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F10FC-680D-4706-8136-8F68A0693614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643E1-C034-426A-B6DA-6C72166BF8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FADCD-E9BB-4D34-A8AE-587DFBBD0B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Handshakes and modes in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dirty="0" smtClean="0"/>
              <a:t>Handshakes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Communication protocol </a:t>
            </a:r>
            <a:r>
              <a:rPr lang="en-US" sz="2400" dirty="0" smtClean="0"/>
              <a:t>over DIP between LHC &amp; experiments</a:t>
            </a:r>
          </a:p>
          <a:p>
            <a:r>
              <a:rPr lang="en-US" sz="2400" dirty="0" smtClean="0"/>
              <a:t>Goal: inform EXP’s </a:t>
            </a:r>
            <a:r>
              <a:rPr lang="en-US" sz="2400" dirty="0"/>
              <a:t>about any critical action to be performed by the machine and get  </a:t>
            </a:r>
            <a:r>
              <a:rPr lang="en-US" sz="2400" dirty="0" smtClean="0"/>
              <a:t>detectors </a:t>
            </a:r>
            <a:r>
              <a:rPr lang="en-US" sz="2400" dirty="0" smtClean="0"/>
              <a:t>confirmation they </a:t>
            </a:r>
            <a:r>
              <a:rPr lang="en-US" sz="2400" dirty="0"/>
              <a:t>are in SAFE </a:t>
            </a:r>
            <a:r>
              <a:rPr lang="en-US" sz="2400" dirty="0" smtClean="0"/>
              <a:t>STATE before </a:t>
            </a:r>
            <a:r>
              <a:rPr lang="en-US" sz="2400" dirty="0"/>
              <a:t>starting the </a:t>
            </a:r>
            <a:r>
              <a:rPr lang="en-US" sz="2400" dirty="0" smtClean="0"/>
              <a:t>action</a:t>
            </a:r>
          </a:p>
          <a:p>
            <a:r>
              <a:rPr lang="en-US" sz="2400" dirty="0" smtClean="0"/>
              <a:t>5 different handshakes: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LHC_INJECTION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LHC_ADJUST (↔ STABLE BEAMS)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LHC_BEAMDUMP </a:t>
            </a:r>
            <a:r>
              <a:rPr lang="en-US" sz="2400" dirty="0" smtClean="0"/>
              <a:t>(↔ STABLE BEAMS)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LHC_TI2_SETUP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LHC_TI8_SETUP</a:t>
            </a:r>
          </a:p>
          <a:p>
            <a:pPr marL="571500" indent="-514350"/>
            <a:r>
              <a:rPr lang="en-US" sz="2400" dirty="0" smtClean="0"/>
              <a:t>EDMS doc 1031913</a:t>
            </a:r>
          </a:p>
          <a:p>
            <a:pPr marL="571500" indent="-514350"/>
            <a:r>
              <a:rPr lang="en-US" sz="2400" b="1" dirty="0" smtClean="0">
                <a:solidFill>
                  <a:srgbClr val="FF0000"/>
                </a:solidFill>
              </a:rPr>
              <a:t>DATABASE RESTRICTION: two handshakes (or more) cannot be started at the same time. Only LHC_TI2/TI8_SETUP can start at the same time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44302" y="4253026"/>
            <a:ext cx="4993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↔ </a:t>
            </a:r>
            <a:r>
              <a:rPr lang="en-US" sz="2000" dirty="0" smtClean="0"/>
              <a:t>TRANSFERLINE SETUP (ALICE/</a:t>
            </a:r>
            <a:r>
              <a:rPr lang="en-US" sz="2000" dirty="0" err="1" smtClean="0"/>
              <a:t>LHCb</a:t>
            </a:r>
            <a:r>
              <a:rPr lang="en-US" sz="2000" dirty="0" smtClean="0"/>
              <a:t> </a:t>
            </a:r>
            <a:r>
              <a:rPr lang="en-US" sz="2000" dirty="0" smtClean="0"/>
              <a:t>ONLY </a:t>
            </a:r>
            <a:r>
              <a:rPr lang="en-US" sz="2000" dirty="0" smtClean="0"/>
              <a:t>) </a:t>
            </a:r>
            <a:endParaRPr lang="en-US" sz="2000" dirty="0"/>
          </a:p>
        </p:txBody>
      </p:sp>
      <p:sp>
        <p:nvSpPr>
          <p:cNvPr id="9" name="Right Brace 8"/>
          <p:cNvSpPr/>
          <p:nvPr/>
        </p:nvSpPr>
        <p:spPr>
          <a:xfrm>
            <a:off x="3187033" y="4058072"/>
            <a:ext cx="205737" cy="72008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6104" y="2708920"/>
            <a:ext cx="8441635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779785" y="696913"/>
          <a:ext cx="8040687" cy="5718175"/>
        </p:xfrm>
        <a:graphic>
          <a:graphicData uri="http://schemas.openxmlformats.org/presentationml/2006/ole">
            <p:oleObj spid="_x0000_s1025" name="Document" r:id="rId3" imgW="8393655" imgH="5964452" progId="Word.Document.12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>
            <a:off x="-1440668" y="3609020"/>
            <a:ext cx="41044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23888" y="1335088"/>
          <a:ext cx="8128000" cy="6081712"/>
        </p:xfrm>
        <a:graphic>
          <a:graphicData uri="http://schemas.openxmlformats.org/presentationml/2006/ole">
            <p:oleObj spid="_x0000_s17410" name="Document" r:id="rId3" imgW="8775693" imgH="6556147" progId="Word.Document.12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07736" y="548680"/>
            <a:ext cx="5816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Beam dump handshake becomes informative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6868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S</a:t>
            </a:r>
            <a:r>
              <a:rPr lang="en-GB" dirty="0" smtClean="0"/>
              <a:t>ummary </a:t>
            </a:r>
            <a:r>
              <a:rPr lang="en-GB" dirty="0"/>
              <a:t>status of </a:t>
            </a:r>
            <a:r>
              <a:rPr lang="en-GB" dirty="0" smtClean="0"/>
              <a:t>the operational </a:t>
            </a:r>
            <a:r>
              <a:rPr lang="en-GB" dirty="0"/>
              <a:t>activity. </a:t>
            </a:r>
            <a:r>
              <a:rPr lang="en-GB" dirty="0" smtClean="0"/>
              <a:t>Distributed for:</a:t>
            </a:r>
          </a:p>
          <a:p>
            <a:pPr lvl="1"/>
            <a:r>
              <a:rPr lang="en-GB" dirty="0" smtClean="0"/>
              <a:t>information</a:t>
            </a:r>
          </a:p>
          <a:p>
            <a:pPr lvl="1"/>
            <a:r>
              <a:rPr lang="en-GB" dirty="0" smtClean="0"/>
              <a:t>conditioning </a:t>
            </a:r>
            <a:r>
              <a:rPr lang="en-GB" dirty="0"/>
              <a:t>sub-system </a:t>
            </a:r>
            <a:r>
              <a:rPr lang="en-GB" dirty="0" smtClean="0"/>
              <a:t>response</a:t>
            </a:r>
            <a:r>
              <a:rPr lang="en-GB" dirty="0"/>
              <a:t> </a:t>
            </a:r>
            <a:r>
              <a:rPr lang="en-GB" dirty="0" smtClean="0"/>
              <a:t>(e.g. </a:t>
            </a:r>
            <a:r>
              <a:rPr lang="en-GB" dirty="0"/>
              <a:t>e</a:t>
            </a:r>
            <a:r>
              <a:rPr lang="en-GB" dirty="0" smtClean="0"/>
              <a:t>xperiments operation, movable devices allowed in beam)</a:t>
            </a:r>
            <a:endParaRPr lang="en-US" dirty="0"/>
          </a:p>
          <a:p>
            <a:r>
              <a:rPr lang="en-GB" dirty="0" smtClean="0"/>
              <a:t>There </a:t>
            </a:r>
            <a:r>
              <a:rPr lang="en-GB" dirty="0"/>
              <a:t>are two </a:t>
            </a:r>
            <a:r>
              <a:rPr lang="en-GB" dirty="0" smtClean="0"/>
              <a:t>modes</a:t>
            </a:r>
            <a:r>
              <a:rPr lang="en-GB" dirty="0"/>
              <a:t>: </a:t>
            </a:r>
            <a:endParaRPr lang="en-GB" dirty="0" smtClean="0"/>
          </a:p>
          <a:p>
            <a:pPr lvl="1"/>
            <a:r>
              <a:rPr lang="en-GB" dirty="0" smtClean="0"/>
              <a:t>ACCELERATOR MODE: provides </a:t>
            </a:r>
            <a:r>
              <a:rPr lang="en-GB" dirty="0"/>
              <a:t>a general overview of the machine activity (e.g. proton physics, access, shutdown, etc</a:t>
            </a:r>
            <a:r>
              <a:rPr lang="en-GB" dirty="0" smtClean="0"/>
              <a:t>.)</a:t>
            </a:r>
          </a:p>
          <a:p>
            <a:pPr lvl="1"/>
            <a:r>
              <a:rPr lang="en-GB" dirty="0" smtClean="0"/>
              <a:t>BEAM MODE: </a:t>
            </a:r>
            <a:r>
              <a:rPr lang="en-GB" dirty="0"/>
              <a:t>provides the state of the machine with regard to the machine cycle (e.g. injection, ramp, etc</a:t>
            </a:r>
            <a:r>
              <a:rPr lang="en-GB" dirty="0" smtClean="0"/>
              <a:t>.)</a:t>
            </a:r>
          </a:p>
          <a:p>
            <a:r>
              <a:rPr lang="en-GB" dirty="0" smtClean="0"/>
              <a:t>EDMS doc </a:t>
            </a:r>
            <a:r>
              <a:rPr lang="en-US" dirty="0"/>
              <a:t>865811</a:t>
            </a:r>
            <a:r>
              <a:rPr lang="en-GB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827088" y="392113"/>
          <a:ext cx="7272337" cy="5892800"/>
        </p:xfrm>
        <a:graphic>
          <a:graphicData uri="http://schemas.openxmlformats.org/presentationml/2006/ole">
            <p:oleObj spid="_x0000_s20481" name="Document" r:id="rId3" imgW="6105053" imgH="4961230" progId="Word.Document.12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544" y="404664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IMPLEMENTED IN THE DATABASE AS CONSTRAINT; ONLY THIS COMBINATION OF ACCELERATOR VS BEAM MODES ALLOWED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Automatic and systematic end of fill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Experiments request a systematic way of signaling the </a:t>
            </a:r>
            <a:r>
              <a:rPr lang="en-US" b="1" dirty="0" smtClean="0">
                <a:solidFill>
                  <a:srgbClr val="FF0000"/>
                </a:solidFill>
              </a:rPr>
              <a:t>end of fill=end of data taking </a:t>
            </a:r>
            <a:r>
              <a:rPr lang="en-US" dirty="0" smtClean="0"/>
              <a:t>in order to trigger the end of fill statistics </a:t>
            </a:r>
            <a:r>
              <a:rPr lang="en-US" dirty="0" smtClean="0">
                <a:sym typeface="Wingdings" pitchFamily="2" charset="2"/>
              </a:rPr>
              <a:t> this will be done with the mode BEAM DUMP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PROGRAMMED DUMP  handshake and programmed dump sequence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UNPROGRAMMED DUMP  logic (SIS): once BEAM MODE = STABLE BEAMS if B1/B2 BIC LOOP OPEN  beam mode will be automatically changed to BEAM DUMP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PHYSICS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SIS will monitor the intensity value and once the safe beam limit is passed will trigger the automatic change of the beam mode to INJECTION PHYSICS BEAM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Alemany BE/OP/LHC                                              LHC Beam Operation Committee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ADCD-E9BB-4D34-A8AE-587DFBBD0BD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393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Office Word Document</vt:lpstr>
      <vt:lpstr>Handshakes and modes in 2011</vt:lpstr>
      <vt:lpstr>Handshakes</vt:lpstr>
      <vt:lpstr>Slide 3</vt:lpstr>
      <vt:lpstr>Slide 4</vt:lpstr>
      <vt:lpstr>LHC Modes</vt:lpstr>
      <vt:lpstr>Slide 6</vt:lpstr>
      <vt:lpstr>Automatic and systematic end of fill</vt:lpstr>
      <vt:lpstr>INJECTION PHYSICS BEAM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Handshakes and modes in 2011</dc:title>
  <dc:creator>ralemany</dc:creator>
  <cp:lastModifiedBy>ralemany</cp:lastModifiedBy>
  <cp:revision>3</cp:revision>
  <dcterms:created xsi:type="dcterms:W3CDTF">2011-02-07T18:52:09Z</dcterms:created>
  <dcterms:modified xsi:type="dcterms:W3CDTF">2011-02-08T14:01:22Z</dcterms:modified>
</cp:coreProperties>
</file>