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148A"/>
    <a:srgbClr val="A8B0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902AE-0C7E-4EAB-B429-911731687C57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B2110-59E1-4185-AF5F-82B4F4C16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B2110-59E1-4185-AF5F-82B4F4C169A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77E3-F916-4A20-99B7-C57DDF4B27DC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F81-5787-4B39-A91D-001EB57B2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77E3-F916-4A20-99B7-C57DDF4B27DC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F81-5787-4B39-A91D-001EB57B2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77E3-F916-4A20-99B7-C57DDF4B27DC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F81-5787-4B39-A91D-001EB57B2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394"/>
            <a:ext cx="9144000" cy="634082"/>
          </a:xfrm>
          <a:solidFill>
            <a:srgbClr val="08148A"/>
          </a:solidFill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45237"/>
            <a:ext cx="2133600" cy="268139"/>
          </a:xfrm>
        </p:spPr>
        <p:txBody>
          <a:bodyPr/>
          <a:lstStyle>
            <a:lvl1pPr>
              <a:defRPr sz="1100"/>
            </a:lvl1pPr>
          </a:lstStyle>
          <a:p>
            <a:fld id="{42B577E3-F916-4A20-99B7-C57DDF4B27DC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45237"/>
            <a:ext cx="2895600" cy="268139"/>
          </a:xfr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45237"/>
            <a:ext cx="2133600" cy="268139"/>
          </a:xfrm>
        </p:spPr>
        <p:txBody>
          <a:bodyPr/>
          <a:lstStyle>
            <a:lvl1pPr>
              <a:defRPr sz="1100"/>
            </a:lvl1pPr>
          </a:lstStyle>
          <a:p>
            <a:fld id="{EFB95F81-5787-4B39-A91D-001EB57B2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77E3-F916-4A20-99B7-C57DDF4B27DC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F81-5787-4B39-A91D-001EB57B2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77E3-F916-4A20-99B7-C57DDF4B27DC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F81-5787-4B39-A91D-001EB57B2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77E3-F916-4A20-99B7-C57DDF4B27DC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F81-5787-4B39-A91D-001EB57B2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77E3-F916-4A20-99B7-C57DDF4B27DC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F81-5787-4B39-A91D-001EB57B2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77E3-F916-4A20-99B7-C57DDF4B27DC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F81-5787-4B39-A91D-001EB57B2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77E3-F916-4A20-99B7-C57DDF4B27DC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F81-5787-4B39-A91D-001EB57B2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77E3-F916-4A20-99B7-C57DDF4B27DC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F81-5787-4B39-A91D-001EB57B2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77E3-F916-4A20-99B7-C57DDF4B27DC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95F81-5787-4B39-A91D-001EB57B2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TS#3 – July 4th – 8th</a:t>
            </a:r>
            <a:br>
              <a:rPr lang="fr-CH" dirty="0" smtClean="0"/>
            </a:br>
            <a:r>
              <a:rPr lang="fr-CH" dirty="0" err="1" smtClean="0"/>
              <a:t>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K. Foraz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TE-VSC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LSS 6 - Exchange 4 primary pumps</a:t>
            </a:r>
          </a:p>
          <a:p>
            <a:pPr lvl="0"/>
            <a:r>
              <a:rPr lang="fr-CH" sz="2000" dirty="0" smtClean="0"/>
              <a:t>LSS </a:t>
            </a:r>
            <a:r>
              <a:rPr lang="fr-CH" sz="2000" dirty="0"/>
              <a:t>2 – </a:t>
            </a:r>
            <a:r>
              <a:rPr lang="fr-CH" sz="2000" dirty="0" err="1"/>
              <a:t>solenoid</a:t>
            </a:r>
            <a:r>
              <a:rPr lang="fr-CH" sz="2000" dirty="0"/>
              <a:t> au niveau du Q6</a:t>
            </a:r>
            <a:endParaRPr lang="en-US" sz="2000" dirty="0"/>
          </a:p>
          <a:p>
            <a:pPr lvl="0"/>
            <a:r>
              <a:rPr lang="fr-CH" sz="1600" dirty="0">
                <a:solidFill>
                  <a:schemeClr val="bg1">
                    <a:lumMod val="75000"/>
                  </a:schemeClr>
                </a:solidFill>
              </a:rPr>
              <a:t>LSS 2 </a:t>
            </a:r>
            <a:r>
              <a:rPr lang="fr-CH" sz="1600" dirty="0" smtClean="0">
                <a:solidFill>
                  <a:schemeClr val="bg1">
                    <a:lumMod val="75000"/>
                  </a:schemeClr>
                </a:solidFill>
              </a:rPr>
              <a:t>– </a:t>
            </a:r>
            <a:r>
              <a:rPr lang="fr-CH" sz="1600" dirty="0" err="1" smtClean="0">
                <a:solidFill>
                  <a:schemeClr val="bg1">
                    <a:lumMod val="75000"/>
                  </a:schemeClr>
                </a:solidFill>
              </a:rPr>
              <a:t>Functionnal</a:t>
            </a:r>
            <a:r>
              <a:rPr lang="fr-CH" sz="1600" dirty="0" smtClean="0">
                <a:solidFill>
                  <a:schemeClr val="bg1">
                    <a:lumMod val="75000"/>
                  </a:schemeClr>
                </a:solidFill>
              </a:rPr>
              <a:t> test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LSS 7 - X-rays - 1/4 LSS per night</a:t>
            </a:r>
          </a:p>
          <a:p>
            <a:pPr lvl="0"/>
            <a:r>
              <a:rPr lang="fr-CH" sz="2000" dirty="0" smtClean="0"/>
              <a:t>LSS </a:t>
            </a:r>
            <a:r>
              <a:rPr lang="fr-CH" sz="2000" dirty="0"/>
              <a:t>1, 2, 5, 8  - </a:t>
            </a:r>
            <a:r>
              <a:rPr lang="fr-CH" sz="2000" dirty="0" err="1"/>
              <a:t>Evacuate</a:t>
            </a:r>
            <a:r>
              <a:rPr lang="fr-CH" sz="2000" dirty="0"/>
              <a:t> </a:t>
            </a:r>
            <a:r>
              <a:rPr lang="fr-CH" sz="2000" dirty="0" err="1"/>
              <a:t>condensed</a:t>
            </a:r>
            <a:r>
              <a:rPr lang="fr-CH" sz="2000" dirty="0"/>
              <a:t> </a:t>
            </a:r>
            <a:r>
              <a:rPr lang="fr-CH" sz="2000" dirty="0" err="1" smtClean="0"/>
              <a:t>gas</a:t>
            </a:r>
            <a:endParaRPr lang="en-US" sz="2000" dirty="0"/>
          </a:p>
          <a:p>
            <a:pPr lvl="0"/>
            <a:r>
              <a:rPr lang="fr-CH" sz="2000" dirty="0" smtClean="0"/>
              <a:t>LSS </a:t>
            </a:r>
            <a:r>
              <a:rPr lang="fr-CH" sz="2000" dirty="0"/>
              <a:t>8 – </a:t>
            </a:r>
            <a:r>
              <a:rPr lang="fr-CH" sz="2000" dirty="0" err="1" smtClean="0"/>
              <a:t>solénoïd</a:t>
            </a:r>
            <a:endParaRPr lang="en-US" sz="2000" dirty="0"/>
          </a:p>
          <a:p>
            <a:pPr lvl="0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LSS 2 - 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X-rays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Secteur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45 – 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leak tests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fr-CH" sz="1600" dirty="0" err="1" smtClean="0">
                <a:solidFill>
                  <a:schemeClr val="bg1">
                    <a:lumMod val="75000"/>
                  </a:schemeClr>
                </a:solidFill>
              </a:rPr>
              <a:t>Preventive</a:t>
            </a:r>
            <a:r>
              <a:rPr lang="fr-CH" sz="1600" dirty="0" smtClean="0">
                <a:solidFill>
                  <a:schemeClr val="bg1">
                    <a:lumMod val="75000"/>
                  </a:schemeClr>
                </a:solidFill>
              </a:rPr>
              <a:t> maintenance of </a:t>
            </a:r>
            <a:r>
              <a:rPr lang="fr-CH" sz="1600" dirty="0" err="1" smtClean="0">
                <a:solidFill>
                  <a:schemeClr val="bg1">
                    <a:lumMod val="75000"/>
                  </a:schemeClr>
                </a:solidFill>
              </a:rPr>
              <a:t>pumping</a:t>
            </a:r>
            <a:r>
              <a:rPr lang="fr-CH" sz="1600" dirty="0" smtClean="0">
                <a:solidFill>
                  <a:schemeClr val="bg1">
                    <a:lumMod val="75000"/>
                  </a:schemeClr>
                </a:solidFill>
              </a:rPr>
              <a:t> groups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fr-CH" sz="1600" dirty="0">
                <a:solidFill>
                  <a:schemeClr val="bg1">
                    <a:lumMod val="75000"/>
                  </a:schemeClr>
                </a:solidFill>
              </a:rPr>
              <a:t>Test de turbo </a:t>
            </a:r>
            <a:r>
              <a:rPr lang="fr-CH" sz="1600" dirty="0" smtClean="0">
                <a:solidFill>
                  <a:schemeClr val="bg1">
                    <a:lumMod val="75000"/>
                  </a:schemeClr>
                </a:solidFill>
              </a:rPr>
              <a:t>in warm areas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BE-RF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Visual inspection &amp; maintenance of RF equipment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2000" dirty="0" smtClean="0"/>
              <a:t>Electronic boxes: Filtering and shielding (UFO’s sensibility)</a:t>
            </a:r>
            <a:endParaRPr lang="en-US" sz="2000" dirty="0"/>
          </a:p>
          <a:p>
            <a:pPr lvl="0"/>
            <a:r>
              <a:rPr lang="en-US" sz="2000" dirty="0" smtClean="0"/>
              <a:t>Re-rooting of interlock lines related to fragile equipment on cavities (towards BIC) and revalidation of interlock systems</a:t>
            </a:r>
            <a:endParaRPr lang="en-US" sz="2000" dirty="0"/>
          </a:p>
          <a:p>
            <a:pPr lvl="0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Cavities conditioning and loop checks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2000" dirty="0" smtClean="0"/>
              <a:t>RF-ADT: new amplifiers</a:t>
            </a:r>
            <a:endParaRPr lang="en-US" sz="2000" dirty="0"/>
          </a:p>
          <a:p>
            <a:pPr lvl="0"/>
            <a:r>
              <a:rPr lang="en-US" sz="2000" dirty="0" smtClean="0"/>
              <a:t>RF-ADT : checks on dampers and cavities ACS</a:t>
            </a: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Foward</a:t>
            </a:r>
            <a:r>
              <a:rPr lang="fr-CH" dirty="0" smtClean="0"/>
              <a:t>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2232248"/>
          </a:xfrm>
        </p:spPr>
        <p:txBody>
          <a:bodyPr>
            <a:normAutofit/>
          </a:bodyPr>
          <a:lstStyle/>
          <a:p>
            <a:pPr lvl="0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ATLAS ZDC et ATLAS-ALPHA: checks</a:t>
            </a:r>
          </a:p>
          <a:p>
            <a:pPr lvl="0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ALICE ZDC: survey</a:t>
            </a:r>
          </a:p>
          <a:p>
            <a:pPr lvl="0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CMS-FSC: 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upgrade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fr-CH" sz="1600" dirty="0">
                <a:solidFill>
                  <a:schemeClr val="bg1">
                    <a:lumMod val="75000"/>
                  </a:schemeClr>
                </a:solidFill>
              </a:rPr>
              <a:t>WR1855 :TOTEM: </a:t>
            </a:r>
            <a:r>
              <a:rPr lang="fr-CH" sz="1600" dirty="0" err="1" smtClean="0">
                <a:solidFill>
                  <a:schemeClr val="bg1">
                    <a:lumMod val="75000"/>
                  </a:schemeClr>
                </a:solidFill>
              </a:rPr>
              <a:t>checks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3068960"/>
            <a:ext cx="8229600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fr-CH" sz="1600" dirty="0" err="1" smtClean="0">
                <a:solidFill>
                  <a:schemeClr val="bg1">
                    <a:lumMod val="75000"/>
                  </a:schemeClr>
                </a:solidFill>
              </a:rPr>
              <a:t>Startpoint</a:t>
            </a:r>
            <a:r>
              <a:rPr lang="fr-CH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fr-CH" sz="1600" dirty="0" err="1" smtClean="0">
                <a:solidFill>
                  <a:schemeClr val="bg1">
                    <a:lumMod val="75000"/>
                  </a:schemeClr>
                </a:solidFill>
              </a:rPr>
              <a:t>at</a:t>
            </a:r>
            <a:r>
              <a:rPr lang="fr-CH" sz="1600" dirty="0" smtClean="0">
                <a:solidFill>
                  <a:schemeClr val="bg1">
                    <a:lumMod val="75000"/>
                  </a:schemeClr>
                </a:solidFill>
              </a:rPr>
              <a:t> point 8 (UA87)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276872"/>
            <a:ext cx="9144000" cy="634082"/>
          </a:xfrm>
          <a:prstGeom prst="rect">
            <a:avLst/>
          </a:prstGeom>
          <a:solidFill>
            <a:srgbClr val="08148A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789040"/>
            <a:ext cx="9144000" cy="634082"/>
          </a:xfrm>
          <a:prstGeom prst="rect">
            <a:avLst/>
          </a:prstGeom>
          <a:solidFill>
            <a:srgbClr val="08148A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DGS-RP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5536" y="4625752"/>
            <a:ext cx="8229600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z="1600" dirty="0">
                <a:solidFill>
                  <a:schemeClr val="bg1">
                    <a:lumMod val="75000"/>
                  </a:schemeClr>
                </a:solidFill>
              </a:rPr>
              <a:t>RAMSES inspection et nouveau power </a:t>
            </a:r>
            <a:r>
              <a:rPr lang="fr-CH" sz="1600" dirty="0" err="1">
                <a:solidFill>
                  <a:schemeClr val="bg1">
                    <a:lumMod val="75000"/>
                  </a:schemeClr>
                </a:solidFill>
              </a:rPr>
              <a:t>supply</a:t>
            </a:r>
            <a:r>
              <a:rPr lang="fr-CH" sz="1600" dirty="0">
                <a:solidFill>
                  <a:schemeClr val="bg1">
                    <a:lumMod val="75000"/>
                  </a:schemeClr>
                </a:solidFill>
              </a:rPr>
              <a:t> (plus robuste)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TE-EPC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fr-CH" dirty="0"/>
              <a:t>RPHE.UA87.RQD.A81 : DIAGNOSTIC</a:t>
            </a:r>
            <a:endParaRPr lang="en-US" dirty="0"/>
          </a:p>
          <a:p>
            <a:pPr lvl="1"/>
            <a:r>
              <a:rPr lang="fr-CH" dirty="0"/>
              <a:t>Problème : La chaine ID est donc actuellement interrompue au niveau du sous-convertisseur 3.</a:t>
            </a:r>
            <a:endParaRPr lang="en-US" dirty="0"/>
          </a:p>
          <a:p>
            <a:pPr lvl="1"/>
            <a:r>
              <a:rPr lang="fr-CH" dirty="0"/>
              <a:t>Prévoir une intervention avec des câbles de rechange pour isoler le problème.</a:t>
            </a:r>
            <a:endParaRPr lang="en-US" dirty="0"/>
          </a:p>
          <a:p>
            <a:pPr lvl="0"/>
            <a:r>
              <a:rPr lang="en-US" dirty="0"/>
              <a:t>RPHGB.UA23.RQ6 : BAD CONTACTS</a:t>
            </a:r>
          </a:p>
          <a:p>
            <a:pPr lvl="1"/>
            <a:r>
              <a:rPr lang="fr-CH" dirty="0"/>
              <a:t>Contact </a:t>
            </a:r>
            <a:r>
              <a:rPr lang="fr-CH" dirty="0" err="1"/>
              <a:t>burndy</a:t>
            </a:r>
            <a:r>
              <a:rPr lang="fr-CH" dirty="0"/>
              <a:t> enfoncée sur le </a:t>
            </a:r>
            <a:r>
              <a:rPr lang="fr-CH" dirty="0" err="1"/>
              <a:t>cable</a:t>
            </a:r>
            <a:r>
              <a:rPr lang="fr-CH" dirty="0"/>
              <a:t> SKDIAG OUT du </a:t>
            </a:r>
            <a:r>
              <a:rPr lang="fr-CH" dirty="0" err="1"/>
              <a:t>sub</a:t>
            </a:r>
            <a:r>
              <a:rPr lang="fr-CH" dirty="0"/>
              <a:t>-module Input 3 (fil marron du connecteur).</a:t>
            </a:r>
            <a:endParaRPr lang="en-US" dirty="0"/>
          </a:p>
          <a:p>
            <a:pPr lvl="1"/>
            <a:r>
              <a:rPr lang="fr-CH" dirty="0"/>
              <a:t>Prévoir un remplacement du contact.</a:t>
            </a:r>
            <a:endParaRPr lang="en-US" dirty="0"/>
          </a:p>
          <a:p>
            <a:pPr lvl="0"/>
            <a:r>
              <a:rPr lang="en-US" dirty="0"/>
              <a:t>RPHGC.UA27.RTQX2.R2: OTHER INTERNAL FAULTS</a:t>
            </a:r>
          </a:p>
          <a:p>
            <a:pPr lvl="1"/>
            <a:r>
              <a:rPr lang="en-US" dirty="0"/>
              <a:t>PROBLEM: Lost Sub-Converter 2 with OUTPUT MODULE 2 FUSE Fault</a:t>
            </a:r>
          </a:p>
          <a:p>
            <a:pPr lvl="1"/>
            <a:r>
              <a:rPr lang="en-US" dirty="0"/>
              <a:t>ACTIONS: Change the Sub-Converter Number 2 modules.</a:t>
            </a:r>
          </a:p>
          <a:p>
            <a:pPr lvl="0"/>
            <a:r>
              <a:rPr lang="en-US" dirty="0"/>
              <a:t>RPHGC.UJ16.RTQX2.R : OTHER INTERNAL FAULTS</a:t>
            </a:r>
          </a:p>
          <a:p>
            <a:pPr lvl="1"/>
            <a:r>
              <a:rPr lang="fr-CH" dirty="0"/>
              <a:t>Les fibres de RTQX2 avaient été contrôlés par Olivier Fournier et déclarés bonnes.</a:t>
            </a:r>
            <a:endParaRPr lang="en-US" dirty="0"/>
          </a:p>
          <a:p>
            <a:pPr lvl="1"/>
            <a:r>
              <a:rPr lang="fr-CH" dirty="0"/>
              <a:t>Le problème de non réception de la trame pourrait venir du récepteur (FGC).</a:t>
            </a:r>
            <a:endParaRPr lang="en-US" dirty="0"/>
          </a:p>
          <a:p>
            <a:pPr lvl="1"/>
            <a:r>
              <a:rPr lang="fr-CH" dirty="0"/>
              <a:t>ACTION : FGC à changer</a:t>
            </a:r>
            <a:endParaRPr lang="en-US" dirty="0"/>
          </a:p>
          <a:p>
            <a:pPr lvl="0"/>
            <a:r>
              <a:rPr lang="en-US" dirty="0"/>
              <a:t>RPLA.12R8.RCBH11.R8B2 : OTHER INTERNAL FAULTS</a:t>
            </a:r>
          </a:p>
          <a:p>
            <a:pPr lvl="1"/>
            <a:r>
              <a:rPr lang="en-US" dirty="0"/>
              <a:t>PROBLEM: ANA_FLT warning: variation of the 3 PSU voltages.</a:t>
            </a:r>
          </a:p>
          <a:p>
            <a:pPr lvl="1"/>
            <a:r>
              <a:rPr lang="en-US" dirty="0"/>
              <a:t>ACTION: Module to be changed.</a:t>
            </a:r>
          </a:p>
          <a:p>
            <a:pPr lvl="0"/>
            <a:r>
              <a:rPr lang="en-US" dirty="0"/>
              <a:t>RPLA.14R7.RCBH13.R7B1 : OTHER INTERNAL FAULTS</a:t>
            </a:r>
          </a:p>
          <a:p>
            <a:pPr lvl="1"/>
            <a:r>
              <a:rPr lang="en-US" dirty="0"/>
              <a:t>PROBLEM: ANA_FLT warning: low -15V.</a:t>
            </a:r>
          </a:p>
          <a:p>
            <a:pPr lvl="1"/>
            <a:r>
              <a:rPr lang="en-US" dirty="0"/>
              <a:t>ACTION: Module to be changed.</a:t>
            </a:r>
          </a:p>
          <a:p>
            <a:pPr lvl="0"/>
            <a:r>
              <a:rPr lang="en-US" dirty="0"/>
              <a:t>RPLA.16L1.RCBH16.L1B1 :  OTHER INTERNAL FAULTS</a:t>
            </a:r>
          </a:p>
          <a:p>
            <a:pPr lvl="1"/>
            <a:r>
              <a:rPr lang="en-US" dirty="0"/>
              <a:t>PROBLEM: ANA_FLT warning: low -15V.</a:t>
            </a:r>
          </a:p>
          <a:p>
            <a:pPr lvl="1"/>
            <a:r>
              <a:rPr lang="en-US" dirty="0"/>
              <a:t>2011-06-10: </a:t>
            </a:r>
            <a:r>
              <a:rPr lang="en-US" dirty="0" err="1"/>
              <a:t>psu_fgc</a:t>
            </a:r>
            <a:r>
              <a:rPr lang="en-US" dirty="0"/>
              <a:t> = 5.06V, 15.07V, -14.447V @0.97A</a:t>
            </a:r>
          </a:p>
          <a:p>
            <a:pPr lvl="1"/>
            <a:r>
              <a:rPr lang="en-US" dirty="0"/>
              <a:t>ACTION: Module to be changed.</a:t>
            </a:r>
          </a:p>
          <a:p>
            <a:pPr lvl="1"/>
            <a:r>
              <a:rPr lang="en-US" dirty="0"/>
              <a:t>RPLA.16L1.RCBH16.L1B1 : OTHER INTERNAL FAULTS</a:t>
            </a:r>
          </a:p>
          <a:p>
            <a:pPr lvl="1"/>
            <a:r>
              <a:rPr lang="en-US" dirty="0"/>
              <a:t>PROBLEM: ANA_FLT warning: low -15V.</a:t>
            </a:r>
          </a:p>
          <a:p>
            <a:pPr lvl="1"/>
            <a:r>
              <a:rPr lang="en-US" dirty="0"/>
              <a:t>2011-06-10: </a:t>
            </a:r>
            <a:r>
              <a:rPr lang="en-US" dirty="0" err="1"/>
              <a:t>psu_fgc</a:t>
            </a:r>
            <a:r>
              <a:rPr lang="en-US" dirty="0"/>
              <a:t> = 5.05V, 15.07V, -14.44V</a:t>
            </a:r>
          </a:p>
          <a:p>
            <a:pPr lvl="1"/>
            <a:r>
              <a:rPr lang="en-US" dirty="0"/>
              <a:t>ACTION: Module to be changed.</a:t>
            </a:r>
          </a:p>
          <a:p>
            <a:pPr lvl="0"/>
            <a:r>
              <a:rPr lang="en-US" dirty="0"/>
              <a:t>RPLA.16L8.RCBV15.L8B2 : OTHER INTERNAL FAULTS</a:t>
            </a:r>
          </a:p>
          <a:p>
            <a:pPr lvl="1"/>
            <a:r>
              <a:rPr lang="en-US" dirty="0"/>
              <a:t>PROBLEM: ANA_FLT warning: low -15V.</a:t>
            </a:r>
          </a:p>
          <a:p>
            <a:pPr lvl="1"/>
            <a:r>
              <a:rPr lang="en-US" dirty="0"/>
              <a:t>ACTION: Module to be changed.</a:t>
            </a:r>
          </a:p>
          <a:p>
            <a:pPr lvl="0"/>
            <a:r>
              <a:rPr lang="en-US" dirty="0"/>
              <a:t>RPLA.16R7.RCBV16.R7B1 : OTHER INTERNAL FAULTS</a:t>
            </a:r>
          </a:p>
          <a:p>
            <a:pPr lvl="1"/>
            <a:r>
              <a:rPr lang="en-US" dirty="0"/>
              <a:t>PROBLEM: ANA_FLT warning: low -15V.</a:t>
            </a:r>
          </a:p>
          <a:p>
            <a:pPr lvl="1"/>
            <a:r>
              <a:rPr lang="en-US" dirty="0"/>
              <a:t>2011-05-23: </a:t>
            </a:r>
            <a:r>
              <a:rPr lang="en-US" dirty="0" err="1"/>
              <a:t>psu_fgc</a:t>
            </a:r>
            <a:r>
              <a:rPr lang="en-US" dirty="0"/>
              <a:t> = 5.05V, 14.92V, -14.89V</a:t>
            </a:r>
          </a:p>
          <a:p>
            <a:pPr lvl="1"/>
            <a:r>
              <a:rPr lang="en-US" dirty="0"/>
              <a:t>ACTION: Module to be changed.</a:t>
            </a:r>
          </a:p>
          <a:p>
            <a:pPr lvl="0"/>
            <a:r>
              <a:rPr lang="en-US" dirty="0"/>
              <a:t>RPLA.18R2.RCBH18.R2B1 : OTHER INTERNAL FAULTS</a:t>
            </a:r>
          </a:p>
          <a:p>
            <a:pPr lvl="1"/>
            <a:r>
              <a:rPr lang="en-US" dirty="0"/>
              <a:t>PROBLEM: ANA_FLT warning: low -15V.</a:t>
            </a:r>
          </a:p>
          <a:p>
            <a:pPr lvl="1"/>
            <a:r>
              <a:rPr lang="en-US" dirty="0"/>
              <a:t>2011-05-31: </a:t>
            </a:r>
            <a:r>
              <a:rPr lang="en-US" dirty="0" err="1"/>
              <a:t>psu_fgc</a:t>
            </a:r>
            <a:r>
              <a:rPr lang="en-US" dirty="0"/>
              <a:t> = 5.06V, 14.87V, -14.347V</a:t>
            </a:r>
          </a:p>
          <a:p>
            <a:pPr lvl="1"/>
            <a:r>
              <a:rPr lang="en-US" dirty="0"/>
              <a:t>ACTION: Module to be changed.</a:t>
            </a:r>
          </a:p>
          <a:p>
            <a:pPr lvl="0"/>
            <a:r>
              <a:rPr lang="en-US" dirty="0"/>
              <a:t>RPLA.20L3.RCBV19.L3B1 :  OTHER INTERNAL FAULTS</a:t>
            </a:r>
          </a:p>
          <a:p>
            <a:pPr lvl="1"/>
            <a:r>
              <a:rPr lang="en-US" dirty="0"/>
              <a:t>Record created by Laurent </a:t>
            </a:r>
            <a:r>
              <a:rPr lang="en-US" dirty="0" err="1"/>
              <a:t>Ceccone</a:t>
            </a:r>
            <a:r>
              <a:rPr lang="en-US" dirty="0"/>
              <a:t> the 30/05/2011 at 16:36</a:t>
            </a:r>
          </a:p>
          <a:p>
            <a:pPr lvl="1"/>
            <a:r>
              <a:rPr lang="en-US" dirty="0"/>
              <a:t>DCCT A Fault.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GS-ASE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Maintenance :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PAD-MAD PM45: 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M-T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UJ27 – 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W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MAD UJ23 – </a:t>
            </a:r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</a:rPr>
              <a:t>Th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 (repair)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PAD- MAD PM76: 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2000" dirty="0" smtClean="0"/>
              <a:t>Safety PLC @ P5</a:t>
            </a:r>
            <a:endParaRPr lang="en-US" sz="2000" dirty="0"/>
          </a:p>
          <a:p>
            <a:pPr lvl="0"/>
            <a:r>
              <a:rPr lang="en-US" sz="2000" dirty="0" smtClean="0"/>
              <a:t>Check of electron stopper cabling  </a:t>
            </a:r>
            <a:endParaRPr lang="en-US" sz="2000" dirty="0"/>
          </a:p>
          <a:p>
            <a:pPr lvl="0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TIM cabling in US45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Powering</a:t>
            </a:r>
            <a:r>
              <a:rPr lang="fr-CH" dirty="0" smtClean="0"/>
              <a:t> tests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68901" y="836614"/>
          <a:ext cx="7406197" cy="5289548"/>
        </p:xfrm>
        <a:graphic>
          <a:graphicData uri="http://schemas.openxmlformats.org/drawingml/2006/table">
            <a:tbl>
              <a:tblPr/>
              <a:tblGrid>
                <a:gridCol w="822164"/>
                <a:gridCol w="1058840"/>
                <a:gridCol w="690907"/>
                <a:gridCol w="439246"/>
                <a:gridCol w="899161"/>
                <a:gridCol w="346746"/>
                <a:gridCol w="561201"/>
                <a:gridCol w="610293"/>
                <a:gridCol w="496606"/>
                <a:gridCol w="455782"/>
                <a:gridCol w="1025251"/>
              </a:tblGrid>
              <a:tr h="496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Circuit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Test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Current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Length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Constraints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UPS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DFB concerned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Patrol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CRYO OK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Lock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When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17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RB.A67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Verification new SW FGC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Up to 6 kA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2-3 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Powering phase II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P6 P7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DFBAL DFBAM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P6 P7 P8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A67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Wed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RQX.R1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Reglage coefficients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2-3h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P1 P2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DFBXB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P1 P2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XR1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Thu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RQX.L2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Reglage coefficients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2-3h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RD1.L2 operational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P1 P2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DFBXC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P1 P2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XL2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Thu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RCBCH10.R4B1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 meas (MP3)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These tests will be done during the day with very low current and presence of people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P4 P5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A45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Thu afternoon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RCBCV8.R4B2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 meas (MP3)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P4 P5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A45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Thu afternoon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RCBCV9.R3B2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 meas (MP3)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P3 P4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A34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Thu afternoon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RCBCH7.R3B1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 meas (MP3)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P3 P4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A34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Thu afternoon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RQ4.L5 RQ5.L5 RQ6.L5 RD2.L5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ISRM meas (MP3)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~3000 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ElQA after PXI inst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DFBLD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 4 5 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ML5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DFBLD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Tue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RQ5.L6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ISRM meas (MP3)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~3000 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ElQA after PXI inst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DFBMM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 4 5 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ML6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DFBMM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Wed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RQ4.R6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ISRM meas (MP3)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~3000 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1.5h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ElQA after PXI inst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DFBMM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 6 7 8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MR6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DFBMM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Wed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RQ5.R6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ISRM meas (MP3)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~3000 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ElQA after PXI inst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DFBMM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 6 7 8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MR6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DFBMM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Thu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RQD/F maybe S45 -S12 - S23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Multiple FPA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see sheet 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tbd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tbd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tbd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tbd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Thu if anything's available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RD34.LR3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Cycle (EPC)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day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PC taken out from EIS (agreed with DSO)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Mon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LHCb dipole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Trips inexpliques des convertisseurs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I_nom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day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 be checked with the GLIMOS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P8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n.a.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n.a.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n.a.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Alice dipole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Vérifier les réglages des convertisseurs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I_nom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day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 be checked with the GLIMOS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n.a.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n.a.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n.a.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RPTL (Alice compensator)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I_nom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1/2 day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 be checked with the GLIMOS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n.a.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n.a.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n.a.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RB.A45 RQD/F.A45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New DQQBS boards validation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2-3 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P4 P5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DFBAH DFBAI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A45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Thu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RB.A56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Quench propagation test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I_nom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tbd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Powering phase II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P5 P6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DFBAJ DFBAK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P4 P5 P6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A56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Wed &amp; Thu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10" marR="55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Material tractability @ point 1</a:t>
            </a:r>
          </a:p>
          <a:p>
            <a:r>
              <a:rPr lang="en-US" sz="2000" dirty="0" smtClean="0"/>
              <a:t>Limited stay area- procedure in place</a:t>
            </a:r>
          </a:p>
          <a:p>
            <a:endParaRPr lang="en-US" sz="1800" dirty="0" smtClean="0"/>
          </a:p>
          <a:p>
            <a:r>
              <a:rPr lang="en-US" sz="2000" dirty="0" smtClean="0"/>
              <a:t>Lifts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PM45 – HS all the week. Will we have a key problem ?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PZ33 (generator) . HS from Monday to Wednesday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For both access should be granted </a:t>
            </a:r>
            <a:r>
              <a:rPr lang="en-US" sz="1800" b="1" u="sng" dirty="0" smtClean="0">
                <a:solidFill>
                  <a:srgbClr val="00B050"/>
                </a:solidFill>
              </a:rPr>
              <a:t>on Monday </a:t>
            </a:r>
            <a:r>
              <a:rPr lang="en-US" sz="1800" dirty="0" smtClean="0">
                <a:solidFill>
                  <a:srgbClr val="00B050"/>
                </a:solidFill>
              </a:rPr>
              <a:t>for the workers at 7h00</a:t>
            </a:r>
          </a:p>
          <a:p>
            <a:pPr lvl="1"/>
            <a:r>
              <a:rPr lang="en-US" sz="1800" dirty="0" smtClean="0"/>
              <a:t>Procedure</a:t>
            </a:r>
            <a:r>
              <a:rPr lang="fr-CH" sz="1800" dirty="0" smtClean="0"/>
              <a:t> for « urgent </a:t>
            </a:r>
            <a:r>
              <a:rPr lang="fr-CH" sz="1800" dirty="0" err="1" smtClean="0"/>
              <a:t>access</a:t>
            </a:r>
            <a:r>
              <a:rPr lang="fr-CH" sz="1800" dirty="0" smtClean="0"/>
              <a:t> » </a:t>
            </a:r>
            <a:r>
              <a:rPr lang="en-US" sz="1800" dirty="0" smtClean="0"/>
              <a:t>shall be written</a:t>
            </a:r>
          </a:p>
          <a:p>
            <a:endParaRPr lang="en-US" sz="1800" dirty="0" smtClean="0"/>
          </a:p>
          <a:p>
            <a:r>
              <a:rPr lang="en-US" sz="2000" dirty="0" smtClean="0"/>
              <a:t>RP survey</a:t>
            </a:r>
          </a:p>
          <a:p>
            <a:pPr lvl="1"/>
            <a:r>
              <a:rPr lang="en-US" sz="1800" dirty="0" smtClean="0"/>
              <a:t>Monday</a:t>
            </a:r>
          </a:p>
          <a:p>
            <a:pPr lvl="1"/>
            <a:r>
              <a:rPr lang="en-US" sz="1800" dirty="0" smtClean="0"/>
              <a:t>7h30-9h: Pt1-P5-P6 (up to 9h30) – P8</a:t>
            </a:r>
          </a:p>
          <a:p>
            <a:pPr lvl="1"/>
            <a:r>
              <a:rPr lang="en-US" sz="1800" dirty="0" smtClean="0"/>
              <a:t>9h30-11h30: P2-P4</a:t>
            </a:r>
          </a:p>
          <a:p>
            <a:pPr lvl="1"/>
            <a:r>
              <a:rPr lang="en-US" sz="1800" dirty="0" smtClean="0"/>
              <a:t>Tuesday</a:t>
            </a:r>
          </a:p>
          <a:p>
            <a:pPr lvl="2"/>
            <a:r>
              <a:rPr lang="en-US" sz="1800" dirty="0" smtClean="0"/>
              <a:t>7h30-8h30: P7</a:t>
            </a:r>
          </a:p>
          <a:p>
            <a:pPr lvl="1"/>
            <a:r>
              <a:rPr lang="en-US" sz="1800" dirty="0" smtClean="0"/>
              <a:t>Wednesday afternoon: P3</a:t>
            </a:r>
          </a:p>
          <a:p>
            <a:endParaRPr lang="en-US" sz="1800" dirty="0" smtClean="0"/>
          </a:p>
          <a:p>
            <a:pPr lvl="2">
              <a:buNone/>
            </a:pPr>
            <a:r>
              <a:rPr lang="en-US" sz="1800" dirty="0" smtClean="0"/>
              <a:t>	</a:t>
            </a:r>
          </a:p>
          <a:p>
            <a:pPr lvl="1"/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Cryogenic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Cryo</a:t>
            </a:r>
            <a:r>
              <a:rPr lang="en-US" sz="2000" dirty="0" smtClean="0"/>
              <a:t> OK (</a:t>
            </a:r>
            <a:r>
              <a:rPr lang="en-US" sz="2000" dirty="0" err="1" smtClean="0"/>
              <a:t>provisionnal</a:t>
            </a:r>
            <a:r>
              <a:rPr lang="en-US" sz="2000" dirty="0" smtClean="0"/>
              <a:t> schedule)</a:t>
            </a:r>
          </a:p>
          <a:p>
            <a:pPr lvl="1"/>
            <a:r>
              <a:rPr lang="en-US" sz="2000" dirty="0" smtClean="0"/>
              <a:t>P2 : Thursday morning</a:t>
            </a:r>
          </a:p>
          <a:p>
            <a:pPr lvl="1"/>
            <a:r>
              <a:rPr lang="en-US" sz="2000" dirty="0" smtClean="0"/>
              <a:t>P4:</a:t>
            </a:r>
          </a:p>
          <a:p>
            <a:pPr lvl="2"/>
            <a:r>
              <a:rPr lang="en-US" sz="1800" dirty="0" smtClean="0"/>
              <a:t>Sector 45: no stop</a:t>
            </a:r>
          </a:p>
          <a:p>
            <a:pPr lvl="2"/>
            <a:r>
              <a:rPr lang="en-US" sz="1800" dirty="0" smtClean="0"/>
              <a:t>Sector 24: Thursday morning</a:t>
            </a:r>
          </a:p>
          <a:p>
            <a:pPr lvl="2"/>
            <a:r>
              <a:rPr lang="en-US" sz="1800" dirty="0" smtClean="0"/>
              <a:t>P6: no stop</a:t>
            </a:r>
          </a:p>
          <a:p>
            <a:pPr lvl="2"/>
            <a:r>
              <a:rPr lang="en-US" sz="1800" dirty="0" smtClean="0"/>
              <a:t>P8 (compressor): Friday night</a:t>
            </a:r>
          </a:p>
          <a:p>
            <a:endParaRPr lang="en-US" sz="2000" dirty="0" smtClean="0"/>
          </a:p>
          <a:p>
            <a:r>
              <a:rPr lang="en-US" sz="2000" dirty="0" smtClean="0"/>
              <a:t>Activities</a:t>
            </a:r>
          </a:p>
          <a:p>
            <a:pPr lvl="1"/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</a:rPr>
              <a:t>Cryo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 plant maintenance</a:t>
            </a:r>
          </a:p>
          <a:p>
            <a:pPr lvl="1"/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</a:rPr>
              <a:t>Cryo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 valves (less and less)</a:t>
            </a:r>
          </a:p>
          <a:p>
            <a:pPr lvl="1"/>
            <a:r>
              <a:rPr lang="en-US" sz="1800" dirty="0" smtClean="0"/>
              <a:t>Compressor at point 8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EN-EL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000" dirty="0" smtClean="0"/>
              <a:t>Maintenance UPS (cf. planning) : UJ56 – RE48-RE52-RE58-RE32-UJ33-UA67-UA63-RE62</a:t>
            </a:r>
            <a:endParaRPr lang="en-US" sz="2000" dirty="0"/>
          </a:p>
          <a:p>
            <a:endParaRPr lang="en-US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Point 1: FIP </a:t>
            </a:r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</a:rPr>
              <a:t>Radmon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 cabling</a:t>
            </a:r>
          </a:p>
          <a:p>
            <a:endParaRPr lang="en-US" sz="2000" dirty="0" smtClean="0"/>
          </a:p>
          <a:p>
            <a:r>
              <a:rPr lang="en-US" sz="2000" dirty="0" smtClean="0"/>
              <a:t>Point 2: </a:t>
            </a:r>
            <a:r>
              <a:rPr lang="en-US" sz="2000" dirty="0" err="1" smtClean="0"/>
              <a:t>thermoswitch</a:t>
            </a:r>
            <a:r>
              <a:rPr lang="en-US" sz="2000" dirty="0" smtClean="0"/>
              <a:t> cabling (no connection)</a:t>
            </a:r>
          </a:p>
          <a:p>
            <a:pPr lvl="0"/>
            <a:endParaRPr lang="en-US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Point 5: FIP </a:t>
            </a:r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</a:rPr>
              <a:t>Radmon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 cabling</a:t>
            </a:r>
          </a:p>
          <a:p>
            <a:endParaRPr lang="en-US" sz="2000" dirty="0" smtClean="0"/>
          </a:p>
          <a:p>
            <a:r>
              <a:rPr lang="en-US" sz="2000" dirty="0" smtClean="0"/>
              <a:t>Point 6: UA63-UA67 cabling (</a:t>
            </a:r>
            <a:r>
              <a:rPr lang="en-US" sz="2000" dirty="0" err="1" smtClean="0"/>
              <a:t>additionnal</a:t>
            </a:r>
            <a:r>
              <a:rPr lang="en-US" sz="2000" dirty="0" smtClean="0"/>
              <a:t> interlocks)</a:t>
            </a:r>
          </a:p>
          <a:p>
            <a:pPr lvl="0"/>
            <a:endParaRPr lang="en-US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Point 8: 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VDSL cabling-  U86</a:t>
            </a:r>
          </a:p>
          <a:p>
            <a:pPr lvl="1"/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</a:rPr>
              <a:t>Laterla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 door on racks</a:t>
            </a:r>
          </a:p>
          <a:p>
            <a:pPr lvl="1"/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</a:rPr>
              <a:t>Provisionnal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 cabling CPU P8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Cable trays in US85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TI2 : </a:t>
            </a:r>
            <a:r>
              <a:rPr lang="en-US" sz="2000" dirty="0" err="1" smtClean="0"/>
              <a:t>Fiabilisation</a:t>
            </a:r>
            <a:r>
              <a:rPr lang="en-US" sz="2000" dirty="0" smtClean="0"/>
              <a:t> of the emergency chain (no impact)</a:t>
            </a: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EN-CV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Ventilation mode will be switch on Monday at 7h30, and back Friday at 18h</a:t>
            </a:r>
          </a:p>
          <a:p>
            <a:pPr lvl="0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Ventilation maintenance at points 3, 5 &amp; 8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Reduction of flow of waste water on the cooling towers – Monday, a priori no impact</a:t>
            </a:r>
            <a:endParaRPr lang="en-US" sz="2000" dirty="0"/>
          </a:p>
          <a:p>
            <a:pPr lvl="0"/>
            <a:r>
              <a:rPr lang="en-US" sz="2000" dirty="0" smtClean="0"/>
              <a:t>Corrective maintenance on cooling towers SF2, SF4 et SF8 (M-T-W)</a:t>
            </a:r>
            <a:endParaRPr lang="en-US" sz="2000" dirty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Point 8: </a:t>
            </a:r>
            <a:r>
              <a:rPr lang="en-US" sz="2000" dirty="0" err="1" smtClean="0"/>
              <a:t>Eletta</a:t>
            </a:r>
            <a:r>
              <a:rPr lang="en-US" sz="2000" dirty="0" smtClean="0"/>
              <a:t> &amp; purge – no cooling water  = M-T-W</a:t>
            </a:r>
            <a:endParaRPr lang="en-US" sz="2000" dirty="0"/>
          </a:p>
          <a:p>
            <a:pPr lvl="0"/>
            <a:r>
              <a:rPr lang="en-US" sz="2000" dirty="0" smtClean="0"/>
              <a:t>Point 6: Pump exchange – no cooling water  = M-T-W</a:t>
            </a:r>
            <a:endParaRPr lang="en-US" sz="2000" dirty="0"/>
          </a:p>
          <a:p>
            <a:pPr lvl="0"/>
            <a:r>
              <a:rPr lang="en-US" sz="2000" dirty="0" smtClean="0"/>
              <a:t>Point 2:  Purge – no cooling water  = T-W-T</a:t>
            </a:r>
            <a:endParaRPr lang="en-US" sz="2000" dirty="0"/>
          </a:p>
          <a:p>
            <a:pPr lvl="0"/>
            <a:endParaRPr lang="en-US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WR1842 :Access in TE80 via le TI8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UW : inspection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TE-ABT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/>
              <a:t>Point 2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Replacement of a TMR in tank MKI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Main Switch exchange on PFN C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dirty="0" smtClean="0"/>
              <a:t>Removal of diagnostic units of RCPS on the interlock chain and direct </a:t>
            </a:r>
            <a:r>
              <a:rPr lang="en-US" sz="1800" dirty="0" err="1" smtClean="0"/>
              <a:t>connexion</a:t>
            </a:r>
            <a:r>
              <a:rPr lang="en-US" sz="1800" dirty="0" smtClean="0"/>
              <a:t> of the interlock (oil level transformer</a:t>
            </a:r>
            <a:endParaRPr lang="en-US" sz="1800" dirty="0"/>
          </a:p>
          <a:p>
            <a:pPr lvl="1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Check and tests of HT equipments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2000" dirty="0" smtClean="0"/>
              <a:t>Point 8</a:t>
            </a:r>
          </a:p>
          <a:p>
            <a:pPr lvl="1"/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</a:rPr>
              <a:t>Proofness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 on 4 PFN </a:t>
            </a:r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</a:rPr>
              <a:t>inUA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 87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dirty="0" smtClean="0"/>
              <a:t>Removal of diagnostic units of RCPS on the interlock chain and direct </a:t>
            </a:r>
            <a:r>
              <a:rPr lang="en-US" sz="1800" dirty="0" err="1" smtClean="0"/>
              <a:t>connexion</a:t>
            </a:r>
            <a:r>
              <a:rPr lang="en-US" sz="1800" dirty="0" smtClean="0"/>
              <a:t> of the interlock (oil level transformer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Check and tests of HT equipments</a:t>
            </a:r>
          </a:p>
          <a:p>
            <a:pPr lvl="0"/>
            <a:r>
              <a:rPr lang="en-US" sz="2000" dirty="0" smtClean="0"/>
              <a:t>Point 6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Replacement of entry boxes on MKB and MKD tanks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Replacement  of 2 generators MKD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Re-calibration of generator MKDGA.JUA67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Checks on signals (incorrect measures in MKD generators)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Check and tests of HT equipments on MKD/MKB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Checks on TCDQ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TE-MPE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1600">
                <a:solidFill>
                  <a:schemeClr val="bg1">
                    <a:lumMod val="75000"/>
                  </a:schemeClr>
                </a:solidFill>
              </a:rPr>
              <a:t>Upgrade of the DQAMC firmware related to mitigation of SEU </a:t>
            </a:r>
            <a:r>
              <a:rPr lang="en-US" sz="1600" smtClean="0">
                <a:solidFill>
                  <a:schemeClr val="bg1">
                    <a:lumMod val="75000"/>
                  </a:schemeClr>
                </a:solidFill>
              </a:rPr>
              <a:t>events</a:t>
            </a:r>
            <a:endParaRPr lang="en-US" sz="160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2000"/>
              <a:t>Download firmware for quadrupole upgrade</a:t>
            </a:r>
          </a:p>
          <a:p>
            <a:pPr lvl="0"/>
            <a:r>
              <a:rPr lang="en-US" sz="1600">
                <a:solidFill>
                  <a:schemeClr val="bg1">
                    <a:lumMod val="75000"/>
                  </a:schemeClr>
                </a:solidFill>
              </a:rPr>
              <a:t>Replacement of the power input switch on 500 DQHDS Quench Heater Power </a:t>
            </a:r>
            <a:r>
              <a:rPr lang="en-US" sz="1600" smtClean="0">
                <a:solidFill>
                  <a:schemeClr val="bg1">
                    <a:lumMod val="75000"/>
                  </a:schemeClr>
                </a:solidFill>
              </a:rPr>
              <a:t>Supplies</a:t>
            </a:r>
            <a:endParaRPr lang="en-US" sz="160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1600">
                <a:solidFill>
                  <a:schemeClr val="bg1">
                    <a:lumMod val="75000"/>
                  </a:schemeClr>
                </a:solidFill>
              </a:rPr>
              <a:t>Replacement of thermostats on DQRB’s: RR57 (3 units) and UA83 (3 units).</a:t>
            </a:r>
          </a:p>
          <a:p>
            <a:pPr lvl="0"/>
            <a:r>
              <a:rPr lang="en-US" sz="2000"/>
              <a:t>Temporary installation (and later removal) of 4 mDQQBS boards </a:t>
            </a:r>
            <a:r>
              <a:rPr lang="en-US" sz="1600"/>
              <a:t>in S81 for a first </a:t>
            </a:r>
            <a:r>
              <a:rPr lang="en-US" sz="2000"/>
              <a:t>validation of the new board for later use in the CSCM experiment </a:t>
            </a:r>
            <a:r>
              <a:rPr lang="en-US" sz="1600" smtClean="0"/>
              <a:t>Noise </a:t>
            </a:r>
            <a:r>
              <a:rPr lang="en-US" sz="1600"/>
              <a:t>measurements and possibly powering of the two circuits to max. 100 A. </a:t>
            </a:r>
            <a:endParaRPr lang="en-US" sz="2000"/>
          </a:p>
          <a:p>
            <a:pPr lvl="0"/>
            <a:r>
              <a:rPr lang="en-US" sz="2000"/>
              <a:t>Firmware upgrade of fieldbus controllers type DQAMGND   (for quench detection at current leads and total circuit voltage for RB, RQD and RQF) in order to overcome stalling problem. </a:t>
            </a:r>
          </a:p>
          <a:p>
            <a:pPr lvl="0"/>
            <a:r>
              <a:rPr lang="en-US" sz="2000"/>
              <a:t>Firmware update of all  Q10/Q9 in order to fix a timing bug in </a:t>
            </a:r>
            <a:r>
              <a:rPr lang="en-US" sz="2000" smtClean="0"/>
              <a:t>PM</a:t>
            </a:r>
            <a:endParaRPr lang="en-US" sz="2000"/>
          </a:p>
          <a:p>
            <a:endParaRPr lang="en-US" sz="2000" smtClean="0"/>
          </a:p>
          <a:p>
            <a:pPr lvl="0"/>
            <a:r>
              <a:rPr lang="en-US" sz="1600" smtClean="0">
                <a:solidFill>
                  <a:schemeClr val="bg1">
                    <a:lumMod val="75000"/>
                  </a:schemeClr>
                </a:solidFill>
              </a:rPr>
              <a:t>Tests </a:t>
            </a:r>
            <a:r>
              <a:rPr lang="en-US" sz="1600">
                <a:solidFill>
                  <a:schemeClr val="bg1">
                    <a:lumMod val="75000"/>
                  </a:schemeClr>
                </a:solidFill>
              </a:rPr>
              <a:t>ISRM</a:t>
            </a:r>
          </a:p>
          <a:p>
            <a:pPr lvl="0"/>
            <a:r>
              <a:rPr lang="en-US" sz="1600" smtClean="0">
                <a:solidFill>
                  <a:schemeClr val="bg1">
                    <a:lumMod val="75000"/>
                  </a:schemeClr>
                </a:solidFill>
              </a:rPr>
              <a:t>Powering tests of 60A from UA43 &amp;UJ33</a:t>
            </a:r>
            <a:endParaRPr lang="en-US" sz="1600">
              <a:solidFill>
                <a:schemeClr val="bg1">
                  <a:lumMod val="75000"/>
                </a:schemeClr>
              </a:solidFill>
            </a:endParaRPr>
          </a:p>
          <a:p>
            <a:pPr lvl="0"/>
            <a:endParaRPr lang="en-US" sz="2000"/>
          </a:p>
          <a:p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EN-MME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289451"/>
          </a:xfrm>
        </p:spPr>
        <p:txBody>
          <a:bodyPr>
            <a:noAutofit/>
          </a:bodyPr>
          <a:lstStyle/>
          <a:p>
            <a:r>
              <a:rPr lang="en-US" sz="2000" dirty="0" smtClean="0"/>
              <a:t>Test </a:t>
            </a:r>
            <a:r>
              <a:rPr lang="en-US" sz="2000" dirty="0" err="1" smtClean="0"/>
              <a:t>tomographe</a:t>
            </a:r>
            <a:r>
              <a:rPr lang="en-US" sz="2000" dirty="0" smtClean="0"/>
              <a:t> in sector 81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r>
              <a:rPr lang="en-US" sz="2000" dirty="0" smtClean="0"/>
              <a:t>Leak repair in sector 34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Works in lifts PM45 et PZ33 </a:t>
            </a:r>
            <a:endParaRPr lang="en-US" sz="2000" dirty="0"/>
          </a:p>
          <a:p>
            <a:pPr lvl="0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Lift maintenance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Removal of monorail at point 1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</a:rPr>
              <a:t>Etanchéité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 de l’UX65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US85 – cranes : corrective maintenance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UX65 crane : new cable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UX45- crane : </a:t>
            </a:r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</a:rPr>
              <a:t>brakers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426766"/>
            <a:ext cx="9144000" cy="634082"/>
          </a:xfrm>
          <a:prstGeom prst="rect">
            <a:avLst/>
          </a:prstGeom>
          <a:solidFill>
            <a:srgbClr val="08148A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GS-SEM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852936"/>
            <a:ext cx="9144000" cy="634082"/>
          </a:xfrm>
          <a:prstGeom prst="rect">
            <a:avLst/>
          </a:prstGeom>
          <a:solidFill>
            <a:srgbClr val="08148A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36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EN-MME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EN-STI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230425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2600" u="sng" dirty="0">
                <a:solidFill>
                  <a:schemeClr val="bg1">
                    <a:lumMod val="75000"/>
                  </a:schemeClr>
                </a:solidFill>
              </a:rPr>
              <a:t>Collimators:</a:t>
            </a:r>
            <a:endParaRPr lang="en-US" sz="26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WR1801:  Check the status of a sensor on the collimators </a:t>
            </a:r>
            <a:r>
              <a:rPr lang="en-GB" sz="2600" dirty="0">
                <a:solidFill>
                  <a:schemeClr val="bg1">
                    <a:lumMod val="75000"/>
                  </a:schemeClr>
                </a:solidFill>
              </a:rPr>
              <a:t>TCLIB.6R2.B1 and 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TCL.5L1.B2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Check several temperature probes of collimators (detailed list not yet defined) </a:t>
            </a:r>
          </a:p>
          <a:p>
            <a:endParaRPr lang="en-US" sz="2600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sz="2600" u="sng" dirty="0">
                <a:solidFill>
                  <a:schemeClr val="bg1">
                    <a:lumMod val="75000"/>
                  </a:schemeClr>
                </a:solidFill>
              </a:rPr>
              <a:t>RADMONs:</a:t>
            </a:r>
            <a:endParaRPr lang="en-US" sz="26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WR1800:  Installation and test of 2 new RADMONs in R542 et R562 (following installation by EN/EL  of FIP cables and 230V outlets)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WR1799:  Data download/Adjustments/Inspection of RADMON in several areas (already known UJ13, UJ17, UJ56, RB44, RB46, RR73)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356992"/>
            <a:ext cx="9144000" cy="634082"/>
          </a:xfrm>
          <a:prstGeom prst="rect">
            <a:avLst/>
          </a:prstGeom>
          <a:solidFill>
            <a:srgbClr val="08148A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BE-BI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4077072"/>
            <a:ext cx="8229600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000" smtClean="0"/>
              <a:t>Installation of 4 new chambers at the level of the MKI@P2</a:t>
            </a:r>
            <a:endParaRPr lang="en-US" sz="2000"/>
          </a:p>
          <a:p>
            <a:pPr lvl="0">
              <a:buFont typeface="Arial" pitchFamily="34" charset="0"/>
              <a:buChar char="•"/>
            </a:pPr>
            <a:r>
              <a:rPr lang="en-US" sz="2000" smtClean="0"/>
              <a:t>Maintenance </a:t>
            </a:r>
            <a:r>
              <a:rPr lang="en-US" sz="2000"/>
              <a:t>and upgrade of BSR, abort gap, longitudinal density &amp; matching monitors</a:t>
            </a:r>
          </a:p>
          <a:p>
            <a:pPr lvl="0">
              <a:buFont typeface="Arial" pitchFamily="34" charset="0"/>
              <a:buChar char="•"/>
            </a:pPr>
            <a:r>
              <a:rPr lang="en-US" sz="2000" smtClean="0"/>
              <a:t>Upgrade </a:t>
            </a:r>
            <a:r>
              <a:rPr lang="en-US" sz="2000"/>
              <a:t>BGI camera control system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1076</Words>
  <Application>Microsoft Office PowerPoint</Application>
  <PresentationFormat>On-screen Show (4:3)</PresentationFormat>
  <Paragraphs>409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TS#3 – July 4th – 8th Activities</vt:lpstr>
      <vt:lpstr>General information</vt:lpstr>
      <vt:lpstr>Cryogenic</vt:lpstr>
      <vt:lpstr>EN-EL</vt:lpstr>
      <vt:lpstr>EN-CV</vt:lpstr>
      <vt:lpstr>TE-ABT</vt:lpstr>
      <vt:lpstr>TE-MPE</vt:lpstr>
      <vt:lpstr>EN-MME</vt:lpstr>
      <vt:lpstr>EN-STI</vt:lpstr>
      <vt:lpstr>TE-VSC</vt:lpstr>
      <vt:lpstr>BE-RF</vt:lpstr>
      <vt:lpstr>Foward detector</vt:lpstr>
      <vt:lpstr>TE-EPC</vt:lpstr>
      <vt:lpstr>GS-ASE</vt:lpstr>
      <vt:lpstr>Powering tests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TS#3 – July 4th – 8th Activities</dc:title>
  <dc:creator>foraz</dc:creator>
  <cp:lastModifiedBy>foraz</cp:lastModifiedBy>
  <cp:revision>12</cp:revision>
  <dcterms:created xsi:type="dcterms:W3CDTF">2011-06-27T09:26:40Z</dcterms:created>
  <dcterms:modified xsi:type="dcterms:W3CDTF">2011-06-28T10:22:45Z</dcterms:modified>
</cp:coreProperties>
</file>