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2" r:id="rId3"/>
    <p:sldId id="274" r:id="rId4"/>
    <p:sldId id="275" r:id="rId5"/>
    <p:sldId id="277" r:id="rId6"/>
    <p:sldId id="276" r:id="rId7"/>
    <p:sldId id="284" r:id="rId8"/>
    <p:sldId id="279" r:id="rId9"/>
    <p:sldId id="280" r:id="rId10"/>
    <p:sldId id="285" r:id="rId11"/>
    <p:sldId id="281" r:id="rId12"/>
    <p:sldId id="282" r:id="rId13"/>
    <p:sldId id="286" r:id="rId14"/>
    <p:sldId id="283" r:id="rId15"/>
    <p:sldId id="288" r:id="rId16"/>
    <p:sldId id="287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4B08F4D-3E21-4580-91E9-940D079B5AD3}" type="datetimeFigureOut">
              <a:rPr lang="en-GB" smtClean="0"/>
              <a:pPr/>
              <a:t>28/06/2011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49A6D60-141E-42A8-852B-D63C2F5E35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A6D60-141E-42A8-852B-D63C2F5E351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AB5EB-19D3-4330-B56D-676D3224CC09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2E70-82CE-4F39-9769-16D2172CD9CF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A57CB-6B68-485C-A4AB-0FB9D134E8D9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7F0CD-7C00-4BAB-8475-359D7861028A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4057-3828-41AF-899C-75A5BAEB455E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C6B0E-AEDD-4AC2-88EE-375D9D8ECF07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AFD52E-6D42-43EA-BCC1-767D0E086BEA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2957F-1728-48B1-A7CD-C459F54AA500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43441-8806-49D9-A3D2-B8073DC83D76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EF441-86F1-437B-B989-EB02975C438F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22959-CDB6-48DA-9506-EAAF217AF270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1AE9EF-82ED-456C-A2DC-38E5C0A27F3B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5A8E4F-0222-4B0E-87CB-FAB2C4009B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\\cerndfs\dfs\Projects\R2E\RadWG\Failures\QPS_SEU_201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ce.cern.ch/RadWG-FORUM/Lists/RadWG%20NEWS/WithTag.aspx?PageView=Shar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cerndfs\dfs\Projects\R2E\RadWG\Failures\QPS_SEU_2011.pdf" TargetMode="External"/><Relationship Id="rId5" Type="http://schemas.openxmlformats.org/officeDocument/2006/relationships/hyperlink" Target="http://te-epc-lpc.web.cern.ch/te-epc-lpc/context/radiations/general.stm" TargetMode="External"/><Relationship Id="rId4" Type="http://schemas.openxmlformats.org/officeDocument/2006/relationships/hyperlink" Target="https://espace.cern.ch/TE-CRG-CE/Lists/SEU%20candidates/AllItems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ce.cern.ch/lhc-machine-committee/Presentations/1/lmc_90/lmc_90b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pace.cern.ch/lhc-machine-committee/Presentations/1/lmc_94/lmc_94d.pdf" TargetMode="External"/><Relationship Id="rId4" Type="http://schemas.openxmlformats.org/officeDocument/2006/relationships/hyperlink" Target="https://espace.cern.ch/lhc-machine-committee/Presentations/1/lmc_94/lmc_94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ce.cern.ch/TE-CRG-CE/Lists/SEU%20candidates/AllItem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dwg.web.cern.ch/RadW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cerndfs\dfs\Projects\R2E\RadWG\Failures\LHC600A-10V-ACDC-Crash-Analyze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-epc-lpc.web.cern.ch/te-epc-lpc/context/radiations/general.s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RADIATION induced failures in LHC</a:t>
            </a:r>
            <a:br>
              <a:rPr lang="en-GB" dirty="0" smtClean="0"/>
            </a:br>
            <a:r>
              <a:rPr lang="en-GB" sz="1800" dirty="0" smtClean="0"/>
              <a:t>28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 June 2011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4">
              <a:buNone/>
            </a:pPr>
            <a:endParaRPr lang="en-GB" dirty="0" smtClean="0"/>
          </a:p>
          <a:p>
            <a:pPr lvl="4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5445224"/>
            <a:ext cx="417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G. Spiezia (EN/STI/ECE)  for RADWG/R2E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0733-5BDB-40A5-AC51-647AD94722C7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List of Failures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UPS 2 </a:t>
            </a:r>
            <a:r>
              <a:rPr lang="en-GB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be confirmed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Location: UJ56, US85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Type of failure: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IGBT failure or control card failure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Consequence: Beam dump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Mitigation: Relocation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More Details:</a:t>
            </a:r>
          </a:p>
          <a:p>
            <a:pPr lvl="2">
              <a:buNone/>
              <a:defRPr/>
            </a:pPr>
            <a:endParaRPr lang="en-GB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QPS 39 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 (23 cases were detected but are transparent to the operation) </a:t>
            </a:r>
            <a:r>
              <a:rPr lang="en-GB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to be confirmed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7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Location: LHC tunnel (93%), UJ14, Uj16, RR53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Type of failure: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Digital Isolator, </a:t>
            </a:r>
            <a:r>
              <a:rPr lang="en-GB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MicroFip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block, </a:t>
            </a:r>
            <a:r>
              <a:rPr lang="en-GB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DSP, SDRAM block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Consequence: Beam dump (6%), Lost of QPS ok(40%), Transparent to operation (50%). </a:t>
            </a:r>
            <a:r>
              <a:rPr lang="en-GB" sz="7200" b="1" dirty="0" smtClean="0">
                <a:latin typeface="Times New Roman" pitchFamily="18" charset="0"/>
                <a:cs typeface="Times New Roman" pitchFamily="18" charset="0"/>
              </a:rPr>
              <a:t>Magnet protection never lost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Mitigation: </a:t>
            </a:r>
            <a:r>
              <a:rPr lang="en-GB" sz="7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Firmware update for the digital isolator (already implemented in 20%)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7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automatic reset of </a:t>
            </a:r>
            <a:r>
              <a:rPr lang="en-GB" sz="72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microfip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, new design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More Details: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1</a:t>
            </a:r>
            <a:endParaRPr lang="en-GB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0C65-579B-418E-A658-419C2DA17264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QPS –details to explain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725343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31640" y="1988840"/>
            <a:ext cx="69847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31640" y="2852936"/>
            <a:ext cx="69847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31640" y="3429000"/>
            <a:ext cx="69847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85176" y="4328160"/>
            <a:ext cx="69847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26C-2FB2-47F7-939D-360CB38970BB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QPS- details on the failures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7272808" cy="496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3E7C-F29B-4277-8F8E-CAE51C328B82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Continuous work ...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3E7C-F29B-4277-8F8E-CAE51C328B82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Events to follow up in the last weekend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PLC US85 -&gt; + 1 case to be studied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err="1" smtClean="0">
                <a:latin typeface="Times New Roman" pitchFamily="18" charset="0"/>
                <a:cs typeface="Times New Roman" pitchFamily="18" charset="0"/>
              </a:rPr>
              <a:t>Cryo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 UJ56 -&gt; + 1 case to be studied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QPS </a:t>
            </a:r>
            <a:r>
              <a:rPr lang="en-GB" sz="7200" dirty="0" err="1" smtClean="0">
                <a:latin typeface="Times New Roman" pitchFamily="18" charset="0"/>
                <a:cs typeface="Times New Roman" pitchFamily="18" charset="0"/>
              </a:rPr>
              <a:t>uFIP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Reiner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talk for the details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60A PC -&gt; Analysis is on going...</a:t>
            </a:r>
          </a:p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Failure rate over time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3933056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>
                <a:solidFill>
                  <a:srgbClr val="FF0000"/>
                </a:solidFill>
              </a:rPr>
              <a:t>12 over 16 confirmed errors due to SEU happened in the weeks 16-23 (QPS is excluded)!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6BC-E7EC-460D-9337-B68D49D34926}" type="datetime1">
              <a:rPr lang="en-GB" smtClean="0"/>
              <a:pPr/>
              <a:t>28/06/2011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880" y="980728"/>
            <a:ext cx="616840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867" y="3429000"/>
            <a:ext cx="430819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25760"/>
            <a:ext cx="749808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39952" y="188640"/>
          <a:ext cx="3972273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091"/>
                <a:gridCol w="1324091"/>
                <a:gridCol w="1324091"/>
              </a:tblGrid>
              <a:tr h="31331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Beam Dump or ‘visible’ for operation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4078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Shielded</a:t>
                      </a:r>
                      <a:r>
                        <a:rPr lang="en-GB" b="1" baseline="0" dirty="0" smtClean="0"/>
                        <a:t> area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Tunnel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Confirmed</a:t>
                      </a:r>
                      <a:endParaRPr lang="en-GB" sz="1600" b="1" dirty="0"/>
                    </a:p>
                  </a:txBody>
                  <a:tcPr/>
                </a:tc>
              </a:tr>
              <a:tr h="48928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C000"/>
                          </a:solidFill>
                        </a:rPr>
                        <a:t>11</a:t>
                      </a:r>
                      <a:endParaRPr lang="en-GB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C000"/>
                          </a:solidFill>
                        </a:rPr>
                        <a:t>To be confirmed</a:t>
                      </a:r>
                    </a:p>
                  </a:txBody>
                  <a:tcPr/>
                </a:tc>
              </a:tr>
              <a:tr h="31331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Shielded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Tunnel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Confirmed</a:t>
                      </a:r>
                    </a:p>
                  </a:txBody>
                  <a:tcPr/>
                </a:tc>
              </a:tr>
              <a:tr h="31331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Transparent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 to Operation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Confirmed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8172400" y="2060848"/>
            <a:ext cx="36004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5400000">
            <a:off x="8041600" y="2767712"/>
            <a:ext cx="135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QPS analysis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980728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Detailed analysis for each case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Good visibility of events which caused the beam dump or remarkable stop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Other faults difficult to follow up (apart the detailed QPS analysis)</a:t>
            </a:r>
          </a:p>
          <a:p>
            <a:pPr>
              <a:buFont typeface="Wingdings" pitchFamily="2" charset="2"/>
              <a:buChar char="q"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dirty="0" smtClean="0">
                <a:solidFill>
                  <a:srgbClr val="FF0000"/>
                </a:solidFill>
              </a:rPr>
              <a:t>Snapshot </a:t>
            </a:r>
            <a:r>
              <a:rPr lang="en-GB" dirty="0" smtClean="0">
                <a:solidFill>
                  <a:srgbClr val="FF0000"/>
                </a:solidFill>
              </a:rPr>
              <a:t>picture (up to June 24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). More statistics is required for a detailed analysis. 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6BC-E7EC-460D-9337-B68D49D34926}" type="datetime1">
              <a:rPr lang="en-GB" smtClean="0"/>
              <a:pPr/>
              <a:t>28/06/2011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59632" y="4581128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Projection on the those data (!Many </a:t>
            </a:r>
            <a:r>
              <a:rPr lang="en-GB" dirty="0" smtClean="0"/>
              <a:t>sources of </a:t>
            </a:r>
            <a:r>
              <a:rPr lang="en-GB" dirty="0" smtClean="0"/>
              <a:t>uncertainty!):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If all the failures are confirmed: 31 errors </a:t>
            </a:r>
            <a:r>
              <a:rPr lang="en-GB" dirty="0" smtClean="0">
                <a:sym typeface="Wingdings" pitchFamily="2" charset="2"/>
              </a:rPr>
              <a:t></a:t>
            </a:r>
            <a:endParaRPr lang="en-GB" dirty="0" smtClean="0"/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If factor 50 is used to scale with </a:t>
            </a:r>
            <a:r>
              <a:rPr lang="en-GB" dirty="0" err="1" smtClean="0"/>
              <a:t>Lumi</a:t>
            </a:r>
            <a:r>
              <a:rPr lang="en-GB" dirty="0" smtClean="0"/>
              <a:t> and same beam conditions are assumed (optimistic case) </a:t>
            </a:r>
            <a:r>
              <a:rPr lang="en-GB" dirty="0" smtClean="0">
                <a:sym typeface="Wingdings" pitchFamily="2" charset="2"/>
              </a:rPr>
              <a:t>then one gets</a:t>
            </a:r>
            <a:endParaRPr lang="en-GB" dirty="0" smtClean="0"/>
          </a:p>
          <a:p>
            <a:pPr marL="0" lvl="1">
              <a:buFont typeface="Wingdings" pitchFamily="2" charset="2"/>
              <a:buChar char="q"/>
            </a:pPr>
            <a:r>
              <a:rPr lang="en-GB" dirty="0" smtClean="0"/>
              <a:t>1500 errors per year due to </a:t>
            </a:r>
            <a:r>
              <a:rPr lang="en-GB" dirty="0" smtClean="0"/>
              <a:t>radiation. 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GB" dirty="0" smtClean="0"/>
              <a:t>Too many even if there is an error of a factor 10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25760"/>
            <a:ext cx="749808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Summary – back up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1196752"/>
          <a:ext cx="3972273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091"/>
                <a:gridCol w="1324091"/>
                <a:gridCol w="1324091"/>
              </a:tblGrid>
              <a:tr h="31331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Beam Dump or visible LHC stop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4078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Shielded</a:t>
                      </a:r>
                      <a:r>
                        <a:rPr lang="en-GB" b="1" baseline="0" dirty="0" smtClean="0"/>
                        <a:t> area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Tunnel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2+1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Confirmed</a:t>
                      </a:r>
                      <a:endParaRPr lang="en-GB" sz="1600" b="1" dirty="0"/>
                    </a:p>
                  </a:txBody>
                  <a:tcPr/>
                </a:tc>
              </a:tr>
              <a:tr h="48928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C000"/>
                          </a:solidFill>
                        </a:rPr>
                        <a:t>8+3</a:t>
                      </a:r>
                      <a:endParaRPr lang="en-GB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C000"/>
                          </a:solidFill>
                        </a:rPr>
                        <a:t>To be confirmed</a:t>
                      </a:r>
                    </a:p>
                  </a:txBody>
                  <a:tcPr/>
                </a:tc>
              </a:tr>
              <a:tr h="31331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Shielded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Tunnel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Confirmed</a:t>
                      </a:r>
                    </a:p>
                  </a:txBody>
                  <a:tcPr/>
                </a:tc>
              </a:tr>
              <a:tr h="31331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Transparent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 to Operation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331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Confirmed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5220072" y="3140968"/>
            <a:ext cx="36004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5400000">
            <a:off x="5079980" y="3847832"/>
            <a:ext cx="135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QPS analysis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E6BC-E7EC-460D-9337-B68D49D34926}" type="datetime1">
              <a:rPr lang="en-GB" smtClean="0"/>
              <a:pPr/>
              <a:t>28/06/2011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Strategy for the failure analysis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Information Collection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List of Failures per equipment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Summary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 only a snapshot of the current situation. Full picture will be more clear in November after the R2E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D09C-2DE4-4A25-A447-41EF0F9F2925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Strategy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Criteria to recognize a radiation failure: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Failure occurs during beam-on/</a:t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collisions/losses (source of radiation)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Failure is not reproducible in the lab or not clearly explained or recognized as ‘expected failure’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Failure signature was already observed during radiation tests (CNRAD and others – if any ...)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Failure frequency increases with higher radiation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Further check: cross correlation with radiation detectors response at the moment of the failure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9CDC-3F67-4B8C-A336-4587EA598A31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Information collection and storing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908720"/>
            <a:ext cx="8178112" cy="5688632"/>
          </a:xfrm>
        </p:spPr>
        <p:txBody>
          <a:bodyPr>
            <a:normAutofit fontScale="55000" lnSpcReduction="20000"/>
          </a:bodyPr>
          <a:lstStyle/>
          <a:p>
            <a:pPr lvl="1">
              <a:buFont typeface="Wingdings" pitchFamily="2" charset="2"/>
              <a:buChar char="q"/>
              <a:defRPr/>
            </a:pPr>
            <a:endParaRPr lang="en-GB" sz="20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First information source: e-logbook, 8h30 LHC meeting 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High probability to miss failures which do not cause beam dump (Limitation1)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Follow up of the suspicious events with the equipment owner (continuous mail exchange)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What should be stored: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Location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Date-Time failure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Component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Consequence of the failure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Where: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RadWG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list (see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  <a:hlinkClick r:id="rId3"/>
              </a:rPr>
              <a:t>link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TE/CRG list (see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  <a:hlinkClick r:id="rId4"/>
              </a:rPr>
              <a:t>link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TE/EPC list (see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  <a:hlinkClick r:id="rId5"/>
              </a:rPr>
              <a:t>link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TE/MPE list (see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link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2500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GB" sz="23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7D76-3E0D-493A-9013-5FD735483D1F}" type="datetime1">
              <a:rPr lang="en-GB" smtClean="0"/>
              <a:pPr/>
              <a:t>28/06/2011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Event Classification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  <a:defRPr/>
            </a:pPr>
            <a:endParaRPr lang="en-GB" sz="20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 radiation-induced failure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be confirmed 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Limitations and uncertainty sources:</a:t>
            </a:r>
          </a:p>
          <a:p>
            <a:pPr marL="1115568" lvl="2" indent="-457200">
              <a:buClrTx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High probability to miss failures which do not cause beam dump</a:t>
            </a:r>
          </a:p>
          <a:p>
            <a:pPr marL="1115568" lvl="2" indent="-457200">
              <a:buClrTx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Risk to include not-radiation induced failures</a:t>
            </a:r>
          </a:p>
          <a:p>
            <a:pPr marL="1115568" lvl="2" indent="-457200">
              <a:buClrTx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Indirect failures on Equipment A due to equipment B. (e.g. Ethernet)</a:t>
            </a:r>
          </a:p>
          <a:p>
            <a:pPr lvl="2">
              <a:buFont typeface="Wingdings" pitchFamily="2" charset="2"/>
              <a:buChar char="q"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1600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GB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DA-8BDF-4EDC-B1F7-7E13463E1F75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List of Failures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Wingdings" pitchFamily="2" charset="2"/>
              <a:buChar char="q"/>
              <a:defRPr/>
            </a:pPr>
            <a:endParaRPr lang="en-GB" sz="20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Collimation Control  2 </a:t>
            </a:r>
            <a:r>
              <a:rPr lang="en-GB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GB" sz="8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 be Confirmed </a:t>
            </a: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Location: Ujs at point 1 and 5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Abnormal reboot of the controller, memory corruption, </a:t>
            </a:r>
            <a:r>
              <a:rPr lang="en-GB" sz="8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Power supply failure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Consequence: Beam dump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Mitigation: Relocation/Shielding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  <a:hlinkClick r:id="rId3"/>
              </a:rPr>
              <a:t>More Details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2">
              <a:buFont typeface="Wingdings" pitchFamily="2" charset="2"/>
              <a:buChar char="q"/>
              <a:defRPr/>
            </a:pP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Cryogenics Control (Cavern)PLCs: 3 </a:t>
            </a:r>
            <a:r>
              <a:rPr lang="en-GB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Location:US85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PLC failures: 2 in QURCB cold box (same position)  and 1 in the QURA</a:t>
            </a:r>
            <a:endParaRPr lang="en-GB" sz="8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Consequence: Beam dump (one case)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Mitigation : Relocation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More Details: 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  <a:hlinkClick r:id="rId4"/>
              </a:rPr>
              <a:t>1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8000" dirty="0" smtClean="0">
                <a:latin typeface="Times New Roman" pitchFamily="18" charset="0"/>
                <a:cs typeface="Times New Roman" pitchFamily="18" charset="0"/>
                <a:hlinkClick r:id="rId5"/>
              </a:rPr>
              <a:t>2</a:t>
            </a:r>
            <a:endParaRPr lang="en-GB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1F42-4BCD-4367-85DD-09F56AA0339B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List of Failures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Cryogenics Control (Tunnel) 4 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GB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To be Confirmed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Location:UJ14, UJ56, UJ76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Profibus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Interface ET200s, </a:t>
            </a:r>
            <a:r>
              <a:rPr lang="en-GB" sz="7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Sipart</a:t>
            </a:r>
            <a:r>
              <a:rPr lang="en-GB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GB" sz="7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positioners</a:t>
            </a:r>
            <a:endParaRPr lang="en-GB" sz="7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Consequence: Beam dump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Mitigation : Relocation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More Details: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  <a:hlinkClick r:id="rId3"/>
              </a:rPr>
              <a:t>1</a:t>
            </a:r>
            <a:endParaRPr lang="en-GB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Cryogenics Control and readout on WORLDFIP – 2 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Location: Injection line TI2 (cell8L2-caused by a beam loss), RR53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 of the FIP communication, Digital Isolator</a:t>
            </a:r>
            <a:endParaRPr lang="en-GB" sz="7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Consequence: Beam dump (only for the Digital Isolator case)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Mitigation : </a:t>
            </a:r>
            <a:r>
              <a:rPr lang="en-GB" sz="7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Software update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to mask the digital isolator SEU and physical strap of the isolator to avoid change of range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7200" dirty="0" smtClean="0">
                <a:latin typeface="Times New Roman" pitchFamily="18" charset="0"/>
                <a:cs typeface="Times New Roman" pitchFamily="18" charset="0"/>
              </a:rPr>
              <a:t>More Details: </a:t>
            </a:r>
            <a:r>
              <a:rPr lang="en-GB" sz="7200" dirty="0" smtClean="0">
                <a:latin typeface="Times New Roman" pitchFamily="18" charset="0"/>
                <a:cs typeface="Times New Roman" pitchFamily="18" charset="0"/>
                <a:hlinkClick r:id="rId4"/>
              </a:rPr>
              <a:t>1</a:t>
            </a:r>
            <a:endParaRPr lang="en-GB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5767-7230-440B-AA00-E1737AD725FF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List of Failures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Valve Controllers 0- Analysis on going ...</a:t>
            </a:r>
            <a:endParaRPr lang="en-GB" sz="4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Location: US85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Type of failure: Trip of the  valve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positioners</a:t>
            </a:r>
            <a:endParaRPr lang="en-GB" sz="4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Consequence: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Mitigation : Relocation already on going </a:t>
            </a: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Biometry  2 </a:t>
            </a:r>
            <a:r>
              <a:rPr lang="en-GB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be Confirmed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Location: Access port to UJ14 Uj16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Block of the access system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Consequence: Access to the tunnel delayed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Mitigation : Relocation</a:t>
            </a: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6370-79C0-430C-BDF9-B906CFD2E065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List of Failures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1">
              <a:buNone/>
              <a:defRPr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WIC  1 </a:t>
            </a:r>
            <a:r>
              <a:rPr lang="en-GB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Location: Injection line TI8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Deported I/O module failure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Consequence: Beam dump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Mitigation : </a:t>
            </a:r>
            <a:r>
              <a:rPr lang="en-GB" sz="4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Crate already moved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(no failure since then).</a:t>
            </a:r>
          </a:p>
          <a:p>
            <a:pPr lvl="1">
              <a:buFont typeface="Wingdings" pitchFamily="2" charset="2"/>
              <a:buChar char="q"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Power Converters 4 </a:t>
            </a:r>
            <a:r>
              <a:rPr lang="en-GB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Confirmed</a:t>
            </a: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be Confirmed 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5600" dirty="0" smtClean="0">
                <a:latin typeface="Times New Roman" pitchFamily="18" charset="0"/>
                <a:cs typeface="Times New Roman" pitchFamily="18" charset="0"/>
              </a:rPr>
              <a:t>Location: UJ14, RR17, UA87, UJ43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5600" dirty="0" smtClean="0">
                <a:latin typeface="Times New Roman" pitchFamily="18" charset="0"/>
                <a:cs typeface="Times New Roman" pitchFamily="18" charset="0"/>
              </a:rPr>
              <a:t>Type of failure: </a:t>
            </a:r>
            <a:r>
              <a:rPr lang="en-GB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AUX power supply failure(600A), </a:t>
            </a:r>
            <a:r>
              <a:rPr lang="en-GB" sz="5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AUX power supply(120A) (different signature)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5600" dirty="0" smtClean="0">
                <a:latin typeface="Times New Roman" pitchFamily="18" charset="0"/>
                <a:cs typeface="Times New Roman" pitchFamily="18" charset="0"/>
              </a:rPr>
              <a:t>Consequence: Beam dump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5600" dirty="0" smtClean="0">
                <a:latin typeface="Times New Roman" pitchFamily="18" charset="0"/>
                <a:cs typeface="Times New Roman" pitchFamily="18" charset="0"/>
              </a:rPr>
              <a:t>Mitigation: Shielding, Relocation, Redesign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GB" sz="5600" dirty="0" smtClean="0">
                <a:latin typeface="Times New Roman" pitchFamily="18" charset="0"/>
                <a:cs typeface="Times New Roman" pitchFamily="18" charset="0"/>
              </a:rPr>
              <a:t>More Details: </a:t>
            </a:r>
            <a:r>
              <a:rPr lang="en-GB" sz="56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1</a:t>
            </a:r>
            <a:r>
              <a:rPr lang="en-GB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5600" dirty="0" smtClean="0">
                <a:latin typeface="Times New Roman" pitchFamily="18" charset="0"/>
                <a:cs typeface="Times New Roman" pitchFamily="18" charset="0"/>
                <a:hlinkClick r:id="rId4"/>
              </a:rPr>
              <a:t>2</a:t>
            </a:r>
            <a:endParaRPr lang="en-GB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GB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900F-D2AC-4366-A443-335A68587A89}" type="datetime1">
              <a:rPr lang="en-GB" smtClean="0"/>
              <a:pPr/>
              <a:t>28/06/2011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E4F-0222-4B0E-87CB-FAB2C4009B3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2627</TotalTime>
  <Words>920</Words>
  <Application>Microsoft Office PowerPoint</Application>
  <PresentationFormat>On-screen Show (4:3)</PresentationFormat>
  <Paragraphs>249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RADIATION induced failures in LHC 28th  June 2011</vt:lpstr>
      <vt:lpstr>Outline</vt:lpstr>
      <vt:lpstr>Analysis Strategy</vt:lpstr>
      <vt:lpstr>Information collection and storing</vt:lpstr>
      <vt:lpstr>Event Classification</vt:lpstr>
      <vt:lpstr>List of Failures</vt:lpstr>
      <vt:lpstr>List of Failures</vt:lpstr>
      <vt:lpstr>List of Failures</vt:lpstr>
      <vt:lpstr>List of Failures</vt:lpstr>
      <vt:lpstr>List of Failures</vt:lpstr>
      <vt:lpstr>QPS –details to explain</vt:lpstr>
      <vt:lpstr>QPS- details on the failures</vt:lpstr>
      <vt:lpstr>Continuous work ...</vt:lpstr>
      <vt:lpstr>Failure rate over time</vt:lpstr>
      <vt:lpstr>Summary</vt:lpstr>
      <vt:lpstr>Summary – back 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RADWG 2011</dc:title>
  <dc:creator>gspiezia</dc:creator>
  <cp:lastModifiedBy>gspiezia</cp:lastModifiedBy>
  <cp:revision>86</cp:revision>
  <dcterms:created xsi:type="dcterms:W3CDTF">2011-01-13T18:01:06Z</dcterms:created>
  <dcterms:modified xsi:type="dcterms:W3CDTF">2011-06-28T12:51:50Z</dcterms:modified>
</cp:coreProperties>
</file>