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5"/>
  </p:notesMasterIdLst>
  <p:handoutMasterIdLst>
    <p:handoutMasterId r:id="rId16"/>
  </p:handoutMasterIdLst>
  <p:sldIdLst>
    <p:sldId id="1218" r:id="rId2"/>
    <p:sldId id="1213" r:id="rId3"/>
    <p:sldId id="1217" r:id="rId4"/>
    <p:sldId id="1215" r:id="rId5"/>
    <p:sldId id="1205" r:id="rId6"/>
    <p:sldId id="1206" r:id="rId7"/>
    <p:sldId id="1207" r:id="rId8"/>
    <p:sldId id="1208" r:id="rId9"/>
    <p:sldId id="1209" r:id="rId10"/>
    <p:sldId id="1210" r:id="rId11"/>
    <p:sldId id="1214" r:id="rId12"/>
    <p:sldId id="1211" r:id="rId13"/>
    <p:sldId id="1216" r:id="rId1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00"/>
    <a:srgbClr val="DEDC8C"/>
    <a:srgbClr val="E3D0AF"/>
    <a:srgbClr val="0000FF"/>
    <a:srgbClr val="FF0000"/>
    <a:srgbClr val="FFFF99"/>
    <a:srgbClr val="CC0066"/>
    <a:srgbClr val="99FF99"/>
    <a:srgbClr val="FF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50" autoAdjust="0"/>
    <p:restoredTop sz="95262" autoAdjust="0"/>
  </p:normalViewPr>
  <p:slideViewPr>
    <p:cSldViewPr>
      <p:cViewPr>
        <p:scale>
          <a:sx n="90" d="100"/>
          <a:sy n="90" d="100"/>
        </p:scale>
        <p:origin x="-2244" y="-106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9:00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05/09/2011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06/09/2011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LBOC, Jan Uythoven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 of 1m beta* commissioning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 Uythoven for the LHC team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 D: Intensity </a:t>
            </a:r>
            <a:r>
              <a:rPr lang="en-US" dirty="0" smtClean="0"/>
              <a:t>ramp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1124680"/>
            <a:ext cx="8229600" cy="2736095"/>
          </a:xfrm>
        </p:spPr>
        <p:txBody>
          <a:bodyPr/>
          <a:lstStyle/>
          <a:p>
            <a:r>
              <a:rPr lang="en-US" dirty="0" smtClean="0"/>
              <a:t>Proposed ramp up for stable beams:</a:t>
            </a:r>
          </a:p>
          <a:p>
            <a:pPr lvl="1"/>
            <a:r>
              <a:rPr lang="en-US" dirty="0" smtClean="0"/>
              <a:t>48b – short fill</a:t>
            </a:r>
          </a:p>
          <a:p>
            <a:pPr lvl="1"/>
            <a:r>
              <a:rPr lang="en-US" dirty="0" smtClean="0"/>
              <a:t>264 – short fill</a:t>
            </a:r>
          </a:p>
          <a:p>
            <a:pPr lvl="1"/>
            <a:r>
              <a:rPr lang="en-US" dirty="0" smtClean="0"/>
              <a:t>480 – short fill</a:t>
            </a:r>
          </a:p>
          <a:p>
            <a:pPr lvl="1"/>
            <a:r>
              <a:rPr lang="en-US" dirty="0" smtClean="0"/>
              <a:t>912 – long fill</a:t>
            </a:r>
          </a:p>
          <a:p>
            <a:pPr lvl="1"/>
            <a:r>
              <a:rPr lang="en-US" dirty="0" smtClean="0"/>
              <a:t>1380 – finally 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683460" y="1628750"/>
            <a:ext cx="2520350" cy="288040"/>
          </a:xfrm>
          <a:prstGeom prst="line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 rot="21001426">
            <a:off x="2987780" y="4663038"/>
            <a:ext cx="525673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Could go for stable beams this Wednesday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LBOC, Jan Uythoven</a:t>
            </a:r>
            <a:endParaRPr lang="en-US" dirty="0"/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06/09/2011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Probing TCT – Triplet aperture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1484730"/>
            <a:ext cx="7779377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5420" y="692620"/>
            <a:ext cx="8209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the step of TCT gap between 14.8 and 15.3 </a:t>
            </a:r>
            <a:r>
              <a:rPr lang="en-US" dirty="0" err="1" smtClean="0"/>
              <a:t>sigmas</a:t>
            </a:r>
            <a:r>
              <a:rPr lang="en-US" dirty="0" smtClean="0"/>
              <a:t>, the losses move from the TCT to the MQX (light-orange line). 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475570" y="3429000"/>
            <a:ext cx="144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Corrector = aperture bump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690" y="1916790"/>
            <a:ext cx="864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</a:rPr>
              <a:t>BLM TCT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0140" y="1916790"/>
            <a:ext cx="936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E3D0AF"/>
                </a:solidFill>
              </a:rPr>
              <a:t>BLM triplet</a:t>
            </a:r>
            <a:endParaRPr lang="en-GB" dirty="0">
              <a:solidFill>
                <a:srgbClr val="E3D0A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910" y="2996940"/>
            <a:ext cx="1296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DEDC8C"/>
                </a:solidFill>
              </a:rPr>
              <a:t>TCT position</a:t>
            </a:r>
            <a:endParaRPr lang="en-GB" dirty="0">
              <a:solidFill>
                <a:srgbClr val="DEDC8C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LBOC, Jan Uythoven</a:t>
            </a:r>
            <a:endParaRPr lang="en-US" dirty="0"/>
          </a:p>
        </p:txBody>
      </p:sp>
      <p:sp>
        <p:nvSpPr>
          <p:cNvPr id="14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06/09/2011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on Aperture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5590"/>
            <a:ext cx="8229600" cy="5111750"/>
          </a:xfrm>
        </p:spPr>
        <p:txBody>
          <a:bodyPr/>
          <a:lstStyle/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 smtClean="0">
                <a:solidFill>
                  <a:srgbClr val="FF0000"/>
                </a:solidFill>
              </a:rPr>
              <a:t>Aperture confirmed at 1 m – there is enough aperture for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*=</a:t>
            </a:r>
            <a:r>
              <a:rPr lang="en-US" dirty="0" smtClean="0">
                <a:solidFill>
                  <a:srgbClr val="FF0000"/>
                </a:solidFill>
              </a:rPr>
              <a:t>1m &amp; 120 µ</a:t>
            </a:r>
            <a:r>
              <a:rPr lang="en-US" dirty="0" err="1" smtClean="0">
                <a:solidFill>
                  <a:srgbClr val="FF0000"/>
                </a:solidFill>
              </a:rPr>
              <a:t>rad</a:t>
            </a:r>
            <a:r>
              <a:rPr lang="en-US" dirty="0" smtClean="0">
                <a:solidFill>
                  <a:srgbClr val="FF0000"/>
                </a:solidFill>
              </a:rPr>
              <a:t> Xing angles, with around 2 sigma additional margin.</a:t>
            </a:r>
            <a:endParaRPr lang="en-US" sz="2000" dirty="0" smtClean="0"/>
          </a:p>
          <a:p>
            <a:r>
              <a:rPr lang="en-US" sz="2000" dirty="0" smtClean="0"/>
              <a:t>We can conclude that for the squeezed/separated case we found &gt;16 </a:t>
            </a:r>
            <a:r>
              <a:rPr lang="en-US" sz="2000" dirty="0" err="1" smtClean="0"/>
              <a:t>sigmas</a:t>
            </a:r>
            <a:r>
              <a:rPr lang="en-US" sz="2000" dirty="0" smtClean="0"/>
              <a:t> in the separation plane. the crossing plane was only addressed in collision conditions. </a:t>
            </a:r>
          </a:p>
          <a:p>
            <a:r>
              <a:rPr lang="en-US" sz="2000" dirty="0" smtClean="0"/>
              <a:t>IP1 (V): triplet at 14.8 -&gt; 15.3 </a:t>
            </a:r>
            <a:r>
              <a:rPr lang="en-US" sz="2000" dirty="0" err="1" smtClean="0"/>
              <a:t>sigmas</a:t>
            </a:r>
            <a:r>
              <a:rPr lang="en-US" sz="2000" dirty="0" smtClean="0"/>
              <a:t> (collision and </a:t>
            </a:r>
            <a:r>
              <a:rPr lang="en-US" sz="2000" dirty="0" err="1" smtClean="0"/>
              <a:t>lumi</a:t>
            </a:r>
            <a:r>
              <a:rPr lang="en-US" sz="2000" dirty="0" smtClean="0"/>
              <a:t> scans IN) </a:t>
            </a:r>
            <a:br>
              <a:rPr lang="en-US" sz="2000" dirty="0" smtClean="0"/>
            </a:br>
            <a:r>
              <a:rPr lang="en-US" sz="2000" dirty="0" smtClean="0"/>
              <a:t>IP5 (H): triplet at 15.3 -&gt; 15.8 </a:t>
            </a:r>
            <a:r>
              <a:rPr lang="en-US" sz="2000" dirty="0" err="1" smtClean="0"/>
              <a:t>sigmas</a:t>
            </a:r>
            <a:r>
              <a:rPr lang="en-US" sz="2000" dirty="0" smtClean="0"/>
              <a:t> (collision and </a:t>
            </a:r>
            <a:r>
              <a:rPr lang="en-US" sz="2000" dirty="0" err="1" smtClean="0"/>
              <a:t>lumi</a:t>
            </a:r>
            <a:r>
              <a:rPr lang="en-US" sz="2000" dirty="0" smtClean="0"/>
              <a:t> scans IN)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IP1 (H): triplet at above 16.0 </a:t>
            </a:r>
            <a:r>
              <a:rPr lang="en-US" sz="2000" dirty="0" err="1" smtClean="0"/>
              <a:t>sigmas</a:t>
            </a:r>
            <a:r>
              <a:rPr lang="en-US" sz="2000" dirty="0" smtClean="0"/>
              <a:t> (squeezed, separated) </a:t>
            </a:r>
            <a:br>
              <a:rPr lang="en-US" sz="2000" dirty="0" smtClean="0"/>
            </a:br>
            <a:r>
              <a:rPr lang="en-US" sz="2000" dirty="0" smtClean="0"/>
              <a:t>IP5 (V): triplet at above 16.0 </a:t>
            </a:r>
            <a:r>
              <a:rPr lang="en-US" sz="2000" dirty="0" err="1" smtClean="0"/>
              <a:t>sigmas</a:t>
            </a:r>
            <a:r>
              <a:rPr lang="en-US" sz="2000" dirty="0" smtClean="0"/>
              <a:t> (squeezed, separated) </a:t>
            </a:r>
          </a:p>
          <a:p>
            <a:r>
              <a:rPr lang="en-US" sz="2000" dirty="0" err="1" smtClean="0"/>
              <a:t>Betatron</a:t>
            </a:r>
            <a:r>
              <a:rPr lang="en-US" sz="2000" dirty="0" smtClean="0"/>
              <a:t> loss maps with TCTs at collision settings + 2sigma step out: Only small losses on the TCTs, and no losses on the triplets...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Loss maps show a peak in the Q10-R1. To be followed up.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LBOC, Jan Uythoven</a:t>
            </a:r>
            <a:endParaRPr 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06/09/2011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TDI alignment &amp; angle set-up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39" y="980660"/>
            <a:ext cx="796092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LBOC, Jan Uythoven</a:t>
            </a:r>
            <a:endParaRPr 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06/09/2011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* = 1 m in IPs 1 and 5: 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During MD period optics with </a:t>
            </a:r>
            <a:r>
              <a:rPr lang="en-US" dirty="0" smtClean="0">
                <a:sym typeface="Symbol"/>
              </a:rPr>
              <a:t>* = 1 m was tested using</a:t>
            </a:r>
          </a:p>
          <a:p>
            <a:pPr lvl="1"/>
            <a:r>
              <a:rPr lang="en-US" dirty="0" smtClean="0">
                <a:sym typeface="Symbol"/>
              </a:rPr>
              <a:t>Tight collimator settings</a:t>
            </a:r>
          </a:p>
          <a:p>
            <a:pPr lvl="1"/>
            <a:r>
              <a:rPr lang="en-US" dirty="0" smtClean="0">
                <a:sym typeface="Symbol"/>
              </a:rPr>
              <a:t>Reduced crossing angles from 120 </a:t>
            </a:r>
            <a:r>
              <a:rPr lang="en-US" dirty="0" err="1" smtClean="0">
                <a:sym typeface="Symbol"/>
              </a:rPr>
              <a:t>rad</a:t>
            </a:r>
            <a:r>
              <a:rPr lang="en-US" dirty="0" smtClean="0">
                <a:sym typeface="Symbol"/>
              </a:rPr>
              <a:t> to 100 </a:t>
            </a:r>
            <a:r>
              <a:rPr lang="en-US" dirty="0" err="1" smtClean="0">
                <a:sym typeface="Symbol"/>
              </a:rPr>
              <a:t>rad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Beam was unstable during squeeze</a:t>
            </a:r>
          </a:p>
          <a:p>
            <a:r>
              <a:rPr lang="en-US" dirty="0" smtClean="0">
                <a:sym typeface="Symbol"/>
              </a:rPr>
              <a:t>During same MD period the physical aperture around the triplets in the IPs was found to be larger than initially assumed</a:t>
            </a:r>
          </a:p>
          <a:p>
            <a:r>
              <a:rPr lang="en-US" dirty="0" smtClean="0">
                <a:sym typeface="Symbol"/>
              </a:rPr>
              <a:t>Decision in LMC last week</a:t>
            </a:r>
          </a:p>
          <a:p>
            <a:pPr lvl="1"/>
            <a:r>
              <a:rPr lang="en-US" dirty="0" smtClean="0">
                <a:sym typeface="Symbol"/>
              </a:rPr>
              <a:t>Continue running with same collimator settings as before the TS</a:t>
            </a:r>
          </a:p>
          <a:p>
            <a:pPr lvl="2"/>
            <a:r>
              <a:rPr lang="en-US" dirty="0" smtClean="0">
                <a:sym typeface="Symbol"/>
              </a:rPr>
              <a:t>TCTs IR1, 5 and 8 @ 11.8 </a:t>
            </a:r>
          </a:p>
          <a:p>
            <a:pPr lvl="1"/>
            <a:r>
              <a:rPr lang="en-US" dirty="0" smtClean="0">
                <a:sym typeface="Symbol"/>
              </a:rPr>
              <a:t>Stay with the crossing angle of 120 </a:t>
            </a:r>
            <a:r>
              <a:rPr lang="en-US" dirty="0" err="1" smtClean="0">
                <a:sym typeface="Symbol"/>
              </a:rPr>
              <a:t>rad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Confirm the additional physical aperture</a:t>
            </a:r>
          </a:p>
          <a:p>
            <a:r>
              <a:rPr lang="en-US" dirty="0" smtClean="0">
                <a:sym typeface="Symbol"/>
              </a:rPr>
              <a:t>Start-up program after TS based on this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LBOC, Jan Uythoven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06/09/2011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Beam-beam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864120"/>
          </a:xfrm>
        </p:spPr>
        <p:txBody>
          <a:bodyPr/>
          <a:lstStyle/>
          <a:p>
            <a:r>
              <a:rPr lang="en-US" dirty="0" smtClean="0"/>
              <a:t>Beam-beam separation down below 6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for 100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endParaRPr lang="en-US" dirty="0" smtClean="0"/>
          </a:p>
          <a:p>
            <a:pPr lvl="1"/>
            <a:r>
              <a:rPr lang="en-US" dirty="0" smtClean="0"/>
              <a:t>With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 ~ equivalent to nominal (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* 0.55 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1772770"/>
            <a:ext cx="6552910" cy="457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32092" y="5445280"/>
            <a:ext cx="971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W. Herr</a:t>
            </a:r>
            <a:endParaRPr lang="en-US" sz="1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419840" y="4581160"/>
            <a:ext cx="808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Triplet</a:t>
            </a:r>
            <a:endParaRPr lang="en-US" sz="18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508130" y="4653170"/>
            <a:ext cx="808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Triplet</a:t>
            </a:r>
            <a:endParaRPr lang="en-US" sz="18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99490" y="6237390"/>
            <a:ext cx="741703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To keep same separation with </a:t>
            </a:r>
            <a:r>
              <a:rPr lang="en-US" dirty="0" smtClean="0">
                <a:sym typeface="Symbol"/>
              </a:rPr>
              <a:t>* = 1 m, need 140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LBOC, Jan Uythoven</a:t>
            </a:r>
            <a:endParaRPr lang="en-US" dirty="0"/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06/09/2011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commissioning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764630"/>
            <a:ext cx="8229600" cy="51117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Configuration: 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  <a:latin typeface="Symbol" pitchFamily="18" charset="2"/>
              </a:rPr>
              <a:t>b</a:t>
            </a:r>
            <a:r>
              <a:rPr lang="en-US" dirty="0" smtClean="0">
                <a:solidFill>
                  <a:srgbClr val="008000"/>
                </a:solidFill>
              </a:rPr>
              <a:t>* =1m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120 </a:t>
            </a:r>
            <a:r>
              <a:rPr lang="en-US" dirty="0" err="1" smtClean="0">
                <a:solidFill>
                  <a:srgbClr val="008000"/>
                </a:solidFill>
                <a:latin typeface="Symbol" pitchFamily="18" charset="2"/>
              </a:rPr>
              <a:t>m</a:t>
            </a:r>
            <a:r>
              <a:rPr lang="en-US" dirty="0" err="1" smtClean="0">
                <a:solidFill>
                  <a:srgbClr val="008000"/>
                </a:solidFill>
              </a:rPr>
              <a:t>rad</a:t>
            </a:r>
            <a:r>
              <a:rPr lang="en-US" dirty="0" smtClean="0">
                <a:solidFill>
                  <a:srgbClr val="008000"/>
                </a:solidFill>
              </a:rPr>
              <a:t> Xing angles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IR3+6+7 collimators at standard settings</a:t>
            </a:r>
            <a:r>
              <a:rPr lang="en-US" dirty="0" smtClean="0"/>
              <a:t>, TCTs 11.8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(IR1+5+8)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Block A: Aperture at 1m and 120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endParaRPr lang="en-US" dirty="0" smtClean="0"/>
          </a:p>
          <a:p>
            <a:r>
              <a:rPr lang="en-US" dirty="0" smtClean="0"/>
              <a:t>Block B: ALICE polarity reversal</a:t>
            </a:r>
          </a:p>
          <a:p>
            <a:r>
              <a:rPr lang="en-US" dirty="0" smtClean="0"/>
              <a:t>Block C: Validation = loss maps</a:t>
            </a:r>
          </a:p>
          <a:p>
            <a:r>
              <a:rPr lang="en-US" dirty="0" smtClean="0"/>
              <a:t>Block D: Intensity ramp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LBOC, Jan Uythoven</a:t>
            </a:r>
            <a:endParaRPr 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06/09/2011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A : aperture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560" y="980660"/>
            <a:ext cx="7293470" cy="4608640"/>
          </a:xfrm>
        </p:spPr>
        <p:txBody>
          <a:bodyPr/>
          <a:lstStyle/>
          <a:p>
            <a:r>
              <a:rPr lang="en-US" sz="2000" dirty="0" smtClean="0"/>
              <a:t>Fill 1: 1 probe/beam, </a:t>
            </a:r>
            <a:r>
              <a:rPr lang="en-US" sz="2000" u="sng" dirty="0" smtClean="0"/>
              <a:t>checkout cycle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b* 1 m and Xing angle 120 </a:t>
            </a:r>
            <a:r>
              <a:rPr lang="en-US" sz="1800" dirty="0" err="1" smtClean="0">
                <a:latin typeface="Symbol" pitchFamily="18" charset="2"/>
              </a:rPr>
              <a:t>m</a:t>
            </a:r>
            <a:r>
              <a:rPr lang="en-US" sz="1800" dirty="0" err="1" smtClean="0"/>
              <a:t>rad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Standard collimator settings IR6+7.</a:t>
            </a:r>
          </a:p>
          <a:p>
            <a:pPr lvl="1"/>
            <a:r>
              <a:rPr lang="en-US" sz="1800" dirty="0" smtClean="0"/>
              <a:t>TCTs IR1/5 to be adapted to 120 </a:t>
            </a:r>
            <a:r>
              <a:rPr lang="en-US" sz="1800" dirty="0" err="1" smtClean="0">
                <a:latin typeface="Symbol" pitchFamily="18" charset="2"/>
              </a:rPr>
              <a:t>m</a:t>
            </a:r>
            <a:r>
              <a:rPr lang="en-US" sz="1800" dirty="0" err="1" smtClean="0"/>
              <a:t>rad</a:t>
            </a:r>
            <a:r>
              <a:rPr lang="en-US" sz="1800" dirty="0" smtClean="0"/>
              <a:t> (setup on 100 </a:t>
            </a:r>
            <a:r>
              <a:rPr lang="en-US" sz="1800" dirty="0" err="1" smtClean="0">
                <a:latin typeface="Symbol" pitchFamily="18" charset="2"/>
              </a:rPr>
              <a:t>m</a:t>
            </a:r>
            <a:r>
              <a:rPr lang="en-US" sz="1800" dirty="0" err="1" smtClean="0"/>
              <a:t>rad</a:t>
            </a:r>
            <a:r>
              <a:rPr lang="en-US" sz="1800" dirty="0" smtClean="0"/>
              <a:t>).</a:t>
            </a:r>
          </a:p>
          <a:p>
            <a:r>
              <a:rPr lang="en-US" sz="2000" dirty="0" smtClean="0"/>
              <a:t>Fill 2: 2 </a:t>
            </a:r>
            <a:r>
              <a:rPr lang="en-US" sz="2000" dirty="0" err="1" smtClean="0"/>
              <a:t>nominals</a:t>
            </a:r>
            <a:r>
              <a:rPr lang="en-US" sz="2000" dirty="0" smtClean="0"/>
              <a:t>/beam, </a:t>
            </a:r>
            <a:r>
              <a:rPr lang="en-US" sz="2000" u="sng" dirty="0" smtClean="0"/>
              <a:t>TCT alignment, orbit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TCTs IR1/5 alignment on 120 </a:t>
            </a:r>
            <a:r>
              <a:rPr lang="en-US" sz="1800" dirty="0" err="1" smtClean="0">
                <a:latin typeface="Symbol" pitchFamily="18" charset="2"/>
              </a:rPr>
              <a:t>m</a:t>
            </a:r>
            <a:r>
              <a:rPr lang="en-US" sz="1800" dirty="0" err="1" smtClean="0"/>
              <a:t>rad</a:t>
            </a:r>
            <a:r>
              <a:rPr lang="en-US" sz="1800" dirty="0" smtClean="0"/>
              <a:t>, separated and in collision.</a:t>
            </a:r>
          </a:p>
          <a:p>
            <a:pPr lvl="1"/>
            <a:r>
              <a:rPr lang="en-US" sz="1800" dirty="0" smtClean="0"/>
              <a:t>Collision (re-)optimization with 120 </a:t>
            </a:r>
            <a:r>
              <a:rPr lang="en-US" sz="1800" dirty="0" err="1" smtClean="0">
                <a:latin typeface="Symbol" pitchFamily="18" charset="2"/>
              </a:rPr>
              <a:t>m</a:t>
            </a:r>
            <a:r>
              <a:rPr lang="en-US" sz="1800" dirty="0" err="1" smtClean="0"/>
              <a:t>rad</a:t>
            </a:r>
            <a:r>
              <a:rPr lang="en-US" sz="1800" dirty="0" smtClean="0"/>
              <a:t>, reference orbit.</a:t>
            </a:r>
          </a:p>
          <a:p>
            <a:pPr lvl="1"/>
            <a:r>
              <a:rPr lang="en-US" sz="1800" dirty="0" smtClean="0"/>
              <a:t>End with loss map (H+V) and </a:t>
            </a:r>
            <a:r>
              <a:rPr lang="en-US" sz="1800" dirty="0" err="1" smtClean="0"/>
              <a:t>asynch</a:t>
            </a:r>
            <a:r>
              <a:rPr lang="en-US" sz="1800" dirty="0" smtClean="0"/>
              <a:t> dump. TCTs are 11.8</a:t>
            </a:r>
            <a:r>
              <a:rPr lang="en-US" sz="1800" dirty="0" smtClean="0">
                <a:latin typeface="Symbol" pitchFamily="18" charset="2"/>
              </a:rPr>
              <a:t>s</a:t>
            </a:r>
            <a:r>
              <a:rPr lang="en-US" sz="1800" dirty="0" smtClean="0"/>
              <a:t>.</a:t>
            </a:r>
          </a:p>
          <a:p>
            <a:r>
              <a:rPr lang="en-US" sz="2000" dirty="0" smtClean="0"/>
              <a:t>Fill 3: 1 probe/beam, </a:t>
            </a:r>
            <a:r>
              <a:rPr lang="en-US" sz="2000" u="sng" dirty="0" smtClean="0"/>
              <a:t>aperture check @ 1 m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Repeat aperture measurement at 1 m.</a:t>
            </a:r>
          </a:p>
          <a:p>
            <a:pPr lvl="1"/>
            <a:r>
              <a:rPr lang="en-US" sz="1800" dirty="0" smtClean="0"/>
              <a:t>End with a loss map H, TCTs at 14</a:t>
            </a:r>
            <a:r>
              <a:rPr lang="en-US" sz="1800" dirty="0" smtClean="0">
                <a:latin typeface="Symbol" pitchFamily="18" charset="2"/>
              </a:rPr>
              <a:t>s</a:t>
            </a:r>
            <a:r>
              <a:rPr lang="en-US" sz="1800" dirty="0" smtClean="0"/>
              <a:t>.</a:t>
            </a:r>
          </a:p>
          <a:p>
            <a:r>
              <a:rPr lang="en-US" sz="2000" dirty="0" smtClean="0"/>
              <a:t>Fill 4: 1 probe/beam, aperture check with loss map.</a:t>
            </a:r>
          </a:p>
          <a:p>
            <a:pPr lvl="1"/>
            <a:r>
              <a:rPr lang="en-US" sz="1800" dirty="0" smtClean="0"/>
              <a:t>Loss map with TCTs at X</a:t>
            </a:r>
            <a:r>
              <a:rPr lang="en-US" sz="1800" dirty="0" smtClean="0">
                <a:latin typeface="Symbol" pitchFamily="18" charset="2"/>
              </a:rPr>
              <a:t>s</a:t>
            </a:r>
            <a:r>
              <a:rPr lang="en-US" sz="1800" dirty="0" smtClean="0"/>
              <a:t>, X = 13…14.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94610" y="105267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60540" y="256488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22600" y="422111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8530" y="537327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20413260">
            <a:off x="357198" y="1605068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0413260">
            <a:off x="-5808" y="3638455"/>
            <a:ext cx="2137124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OK, </a:t>
            </a:r>
            <a:r>
              <a:rPr lang="en-GB" b="1" dirty="0" smtClean="0">
                <a:solidFill>
                  <a:srgbClr val="FF9900"/>
                </a:solidFill>
                <a:sym typeface="Symbol"/>
              </a:rPr>
              <a:t>crossing </a:t>
            </a:r>
            <a:br>
              <a:rPr lang="en-GB" b="1" dirty="0" smtClean="0">
                <a:solidFill>
                  <a:srgbClr val="FF9900"/>
                </a:solidFill>
                <a:sym typeface="Symbol"/>
              </a:rPr>
            </a:br>
            <a:r>
              <a:rPr lang="en-GB" b="1" dirty="0" smtClean="0">
                <a:solidFill>
                  <a:srgbClr val="FF9900"/>
                </a:solidFill>
                <a:sym typeface="Symbol"/>
              </a:rPr>
              <a:t>plane separated</a:t>
            </a:r>
            <a:br>
              <a:rPr lang="en-GB" b="1" dirty="0" smtClean="0">
                <a:solidFill>
                  <a:srgbClr val="FF9900"/>
                </a:solidFill>
                <a:sym typeface="Symbol"/>
              </a:rPr>
            </a:br>
            <a:r>
              <a:rPr lang="en-GB" b="1" dirty="0" smtClean="0">
                <a:solidFill>
                  <a:srgbClr val="FF9900"/>
                </a:solidFill>
                <a:sym typeface="Symbol"/>
              </a:rPr>
              <a:t>beams missing</a:t>
            </a:r>
            <a:r>
              <a:rPr lang="en-GB" b="1" dirty="0" smtClean="0">
                <a:solidFill>
                  <a:schemeClr val="bg2">
                    <a:lumMod val="40000"/>
                    <a:lumOff val="60000"/>
                  </a:schemeClr>
                </a:solidFill>
                <a:sym typeface="Symbol"/>
              </a:rPr>
              <a:t>*</a:t>
            </a:r>
            <a:br>
              <a:rPr lang="en-GB" b="1" dirty="0" smtClean="0">
                <a:solidFill>
                  <a:schemeClr val="bg2">
                    <a:lumMod val="40000"/>
                    <a:lumOff val="60000"/>
                  </a:schemeClr>
                </a:solidFill>
                <a:sym typeface="Symbol"/>
              </a:rPr>
            </a:br>
            <a:r>
              <a:rPr lang="en-GB" b="1" dirty="0" smtClean="0">
                <a:solidFill>
                  <a:srgbClr val="FF9900"/>
                </a:solidFill>
                <a:sym typeface="Symbol"/>
              </a:rPr>
              <a:t>Q10-R1 ?</a:t>
            </a:r>
            <a:endParaRPr lang="en-GB" b="1" dirty="0">
              <a:solidFill>
                <a:srgbClr val="FF99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0413260">
            <a:off x="446321" y="2865446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1691600" y="4941210"/>
            <a:ext cx="5760800" cy="36005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LBOC, Jan Uythoven</a:t>
            </a:r>
            <a:endParaRPr lang="en-US" dirty="0"/>
          </a:p>
        </p:txBody>
      </p:sp>
      <p:sp>
        <p:nvSpPr>
          <p:cNvPr id="22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06/09/2011</a:t>
            </a:r>
            <a:endParaRPr lang="en-US" dirty="0"/>
          </a:p>
        </p:txBody>
      </p:sp>
      <p:cxnSp>
        <p:nvCxnSpPr>
          <p:cNvPr id="24" name="Shape 23"/>
          <p:cNvCxnSpPr>
            <a:stCxn id="12" idx="2"/>
          </p:cNvCxnSpPr>
          <p:nvPr/>
        </p:nvCxnSpPr>
        <p:spPr bwMode="auto">
          <a:xfrm rot="16200000" flipH="1">
            <a:off x="1479960" y="4729570"/>
            <a:ext cx="1242524" cy="1629095"/>
          </a:xfrm>
          <a:prstGeom prst="bentConnector2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987780" y="5877340"/>
            <a:ext cx="489668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* Crossing plane separated not required</a:t>
            </a:r>
            <a:br>
              <a:rPr lang="en-US" dirty="0" smtClean="0"/>
            </a:br>
            <a:r>
              <a:rPr lang="en-US" dirty="0" smtClean="0"/>
              <a:t>* Q10 – R1 confirmed as ‘noise’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A: long range BB check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980660"/>
            <a:ext cx="8075350" cy="5111750"/>
          </a:xfrm>
        </p:spPr>
        <p:txBody>
          <a:bodyPr/>
          <a:lstStyle/>
          <a:p>
            <a:r>
              <a:rPr lang="en-US" dirty="0" smtClean="0"/>
              <a:t>Fill 5: 84b with highly asymmetric BB filling pattern (also used for 1 m with 100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rad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Bring the beam up to collisions.</a:t>
            </a:r>
          </a:p>
          <a:p>
            <a:pPr lvl="1"/>
            <a:r>
              <a:rPr lang="en-US" dirty="0" smtClean="0"/>
              <a:t>Verify stability and beam-beam effects.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60540" y="16287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0376869">
            <a:off x="2156967" y="3123634"/>
            <a:ext cx="576080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Trying again this afternoon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LBOC, Jan Uythoven</a:t>
            </a:r>
            <a:endParaRPr lang="en-US" dirty="0"/>
          </a:p>
        </p:txBody>
      </p:sp>
      <p:sp>
        <p:nvSpPr>
          <p:cNvPr id="12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06/09/2011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B : ALICE polarity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400750"/>
          </a:xfrm>
        </p:spPr>
        <p:txBody>
          <a:bodyPr/>
          <a:lstStyle/>
          <a:p>
            <a:r>
              <a:rPr lang="en-US" dirty="0" smtClean="0"/>
              <a:t>Step 1: adjust injection, reference.</a:t>
            </a:r>
          </a:p>
          <a:p>
            <a:pPr lvl="1"/>
            <a:r>
              <a:rPr lang="en-US" dirty="0" smtClean="0"/>
              <a:t>ALICE on ‘old’ polarity.</a:t>
            </a:r>
          </a:p>
          <a:p>
            <a:pPr lvl="1"/>
            <a:r>
              <a:rPr lang="en-US" dirty="0" smtClean="0"/>
              <a:t>Injection steering with 12b, then copy to probe and check it.</a:t>
            </a:r>
          </a:p>
          <a:p>
            <a:r>
              <a:rPr lang="en-US" dirty="0" smtClean="0"/>
              <a:t>Step 2: revert ALICE polarity.</a:t>
            </a:r>
          </a:p>
          <a:p>
            <a:pPr lvl="1"/>
            <a:r>
              <a:rPr lang="en-US" dirty="0" smtClean="0"/>
              <a:t>Check/correct orbit.</a:t>
            </a:r>
          </a:p>
          <a:p>
            <a:pPr lvl="1"/>
            <a:r>
              <a:rPr lang="en-US" dirty="0" smtClean="0"/>
              <a:t>Check/steer injection oscillations with probe, repeat with nominal.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Step 2’: re-steer TI2 </a:t>
            </a:r>
            <a:r>
              <a:rPr lang="en-US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necessary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TDI coarse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TL setup, TCDI alignment and verification.</a:t>
            </a:r>
          </a:p>
          <a:p>
            <a:r>
              <a:rPr lang="en-US" dirty="0" smtClean="0"/>
              <a:t>Step 3: TDI/TCLI alignment.</a:t>
            </a:r>
          </a:p>
          <a:p>
            <a:pPr lvl="1"/>
            <a:r>
              <a:rPr lang="en-US" dirty="0" smtClean="0"/>
              <a:t>TDI/TCLI alignment with 1 nominal b.</a:t>
            </a:r>
          </a:p>
          <a:p>
            <a:pPr lvl="1"/>
            <a:r>
              <a:rPr lang="en-US" dirty="0" smtClean="0"/>
              <a:t>Check TDI,TCLI setup – check protection.</a:t>
            </a:r>
          </a:p>
          <a:p>
            <a:pPr lvl="1"/>
            <a:r>
              <a:rPr lang="en-US" dirty="0" smtClean="0"/>
              <a:t>Check injection </a:t>
            </a:r>
            <a:r>
              <a:rPr lang="en-US" dirty="0" smtClean="0"/>
              <a:t>12b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60540" y="9086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60540" y="20207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9206" y="3501010"/>
            <a:ext cx="612668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12h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94610" y="465317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8h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0413260">
            <a:off x="230292" y="1281225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0413260">
            <a:off x="302303" y="2649416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179390" y="3429000"/>
            <a:ext cx="8281150" cy="129618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 rot="20413260">
            <a:off x="302302" y="5248673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LBOC, Jan Uythoven</a:t>
            </a:r>
            <a:endParaRPr lang="en-US" dirty="0"/>
          </a:p>
        </p:txBody>
      </p:sp>
      <p:sp>
        <p:nvSpPr>
          <p:cNvPr id="19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06/09/2011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B : ALICE polarity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400750"/>
          </a:xfrm>
        </p:spPr>
        <p:txBody>
          <a:bodyPr/>
          <a:lstStyle/>
          <a:p>
            <a:r>
              <a:rPr lang="en-US" dirty="0" smtClean="0"/>
              <a:t>Step 4: TCTs IR2 at injection.</a:t>
            </a:r>
          </a:p>
          <a:p>
            <a:pPr lvl="1"/>
            <a:r>
              <a:rPr lang="en-US" dirty="0" smtClean="0"/>
              <a:t>Setup TCTs in IR2 at injection.</a:t>
            </a:r>
          </a:p>
          <a:p>
            <a:r>
              <a:rPr lang="en-US" dirty="0" smtClean="0"/>
              <a:t>Step 5: Checkout cycle, 2 probes/beam.</a:t>
            </a:r>
          </a:p>
          <a:p>
            <a:pPr lvl="1"/>
            <a:r>
              <a:rPr lang="en-US" dirty="0" smtClean="0"/>
              <a:t>Check Xing angle IR2 along the cycle.</a:t>
            </a:r>
          </a:p>
          <a:p>
            <a:pPr lvl="1"/>
            <a:r>
              <a:rPr lang="en-US" dirty="0" smtClean="0"/>
              <a:t>Correct orbit if necessary.</a:t>
            </a:r>
          </a:p>
          <a:p>
            <a:pPr lvl="1"/>
            <a:r>
              <a:rPr lang="en-US" dirty="0" smtClean="0"/>
              <a:t>TCTs IR2 ‘open’.</a:t>
            </a:r>
          </a:p>
          <a:p>
            <a:r>
              <a:rPr lang="en-US" dirty="0" smtClean="0"/>
              <a:t>Step 6: TCT IR2 alignment cycle, 2 nominal b/beam.</a:t>
            </a:r>
          </a:p>
          <a:p>
            <a:pPr lvl="1"/>
            <a:r>
              <a:rPr lang="en-US" dirty="0" smtClean="0"/>
              <a:t>TCT alignment on flat top and in collision.</a:t>
            </a:r>
          </a:p>
          <a:p>
            <a:pPr lvl="1"/>
            <a:r>
              <a:rPr lang="en-US" dirty="0" smtClean="0"/>
              <a:t>Collision orbit, reference.</a:t>
            </a:r>
          </a:p>
          <a:p>
            <a:pPr lvl="1"/>
            <a:r>
              <a:rPr lang="en-US" dirty="0" smtClean="0"/>
              <a:t>Loss map H+V and </a:t>
            </a:r>
            <a:r>
              <a:rPr lang="en-US" dirty="0" err="1" smtClean="0"/>
              <a:t>asynch</a:t>
            </a:r>
            <a:r>
              <a:rPr lang="en-US" dirty="0" smtClean="0"/>
              <a:t>. dump.</a:t>
            </a:r>
          </a:p>
          <a:p>
            <a:r>
              <a:rPr lang="en-US" dirty="0" smtClean="0"/>
              <a:t>(Step 7: TCT IR2 functions, positions and interlocks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50590" y="90865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8530" y="170076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60540" y="3140960"/>
            <a:ext cx="470000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20413260">
            <a:off x="158282" y="1137206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0413260">
            <a:off x="230292" y="2433386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450" y="5517290"/>
            <a:ext cx="7489040" cy="4001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Setting functions for the whole operational cycle were generated.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 rot="20413260">
            <a:off x="158281" y="3729567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20413260">
            <a:off x="50903" y="4809717"/>
            <a:ext cx="569387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8000"/>
                </a:solidFill>
                <a:sym typeface="Symbol"/>
              </a:rPr>
              <a:t>OK</a:t>
            </a:r>
            <a:endParaRPr lang="en-GB" b="1" dirty="0">
              <a:solidFill>
                <a:srgbClr val="008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3563860" y="4509150"/>
            <a:ext cx="1656230" cy="0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LBOC, Jan Uythoven</a:t>
            </a:r>
            <a:endParaRPr lang="en-US" dirty="0"/>
          </a:p>
        </p:txBody>
      </p:sp>
      <p:sp>
        <p:nvSpPr>
          <p:cNvPr id="20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06/09/2011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353160" cy="1295895"/>
          </a:xfrm>
        </p:spPr>
        <p:txBody>
          <a:bodyPr/>
          <a:lstStyle/>
          <a:p>
            <a:r>
              <a:rPr lang="en-US" dirty="0" smtClean="0"/>
              <a:t>Validations (loss maps, </a:t>
            </a:r>
            <a:r>
              <a:rPr lang="en-US" dirty="0" err="1" smtClean="0"/>
              <a:t>asynch</a:t>
            </a:r>
            <a:r>
              <a:rPr lang="en-US" dirty="0" smtClean="0"/>
              <a:t> dump checks) – to be confirmed with collimation team (</a:t>
            </a:r>
            <a:r>
              <a:rPr lang="en-US" dirty="0" err="1" smtClean="0"/>
              <a:t>Dp</a:t>
            </a:r>
            <a:r>
              <a:rPr lang="en-US" dirty="0" smtClean="0"/>
              <a:t>/p)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75570" y="4653170"/>
            <a:ext cx="5904820" cy="4001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Finish coming night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3410" y="2150880"/>
          <a:ext cx="8641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200"/>
                <a:gridCol w="1440200"/>
                <a:gridCol w="1440200"/>
                <a:gridCol w="1440200"/>
                <a:gridCol w="1440200"/>
                <a:gridCol w="144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baseline="0" dirty="0" smtClean="0"/>
                        <a:t> 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</a:t>
                      </a:r>
                      <a:r>
                        <a:rPr lang="en-US" dirty="0" smtClean="0"/>
                        <a:t>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Dp</a:t>
                      </a:r>
                      <a:r>
                        <a:rPr lang="en-US" dirty="0" smtClean="0"/>
                        <a:t>/p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REPEAT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Flat 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REPEAT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Squeezed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DONE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OK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LBOC, Jan Uythoven</a:t>
            </a:r>
            <a:endParaRPr lang="en-US" dirty="0"/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06/09/2011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49124</TotalTime>
  <Words>936</Words>
  <Application>Microsoft Office PowerPoint</Application>
  <PresentationFormat>On-screen Show (4:3)</PresentationFormat>
  <Paragraphs>192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Status of 1m beta* commissioning</vt:lpstr>
      <vt:lpstr>* = 1 m in IPs 1 and 5: The Context</vt:lpstr>
      <vt:lpstr>Beam-beam separation</vt:lpstr>
      <vt:lpstr>The commissioning blocks</vt:lpstr>
      <vt:lpstr>Block A : aperture check</vt:lpstr>
      <vt:lpstr>Block A: long range BB check </vt:lpstr>
      <vt:lpstr>Block B : ALICE polarity</vt:lpstr>
      <vt:lpstr>Block B : ALICE polarity continued</vt:lpstr>
      <vt:lpstr>Block C</vt:lpstr>
      <vt:lpstr>Block D: Intensity ramp up</vt:lpstr>
      <vt:lpstr>Probing TCT – Triplet aperture</vt:lpstr>
      <vt:lpstr>Conclusions on Aperture so far</vt:lpstr>
      <vt:lpstr>TDI alignment &amp; angle set-up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uythoven</cp:lastModifiedBy>
  <cp:revision>3030</cp:revision>
  <dcterms:created xsi:type="dcterms:W3CDTF">2010-07-26T05:43:59Z</dcterms:created>
  <dcterms:modified xsi:type="dcterms:W3CDTF">2011-09-06T13:20:31Z</dcterms:modified>
</cp:coreProperties>
</file>