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97" r:id="rId2"/>
    <p:sldId id="398" r:id="rId3"/>
    <p:sldId id="399" r:id="rId4"/>
    <p:sldId id="402" r:id="rId5"/>
    <p:sldId id="404" r:id="rId6"/>
    <p:sldId id="400" r:id="rId7"/>
    <p:sldId id="401" r:id="rId8"/>
    <p:sldId id="405" r:id="rId9"/>
    <p:sldId id="403" r:id="rId10"/>
    <p:sldId id="407" r:id="rId11"/>
    <p:sldId id="409" r:id="rId12"/>
    <p:sldId id="410" r:id="rId13"/>
    <p:sldId id="411" r:id="rId14"/>
    <p:sldId id="412" r:id="rId15"/>
    <p:sldId id="408" r:id="rId16"/>
  </p:sldIdLst>
  <p:sldSz cx="9144000" cy="6858000" type="screen4x3"/>
  <p:notesSz cx="10234613" cy="70993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9900"/>
    <a:srgbClr val="F73703"/>
    <a:srgbClr val="FFFF00"/>
    <a:srgbClr val="66FFFF"/>
    <a:srgbClr val="CC00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7" autoAdjust="0"/>
    <p:restoredTop sz="94660" autoAdjust="0"/>
  </p:normalViewPr>
  <p:slideViewPr>
    <p:cSldViewPr>
      <p:cViewPr varScale="1">
        <p:scale>
          <a:sx n="90" d="100"/>
          <a:sy n="90" d="100"/>
        </p:scale>
        <p:origin x="-1397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8" tIns="47665" rIns="95328" bIns="47665" numCol="1" anchor="t" anchorCtr="0" compatLnSpc="1">
            <a:prstTxWarp prst="textNoShape">
              <a:avLst/>
            </a:prstTxWarp>
          </a:bodyPr>
          <a:lstStyle>
            <a:lvl1pPr defTabSz="954088">
              <a:defRPr sz="1300" b="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5963" y="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8" tIns="47665" rIns="95328" bIns="47665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 b="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8" tIns="47665" rIns="95328" bIns="47665" numCol="1" anchor="b" anchorCtr="0" compatLnSpc="1">
            <a:prstTxWarp prst="textNoShape">
              <a:avLst/>
            </a:prstTxWarp>
          </a:bodyPr>
          <a:lstStyle>
            <a:lvl1pPr defTabSz="954088">
              <a:defRPr sz="1300" b="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5963" y="6743700"/>
            <a:ext cx="4437062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28" tIns="47665" rIns="95328" bIns="47665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 b="0" smtClean="0">
                <a:latin typeface="Arial" charset="0"/>
              </a:defRPr>
            </a:lvl1pPr>
          </a:lstStyle>
          <a:p>
            <a:pPr>
              <a:defRPr/>
            </a:pPr>
            <a:fld id="{600C647F-A577-41AE-B3FF-5E24FA7189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09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550" y="0"/>
            <a:ext cx="44354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1813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938" y="3371850"/>
            <a:ext cx="818673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EE0E3379-9D8B-4723-A297-375BD20DED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908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AF5F7-AE97-48A6-82F1-3129AC64A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8A6C6-4C42-4B93-9773-558698B6F0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168A-C42A-427D-80CB-B87A563D17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873D5-3FD6-49E4-A73C-E93CAF1668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83FA-ACCC-4621-B079-FC697F377B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43823-61B4-4CB9-A65B-9B0407EC8D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0E7A3-2301-464F-9479-077278918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1F07C-AE34-4454-A034-C77AD30450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9D343-2C1F-4A37-BAD1-C2FE44ED92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FE63-578E-459D-B72D-9F44488693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2F847-3E72-41D2-870D-9382A92354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6A14C-8110-400A-B537-C59DFFDB1F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>
              <a:defRPr/>
            </a:pPr>
            <a:fld id="{392CC83A-8B08-41E0-8DCE-10DC218A76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5" descr="Untitl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895600" y="5410200"/>
            <a:ext cx="303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400" b="0" i="0" dirty="0">
                <a:solidFill>
                  <a:srgbClr val="FF0000"/>
                </a:solidFill>
                <a:latin typeface="Arial" pitchFamily="-105" charset="0"/>
              </a:rPr>
              <a:t>*</a:t>
            </a:r>
          </a:p>
        </p:txBody>
      </p:sp>
      <p:sp>
        <p:nvSpPr>
          <p:cNvPr id="18" name="Explosion 1 17"/>
          <p:cNvSpPr/>
          <p:nvPr/>
        </p:nvSpPr>
        <p:spPr>
          <a:xfrm>
            <a:off x="2511425" y="2281238"/>
            <a:ext cx="500063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0" i="0"/>
          </a:p>
        </p:txBody>
      </p:sp>
      <p:sp>
        <p:nvSpPr>
          <p:cNvPr id="54280" name="TextBox 58"/>
          <p:cNvSpPr txBox="1">
            <a:spLocks noChangeArrowheads="1"/>
          </p:cNvSpPr>
          <p:nvPr/>
        </p:nvSpPr>
        <p:spPr bwMode="auto">
          <a:xfrm>
            <a:off x="2484438" y="2346325"/>
            <a:ext cx="486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dirty="0">
                <a:latin typeface="Calibri" pitchFamily="34" charset="0"/>
              </a:rPr>
              <a:t>IP5</a:t>
            </a:r>
          </a:p>
        </p:txBody>
      </p:sp>
      <p:sp>
        <p:nvSpPr>
          <p:cNvPr id="2" name="Explosion 1 17"/>
          <p:cNvSpPr/>
          <p:nvPr/>
        </p:nvSpPr>
        <p:spPr>
          <a:xfrm>
            <a:off x="5584825" y="4797425"/>
            <a:ext cx="500063" cy="5000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0" i="0"/>
          </a:p>
        </p:txBody>
      </p:sp>
      <p:sp>
        <p:nvSpPr>
          <p:cNvPr id="54282" name="TextBox 58"/>
          <p:cNvSpPr txBox="1">
            <a:spLocks noChangeArrowheads="1"/>
          </p:cNvSpPr>
          <p:nvPr/>
        </p:nvSpPr>
        <p:spPr bwMode="auto">
          <a:xfrm>
            <a:off x="5557838" y="4862513"/>
            <a:ext cx="486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dirty="0">
                <a:latin typeface="Calibri" pitchFamily="34" charset="0"/>
              </a:rPr>
              <a:t>IP1</a:t>
            </a:r>
          </a:p>
        </p:txBody>
      </p:sp>
      <p:sp>
        <p:nvSpPr>
          <p:cNvPr id="3" name="Explosion 1 17"/>
          <p:cNvSpPr/>
          <p:nvPr/>
        </p:nvSpPr>
        <p:spPr>
          <a:xfrm>
            <a:off x="2471737" y="4876800"/>
            <a:ext cx="500063" cy="500063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0" i="0" dirty="0" smtClean="0"/>
          </a:p>
          <a:p>
            <a:pPr algn="ctr">
              <a:defRPr/>
            </a:pPr>
            <a:endParaRPr/>
          </a:p>
          <a:p>
            <a:pPr algn="ctr">
              <a:defRPr/>
            </a:pPr>
            <a:endParaRPr/>
          </a:p>
          <a:p>
            <a:pPr algn="ctr">
              <a:defRPr/>
            </a:pPr>
            <a:endParaRPr/>
          </a:p>
          <a:p>
            <a:pPr algn="ctr">
              <a:defRPr/>
            </a:pPr>
            <a:endParaRPr lang="en-GB" sz="1800" b="0" i="0" dirty="0"/>
          </a:p>
        </p:txBody>
      </p:sp>
      <p:sp>
        <p:nvSpPr>
          <p:cNvPr id="54284" name="TextBox 58"/>
          <p:cNvSpPr txBox="1">
            <a:spLocks noChangeArrowheads="1"/>
          </p:cNvSpPr>
          <p:nvPr/>
        </p:nvSpPr>
        <p:spPr bwMode="auto">
          <a:xfrm>
            <a:off x="2438400" y="4876800"/>
            <a:ext cx="53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800" dirty="0" smtClean="0">
                <a:latin typeface="Calibri" pitchFamily="34" charset="0"/>
              </a:rPr>
              <a:t>IP2</a:t>
            </a:r>
          </a:p>
          <a:p>
            <a:endParaRPr lang="en-GB" sz="1800" dirty="0">
              <a:latin typeface="Calibri" pitchFamily="34" charset="0"/>
            </a:endParaRPr>
          </a:p>
        </p:txBody>
      </p:sp>
      <p:sp>
        <p:nvSpPr>
          <p:cNvPr id="4" name="Explosion 1 17"/>
          <p:cNvSpPr/>
          <p:nvPr/>
        </p:nvSpPr>
        <p:spPr>
          <a:xfrm>
            <a:off x="7556500" y="3529013"/>
            <a:ext cx="500063" cy="500062"/>
          </a:xfrm>
          <a:prstGeom prst="irregularSeal1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b="0" i="0"/>
          </a:p>
        </p:txBody>
      </p:sp>
      <p:sp>
        <p:nvSpPr>
          <p:cNvPr id="54286" name="TextBox 58"/>
          <p:cNvSpPr txBox="1">
            <a:spLocks noChangeArrowheads="1"/>
          </p:cNvSpPr>
          <p:nvPr/>
        </p:nvSpPr>
        <p:spPr bwMode="auto">
          <a:xfrm>
            <a:off x="7573963" y="3573463"/>
            <a:ext cx="486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dirty="0">
                <a:latin typeface="Calibri" pitchFamily="34" charset="0"/>
              </a:rPr>
              <a:t>IP8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3143" y="260648"/>
            <a:ext cx="7802392" cy="169277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vertical crossing angle at IP8</a:t>
            </a:r>
          </a:p>
          <a:p>
            <a:endParaRPr lang="en-US" sz="2800" dirty="0">
              <a:solidFill>
                <a:srgbClr val="FF0000"/>
              </a:solidFill>
              <a:effectLst>
                <a:outerShdw blurRad="50800" dist="38100" dir="240000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800" b="0" dirty="0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R. Bruce, W. Herr, B. </a:t>
            </a:r>
            <a:r>
              <a:rPr lang="en-US" sz="2800" b="0" dirty="0" err="1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Holzer</a:t>
            </a:r>
            <a:endParaRPr lang="en-US" sz="2800" b="0" dirty="0" smtClean="0">
              <a:solidFill>
                <a:srgbClr val="FF0000"/>
              </a:solidFill>
              <a:effectLst>
                <a:outerShdw blurRad="50800" dist="38100" dir="240000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sz="2000" b="0" dirty="0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Acknowledgement: S. </a:t>
            </a:r>
            <a:r>
              <a:rPr lang="en-US" sz="2000" b="0" dirty="0" err="1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Fartoukh</a:t>
            </a:r>
            <a:r>
              <a:rPr lang="en-US" sz="2000" b="0" dirty="0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, M. </a:t>
            </a:r>
            <a:r>
              <a:rPr lang="en-US" sz="2000" b="0" dirty="0" err="1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Giovannozzi</a:t>
            </a:r>
            <a:r>
              <a:rPr lang="en-US" sz="2000" b="0" dirty="0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, S. </a:t>
            </a:r>
            <a:r>
              <a:rPr lang="en-US" sz="2000" b="0" dirty="0" err="1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Redaelli</a:t>
            </a:r>
            <a:r>
              <a:rPr lang="en-US" sz="2000" b="0" dirty="0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, J. </a:t>
            </a:r>
            <a:r>
              <a:rPr lang="en-US" sz="2000" b="0" dirty="0" err="1" smtClean="0">
                <a:solidFill>
                  <a:srgbClr val="FF0000"/>
                </a:solidFill>
                <a:effectLst>
                  <a:outerShdw blurRad="50800" dist="38100" dir="2400000">
                    <a:srgbClr val="000000">
                      <a:alpha val="43000"/>
                    </a:srgbClr>
                  </a:outerShdw>
                </a:effectLst>
                <a:latin typeface="Calibri" pitchFamily="34" charset="0"/>
              </a:rPr>
              <a:t>Wenninger</a:t>
            </a:r>
            <a:endParaRPr lang="en-US" sz="2000" b="0" dirty="0">
              <a:solidFill>
                <a:srgbClr val="FF0000"/>
              </a:solidFill>
              <a:effectLst>
                <a:outerShdw blurRad="50800" dist="38100" dir="2400000">
                  <a:srgbClr val="000000">
                    <a:alpha val="43000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7086600" y="2133600"/>
            <a:ext cx="1981200" cy="609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521761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Aperture estimates, top energy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n1 method, no tolerances for orbit, beta-beat and off-momentum</a:t>
            </a: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1401495"/>
            <a:ext cx="8028384" cy="497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5229200"/>
            <a:ext cx="3344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Min n1=20 sigma =&gt; plenty of margin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54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04664"/>
            <a:ext cx="815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Aperture estimates, injection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n1 method, no tolerances for orbit, beta-beat and off-momentum</a:t>
            </a:r>
            <a:endParaRPr lang="en-US" sz="2400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12968" cy="543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4944070"/>
            <a:ext cx="40536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Min n1=13 sigma =&gt; same as from scaling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Roughly = global aperture at injection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Present TCT setting at injection = 13 sigma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Will be worse if separation is added!</a:t>
            </a:r>
          </a:p>
        </p:txBody>
      </p:sp>
    </p:spTree>
    <p:extLst>
      <p:ext uri="{BB962C8B-B14F-4D97-AF65-F5344CB8AC3E}">
        <p14:creationId xmlns:p14="http://schemas.microsoft.com/office/powerpoint/2010/main" val="2795749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6632"/>
            <a:ext cx="756084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Operational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Considerations: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Calibri" pitchFamily="34" charset="0"/>
                <a:sym typeface="Wingdings"/>
              </a:rPr>
              <a:t>leveling &amp; beam separation</a:t>
            </a:r>
            <a:r>
              <a:rPr lang="en-US" sz="1800" dirty="0">
                <a:latin typeface="Calibri" pitchFamily="34" charset="0"/>
                <a:sym typeface="Wingdings"/>
              </a:rPr>
              <a:t>: </a:t>
            </a:r>
            <a:r>
              <a:rPr lang="en-US" sz="1800" dirty="0" smtClean="0">
                <a:latin typeface="Calibri" pitchFamily="34" charset="0"/>
                <a:sym typeface="Wingdings"/>
              </a:rPr>
              <a:t>must be </a:t>
            </a:r>
            <a:r>
              <a:rPr lang="en-US" sz="1800" dirty="0">
                <a:latin typeface="Calibri" pitchFamily="34" charset="0"/>
                <a:sym typeface="Wingdings"/>
              </a:rPr>
              <a:t>established in a plane that is orthogonal to the plane of beam crossing</a:t>
            </a:r>
            <a:r>
              <a:rPr lang="en-US" sz="1800" dirty="0" smtClean="0">
                <a:latin typeface="Calibri" pitchFamily="34" charset="0"/>
                <a:sym typeface="Wingdings"/>
              </a:rPr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sym typeface="Wingdings"/>
              </a:rPr>
              <a:t>we will have to program a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sym typeface="Wingdings"/>
              </a:rPr>
              <a:t>combination of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sym typeface="Wingdings"/>
              </a:rPr>
              <a:t>horizontal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sym typeface="Wingdings"/>
              </a:rPr>
              <a:t>and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sym typeface="Wingdings"/>
              </a:rPr>
              <a:t>vertical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sym typeface="Wingdings"/>
              </a:rPr>
              <a:t>bumps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sym typeface="Wingdings"/>
              </a:rPr>
              <a:t>.</a:t>
            </a:r>
            <a:endParaRPr lang="en-US" sz="1800" dirty="0">
              <a:latin typeface="Calibri" pitchFamily="34" charset="0"/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800" dirty="0" smtClean="0">
              <a:solidFill>
                <a:srgbClr val="0000FF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Injection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there is not </a:t>
            </a:r>
            <a:r>
              <a:rPr lang="en-US" sz="1800" dirty="0" smtClean="0">
                <a:latin typeface="Calibri" pitchFamily="34" charset="0"/>
              </a:rPr>
              <a:t>much space </a:t>
            </a:r>
            <a:r>
              <a:rPr lang="en-US" sz="1800" dirty="0">
                <a:latin typeface="Calibri" pitchFamily="34" charset="0"/>
              </a:rPr>
              <a:t>for a vertical crossing angle </a:t>
            </a:r>
            <a:endParaRPr lang="en-US" sz="1800" dirty="0" smtClean="0">
              <a:latin typeface="Calibri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ε </a:t>
            </a:r>
            <a:r>
              <a:rPr lang="en-US" sz="1800" dirty="0">
                <a:latin typeface="Calibri" pitchFamily="34" charset="0"/>
              </a:rPr>
              <a:t>= </a:t>
            </a:r>
            <a:r>
              <a:rPr lang="en-US" sz="1800" dirty="0" smtClean="0">
                <a:latin typeface="Calibri" pitchFamily="34" charset="0"/>
              </a:rPr>
              <a:t>1/γ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IR8 triplet probably becomes global aperture bottleneck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TCTs must be moved in and aperture carefully measured. Not ideal, feasibility to be checked when separation scheme is defined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Alternative:</a:t>
            </a:r>
            <a:endParaRPr lang="en-US" sz="1800" dirty="0"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sym typeface="Wingdings"/>
              </a:rPr>
              <a:t>keep </a:t>
            </a:r>
            <a:r>
              <a:rPr lang="en-US" sz="1800" dirty="0">
                <a:solidFill>
                  <a:srgbClr val="0000FF"/>
                </a:solidFill>
                <a:latin typeface="Calibri" pitchFamily="34" charset="0"/>
                <a:sym typeface="Wingdings"/>
              </a:rPr>
              <a:t>the standard procedure until flat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  <a:sym typeface="Wingdings"/>
              </a:rPr>
              <a:t>top (</a:t>
            </a:r>
            <a:r>
              <a:rPr lang="en-US" sz="1800" dirty="0" smtClean="0">
                <a:latin typeface="Calibri" pitchFamily="34" charset="0"/>
                <a:sym typeface="Wingdings"/>
              </a:rPr>
              <a:t>vertical </a:t>
            </a:r>
            <a:r>
              <a:rPr lang="en-US" sz="1800" dirty="0">
                <a:latin typeface="Calibri" pitchFamily="34" charset="0"/>
                <a:sym typeface="Wingdings"/>
              </a:rPr>
              <a:t>separation &amp; horizontal crossing during injection &amp; </a:t>
            </a:r>
            <a:r>
              <a:rPr lang="en-US" sz="1800" dirty="0" smtClean="0">
                <a:latin typeface="Calibri" pitchFamily="34" charset="0"/>
                <a:sym typeface="Wingdings"/>
              </a:rPr>
              <a:t>ramp)</a:t>
            </a:r>
          </a:p>
          <a:p>
            <a:pPr>
              <a:buFont typeface="Wingdings" pitchFamily="-107" charset="2"/>
              <a:buChar char="à"/>
            </a:pPr>
            <a:endParaRPr lang="en-US" sz="1800" dirty="0">
              <a:latin typeface="Calibri" pitchFamily="34" charset="0"/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Calibri" pitchFamily="34" charset="0"/>
                <a:sym typeface="Wingdings"/>
              </a:rPr>
              <a:t>at flat top: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  <a:sym typeface="Wingdings"/>
              </a:rPr>
              <a:t>apply in addition the vertical </a:t>
            </a:r>
            <a:r>
              <a:rPr lang="en-US" sz="1800" dirty="0" smtClean="0">
                <a:latin typeface="Calibri" pitchFamily="34" charset="0"/>
                <a:sym typeface="Wingdings"/>
              </a:rPr>
              <a:t>crossing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sym typeface="Wingdings"/>
              </a:rPr>
              <a:t>reduce </a:t>
            </a:r>
            <a:r>
              <a:rPr lang="en-US" sz="1800" dirty="0">
                <a:latin typeface="Calibri" pitchFamily="34" charset="0"/>
                <a:sym typeface="Wingdings"/>
              </a:rPr>
              <a:t>the horizontal external  crossing to </a:t>
            </a:r>
            <a:r>
              <a:rPr lang="en-US" sz="1800" dirty="0" smtClean="0">
                <a:latin typeface="Calibri" pitchFamily="34" charset="0"/>
                <a:sym typeface="Wingdings"/>
              </a:rPr>
              <a:t>zero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  <a:sym typeface="Wingdings"/>
              </a:rPr>
              <a:t>reduce </a:t>
            </a:r>
            <a:r>
              <a:rPr lang="en-US" sz="1800" dirty="0">
                <a:latin typeface="Calibri" pitchFamily="34" charset="0"/>
                <a:sym typeface="Wingdings"/>
              </a:rPr>
              <a:t>the  (diagonal !) separation bump to adjust the </a:t>
            </a:r>
            <a:r>
              <a:rPr lang="en-US" sz="1800" dirty="0" err="1">
                <a:latin typeface="Calibri" pitchFamily="34" charset="0"/>
                <a:sym typeface="Wingdings"/>
              </a:rPr>
              <a:t>lumi</a:t>
            </a:r>
            <a:endParaRPr lang="en-US" sz="1800" dirty="0">
              <a:latin typeface="Calibri" pitchFamily="34" charset="0"/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800" dirty="0">
              <a:latin typeface="Calibri" pitchFamily="34" charset="0"/>
              <a:sym typeface="Wingdings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>
                <a:latin typeface="Calibri" pitchFamily="34" charset="0"/>
                <a:sym typeface="Wingdings"/>
              </a:rPr>
              <a:t>eventually: combine the points </a:t>
            </a:r>
            <a:r>
              <a:rPr lang="en-US" sz="1800" dirty="0" smtClean="0">
                <a:latin typeface="Calibri" pitchFamily="34" charset="0"/>
                <a:sym typeface="Wingdings"/>
              </a:rPr>
              <a:t>synchronously during </a:t>
            </a:r>
            <a:r>
              <a:rPr lang="en-US" sz="1800" dirty="0">
                <a:latin typeface="Calibri" pitchFamily="34" charset="0"/>
                <a:sym typeface="Wingdings"/>
              </a:rPr>
              <a:t>the ramp ?</a:t>
            </a:r>
            <a:endParaRPr lang="en-US" sz="1800" dirty="0">
              <a:solidFill>
                <a:srgbClr val="0000FF"/>
              </a:solidFill>
              <a:latin typeface="Calibri" pitchFamily="34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8933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562" y="720841"/>
            <a:ext cx="66884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operational procedures at flat top:</a:t>
            </a:r>
          </a:p>
          <a:p>
            <a:endParaRPr lang="en-US" dirty="0" smtClean="0"/>
          </a:p>
          <a:p>
            <a:r>
              <a:rPr lang="en-US" dirty="0" smtClean="0"/>
              <a:t>1.) move beams in </a:t>
            </a:r>
            <a:r>
              <a:rPr lang="en-US" dirty="0" err="1" smtClean="0"/>
              <a:t>hor</a:t>
            </a:r>
            <a:r>
              <a:rPr lang="en-US" dirty="0" smtClean="0"/>
              <a:t> </a:t>
            </a:r>
            <a:r>
              <a:rPr lang="en-US" dirty="0" err="1" smtClean="0"/>
              <a:t>dorection</a:t>
            </a:r>
            <a:r>
              <a:rPr lang="en-US" dirty="0" smtClean="0"/>
              <a:t> towards the “diagonal”</a:t>
            </a:r>
          </a:p>
          <a:p>
            <a:r>
              <a:rPr lang="en-US" dirty="0" smtClean="0"/>
              <a:t>2.) remove hor. crossing angle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x</a:t>
            </a:r>
            <a:r>
              <a:rPr lang="en-US" dirty="0" smtClean="0"/>
              <a:t> , apply vert. crossing angle </a:t>
            </a:r>
            <a:r>
              <a:rPr lang="en-US" dirty="0" err="1" smtClean="0"/>
              <a:t>α</a:t>
            </a:r>
            <a:r>
              <a:rPr lang="en-US" baseline="-25000" dirty="0" err="1"/>
              <a:t>y</a:t>
            </a:r>
            <a:r>
              <a:rPr lang="en-US" dirty="0" smtClean="0"/>
              <a:t>  </a:t>
            </a:r>
            <a:endParaRPr lang="en-US" baseline="-25000" dirty="0" smtClean="0"/>
          </a:p>
          <a:p>
            <a:r>
              <a:rPr lang="en-US" dirty="0" smtClean="0"/>
              <a:t>3.) bring beams into collision / level luminosity along the diagonal “</a:t>
            </a:r>
            <a:r>
              <a:rPr lang="en-US" dirty="0" err="1" smtClean="0"/>
              <a:t>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4.) </a:t>
            </a:r>
            <a:r>
              <a:rPr lang="en-US" dirty="0" err="1" smtClean="0"/>
              <a:t>Lumi-optimisation</a:t>
            </a:r>
            <a:r>
              <a:rPr lang="en-US" dirty="0" smtClean="0"/>
              <a:t>:</a:t>
            </a:r>
          </a:p>
          <a:p>
            <a:r>
              <a:rPr lang="en-US" dirty="0" smtClean="0"/>
              <a:t>	along “</a:t>
            </a:r>
            <a:r>
              <a:rPr lang="en-US" dirty="0" err="1" smtClean="0"/>
              <a:t>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	along the orthogonal to “</a:t>
            </a:r>
            <a:r>
              <a:rPr lang="en-US" dirty="0" err="1" smtClean="0"/>
              <a:t>n</a:t>
            </a:r>
            <a:r>
              <a:rPr lang="en-US" dirty="0" smtClean="0"/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767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Lumi_2000_slsr"/>
          <p:cNvPicPr>
            <a:picLocks noChangeAspect="1" noChangeArrowheads="1"/>
          </p:cNvPicPr>
          <p:nvPr/>
        </p:nvPicPr>
        <p:blipFill>
          <a:blip r:embed="rId2">
            <a:lum bright="100000" contrast="94000"/>
            <a:alphaModFix amt="50000"/>
          </a:blip>
          <a:srcRect b="2888"/>
          <a:stretch>
            <a:fillRect/>
          </a:stretch>
        </p:blipFill>
        <p:spPr bwMode="auto">
          <a:xfrm rot="5400000">
            <a:off x="3830637" y="1582738"/>
            <a:ext cx="14065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594918" y="5938356"/>
            <a:ext cx="1944923" cy="114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V="1">
            <a:off x="2539842" y="4691186"/>
            <a:ext cx="1464415" cy="1247169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04257" y="4691186"/>
            <a:ext cx="1944923" cy="1144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575308" y="4691186"/>
            <a:ext cx="1231924" cy="365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07232" y="4691186"/>
            <a:ext cx="1231924" cy="3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57825" y="552793"/>
            <a:ext cx="1231924" cy="3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357825" y="1979379"/>
            <a:ext cx="1231924" cy="3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1046159" y="1671354"/>
            <a:ext cx="346912" cy="3066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2569611" y="576584"/>
            <a:ext cx="346912" cy="3066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1028076" y="573611"/>
            <a:ext cx="367969" cy="291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2551528" y="1649630"/>
            <a:ext cx="367969" cy="291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543155" y="1256590"/>
            <a:ext cx="70805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713064" y="1256592"/>
            <a:ext cx="70805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87251" y="5451475"/>
            <a:ext cx="998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837866" y="5082143"/>
            <a:ext cx="676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ramp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04257" y="4164858"/>
            <a:ext cx="94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squeeze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76278" y="414038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adjust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105375" y="4108114"/>
            <a:ext cx="103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collisions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87251" y="622440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α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58602" y="5569024"/>
            <a:ext cx="1203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α</a:t>
            </a:r>
            <a:r>
              <a:rPr lang="en-US" baseline="-25000" dirty="0" err="1" smtClean="0"/>
              <a:t>x</a:t>
            </a:r>
            <a:r>
              <a:rPr lang="en-US" dirty="0" smtClean="0"/>
              <a:t> reduced </a:t>
            </a:r>
          </a:p>
          <a:p>
            <a:r>
              <a:rPr lang="en-US" dirty="0" err="1" smtClean="0"/>
              <a:t>Δ</a:t>
            </a:r>
            <a:r>
              <a:rPr lang="en-US" baseline="-25000" dirty="0" err="1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reduced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47655" y="4922693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</a:t>
            </a:r>
            <a:r>
              <a:rPr lang="en-US" dirty="0" err="1" smtClean="0"/>
              <a:t>Δ</a:t>
            </a:r>
            <a:r>
              <a:rPr lang="en-US" baseline="-25000" dirty="0" err="1" smtClean="0"/>
              <a:t>x</a:t>
            </a:r>
            <a:endParaRPr lang="en-US" baseline="-25000" dirty="0" smtClean="0"/>
          </a:p>
          <a:p>
            <a:r>
              <a:rPr lang="en-US" dirty="0" smtClean="0"/>
              <a:t>apply </a:t>
            </a:r>
            <a:r>
              <a:rPr lang="en-US" dirty="0" err="1" smtClean="0"/>
              <a:t>α</a:t>
            </a:r>
            <a:r>
              <a:rPr lang="en-US" baseline="-25000" dirty="0" err="1" smtClean="0"/>
              <a:t>y</a:t>
            </a:r>
            <a:endParaRPr lang="en-US" dirty="0" smtClean="0"/>
          </a:p>
          <a:p>
            <a:r>
              <a:rPr lang="en-US" dirty="0" err="1" smtClean="0"/>
              <a:t>α</a:t>
            </a:r>
            <a:r>
              <a:rPr lang="en-US" baseline="-25000" dirty="0" err="1" smtClean="0"/>
              <a:t>x</a:t>
            </a:r>
            <a:r>
              <a:rPr lang="en-US" dirty="0" smtClean="0"/>
              <a:t> -&gt; 0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13015" y="4989810"/>
            <a:ext cx="216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collide / level along </a:t>
            </a:r>
            <a:r>
              <a:rPr lang="en-US" dirty="0" err="1" smtClean="0"/>
              <a:t>n</a:t>
            </a:r>
            <a:endParaRPr lang="en-US" dirty="0" smtClean="0"/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788696" y="1405215"/>
            <a:ext cx="236847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90433" y="1239308"/>
            <a:ext cx="2875452" cy="22884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33425" y="221770"/>
            <a:ext cx="3084160" cy="2184613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1914935" y="773845"/>
            <a:ext cx="126645" cy="15653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18602" y="1566997"/>
            <a:ext cx="126645" cy="15653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1206256" y="2848807"/>
            <a:ext cx="3632876" cy="162926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313364" y="537217"/>
            <a:ext cx="1231924" cy="3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4313364" y="1963803"/>
            <a:ext cx="1231924" cy="3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6200000" flipV="1">
            <a:off x="4001698" y="1655778"/>
            <a:ext cx="346912" cy="3066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5525150" y="561008"/>
            <a:ext cx="346912" cy="3066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3983615" y="558035"/>
            <a:ext cx="367969" cy="291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5507067" y="1634054"/>
            <a:ext cx="367969" cy="291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498694" y="1241014"/>
            <a:ext cx="70805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3668603" y="1241016"/>
            <a:ext cx="70805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3744235" y="1389639"/>
            <a:ext cx="236847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445972" y="1223732"/>
            <a:ext cx="2875452" cy="22884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488964" y="206194"/>
            <a:ext cx="3084160" cy="2184613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870474" y="758269"/>
            <a:ext cx="126645" cy="15653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874141" y="1551421"/>
            <a:ext cx="126645" cy="156532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276591" y="752789"/>
            <a:ext cx="126645" cy="15653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415535" y="1543633"/>
            <a:ext cx="126645" cy="15653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10800000">
            <a:off x="4391796" y="852111"/>
            <a:ext cx="478679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61" idx="2"/>
          </p:cNvCxnSpPr>
          <p:nvPr/>
        </p:nvCxnSpPr>
        <p:spPr>
          <a:xfrm>
            <a:off x="4950415" y="1607276"/>
            <a:ext cx="465120" cy="1462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16200000" flipV="1">
            <a:off x="3900499" y="3314999"/>
            <a:ext cx="3189850" cy="15977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245515" y="629225"/>
            <a:ext cx="1231924" cy="3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245515" y="2055811"/>
            <a:ext cx="1231924" cy="36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6909423" y="1761617"/>
            <a:ext cx="346912" cy="3066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6200000" flipV="1">
            <a:off x="8457301" y="653016"/>
            <a:ext cx="346912" cy="3066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6891340" y="663874"/>
            <a:ext cx="367969" cy="291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5400000" flipH="1" flipV="1">
            <a:off x="8439218" y="1726062"/>
            <a:ext cx="367969" cy="2915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>
            <a:off x="8430845" y="1333022"/>
            <a:ext cx="70805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>
            <a:off x="6576328" y="1346855"/>
            <a:ext cx="708051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>
            <a:off x="6676386" y="1481647"/>
            <a:ext cx="236847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6378123" y="1315740"/>
            <a:ext cx="2875452" cy="22884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421115" y="298202"/>
            <a:ext cx="3084160" cy="2184613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7184316" y="858628"/>
            <a:ext cx="126645" cy="15653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8347686" y="1635641"/>
            <a:ext cx="126645" cy="15653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86" idx="1"/>
          </p:cNvCxnSpPr>
          <p:nvPr/>
        </p:nvCxnSpPr>
        <p:spPr>
          <a:xfrm rot="16200000" flipV="1">
            <a:off x="7953062" y="1245393"/>
            <a:ext cx="319941" cy="5064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344940" y="972008"/>
            <a:ext cx="438472" cy="2672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5400000" flipH="1" flipV="1">
            <a:off x="6079011" y="3218292"/>
            <a:ext cx="2970331" cy="438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5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4624"/>
            <a:ext cx="81534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Summary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When </a:t>
            </a:r>
            <a:r>
              <a:rPr lang="en-US" sz="1800" b="0" dirty="0" smtClean="0">
                <a:solidFill>
                  <a:srgbClr val="0000FF"/>
                </a:solidFill>
                <a:latin typeface="Calibri" pitchFamily="34" charset="0"/>
              </a:rPr>
              <a:t>spectrometer in </a:t>
            </a:r>
            <a:r>
              <a:rPr lang="en-US" sz="1800" b="0" dirty="0" err="1" smtClean="0">
                <a:solidFill>
                  <a:srgbClr val="0000FF"/>
                </a:solidFill>
                <a:latin typeface="Calibri" pitchFamily="34" charset="0"/>
              </a:rPr>
              <a:t>LHCb</a:t>
            </a:r>
            <a:r>
              <a:rPr lang="en-US" sz="1800" b="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800" b="0" dirty="0" smtClean="0">
                <a:latin typeface="Calibri" pitchFamily="34" charset="0"/>
              </a:rPr>
              <a:t>is run at </a:t>
            </a:r>
            <a:r>
              <a:rPr lang="en-US" sz="1800" b="0" dirty="0" smtClean="0">
                <a:solidFill>
                  <a:srgbClr val="0000FF"/>
                </a:solidFill>
                <a:latin typeface="Calibri" pitchFamily="34" charset="0"/>
              </a:rPr>
              <a:t>inverse polarity</a:t>
            </a:r>
            <a:r>
              <a:rPr lang="en-US" sz="1800" b="0" dirty="0" smtClean="0">
                <a:latin typeface="Calibri" pitchFamily="34" charset="0"/>
              </a:rPr>
              <a:t>, the horizontal orbit of spectrometer + compensator goes </a:t>
            </a:r>
            <a:r>
              <a:rPr lang="en-US" sz="1800" b="0" dirty="0" smtClean="0">
                <a:solidFill>
                  <a:srgbClr val="0000FF"/>
                </a:solidFill>
                <a:latin typeface="Calibri" pitchFamily="34" charset="0"/>
              </a:rPr>
              <a:t>against the “natural geometry” </a:t>
            </a:r>
            <a:r>
              <a:rPr lang="en-US" sz="1800" b="0" dirty="0" smtClean="0">
                <a:latin typeface="Calibri" pitchFamily="34" charset="0"/>
              </a:rPr>
              <a:t>defined by recombination =&gt; parasitic collision point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Can be compensated by external crossing angle, but the </a:t>
            </a:r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</a:rPr>
              <a:t>net crossing angle is different depending on polarity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For 25 ns, the beam-beam separation at first parasitic encounter is too small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00FF"/>
                </a:solidFill>
                <a:latin typeface="Calibri" pitchFamily="34" charset="0"/>
              </a:rPr>
              <a:t>Proposed solution: vertical crossing angle. 100 </a:t>
            </a:r>
            <a:r>
              <a:rPr lang="en-US" sz="1800" b="0" dirty="0" err="1" smtClean="0">
                <a:solidFill>
                  <a:srgbClr val="0000FF"/>
                </a:solidFill>
                <a:latin typeface="Calibri" pitchFamily="34" charset="0"/>
              </a:rPr>
              <a:t>urad</a:t>
            </a:r>
            <a:r>
              <a:rPr lang="en-US" sz="1800" b="0" dirty="0" smtClean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en-US" sz="1800" b="0" dirty="0" smtClean="0">
                <a:latin typeface="Calibri" pitchFamily="34" charset="0"/>
              </a:rPr>
              <a:t>sufficient for 10 sigma beam-beam separation at 25 ns (beta*=3m, 3.0 um </a:t>
            </a:r>
            <a:r>
              <a:rPr lang="en-US" sz="1800" b="0" dirty="0" err="1" smtClean="0">
                <a:latin typeface="Calibri" pitchFamily="34" charset="0"/>
              </a:rPr>
              <a:t>emittance</a:t>
            </a:r>
            <a:r>
              <a:rPr lang="en-US" sz="1800" b="0" dirty="0" smtClean="0">
                <a:latin typeface="Calibri" pitchFamily="34" charset="0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Aperture should give </a:t>
            </a:r>
            <a:r>
              <a:rPr lang="en-US" sz="1800" b="0" dirty="0" smtClean="0">
                <a:solidFill>
                  <a:srgbClr val="0000FF"/>
                </a:solidFill>
                <a:latin typeface="Calibri" pitchFamily="34" charset="0"/>
              </a:rPr>
              <a:t>no problems at top energy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But no local measurements done in IR8 V so far! </a:t>
            </a:r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</a:rPr>
              <a:t>Measurements required </a:t>
            </a:r>
            <a:r>
              <a:rPr lang="en-US" sz="1800" b="0" dirty="0" smtClean="0">
                <a:latin typeface="Calibri" pitchFamily="34" charset="0"/>
              </a:rPr>
              <a:t>to avoid bad surprises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1800" b="0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Aperture at </a:t>
            </a:r>
            <a:r>
              <a:rPr lang="en-US" sz="1800" b="0" dirty="0" smtClean="0">
                <a:solidFill>
                  <a:srgbClr val="FF0000"/>
                </a:solidFill>
                <a:latin typeface="Calibri" pitchFamily="34" charset="0"/>
              </a:rPr>
              <a:t>injection more problematic </a:t>
            </a:r>
            <a:r>
              <a:rPr lang="en-US" sz="1800" b="0" dirty="0" smtClean="0">
                <a:latin typeface="Calibri" pitchFamily="34" charset="0"/>
              </a:rPr>
              <a:t>but not impossible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 smtClean="0">
              <a:latin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Work still to be done: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Decision on detailed gymnastics for </a:t>
            </a:r>
            <a:r>
              <a:rPr lang="en-US" sz="1800" b="0" dirty="0" smtClean="0">
                <a:solidFill>
                  <a:srgbClr val="0000FF"/>
                </a:solidFill>
                <a:latin typeface="Calibri" pitchFamily="34" charset="0"/>
              </a:rPr>
              <a:t>how and when vertical crossing angle is introduced</a:t>
            </a:r>
            <a:r>
              <a:rPr lang="en-US" sz="1800" b="0" dirty="0" smtClean="0">
                <a:latin typeface="Calibri" pitchFamily="34" charset="0"/>
              </a:rPr>
              <a:t>, as well as leveling and parallel separation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 smtClean="0">
                <a:solidFill>
                  <a:srgbClr val="0000FF"/>
                </a:solidFill>
                <a:latin typeface="Calibri" pitchFamily="34" charset="0"/>
              </a:rPr>
              <a:t>Re-check aperture </a:t>
            </a:r>
            <a:r>
              <a:rPr lang="en-US" sz="1800" b="0" dirty="0" smtClean="0">
                <a:latin typeface="Calibri" pitchFamily="34" charset="0"/>
              </a:rPr>
              <a:t>theoretically in worst-case configurations (separation on)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800" b="0" dirty="0" smtClean="0">
                <a:latin typeface="Calibri" pitchFamily="34" charset="0"/>
              </a:rPr>
              <a:t>Measure aperture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80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Lumi_2000_slsr"/>
          <p:cNvPicPr>
            <a:picLocks noChangeAspect="1" noChangeArrowheads="1"/>
          </p:cNvPicPr>
          <p:nvPr/>
        </p:nvPicPr>
        <p:blipFill>
          <a:blip r:embed="rId2">
            <a:lum bright="100000" contrast="94000"/>
            <a:alphaModFix amt="50000"/>
          </a:blip>
          <a:srcRect b="2888"/>
          <a:stretch>
            <a:fillRect/>
          </a:stretch>
        </p:blipFill>
        <p:spPr bwMode="auto">
          <a:xfrm rot="5400000">
            <a:off x="3830637" y="1582738"/>
            <a:ext cx="14065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400" y="304800"/>
            <a:ext cx="3600922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Beam / Machine Parameters:</a:t>
            </a:r>
          </a:p>
          <a:p>
            <a:endParaRPr lang="en-US" sz="25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	E = 4 </a:t>
            </a:r>
            <a:r>
              <a:rPr lang="en-US" dirty="0" err="1" smtClean="0">
                <a:latin typeface="Calibri" pitchFamily="34" charset="0"/>
              </a:rPr>
              <a:t>TeV</a:t>
            </a: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ε</a:t>
            </a:r>
            <a:r>
              <a:rPr lang="en-US" dirty="0" smtClean="0">
                <a:latin typeface="Calibri" pitchFamily="34" charset="0"/>
              </a:rPr>
              <a:t> = 3μm</a:t>
            </a:r>
          </a:p>
          <a:p>
            <a:r>
              <a:rPr lang="en-US" dirty="0" smtClean="0">
                <a:latin typeface="Calibri" pitchFamily="34" charset="0"/>
              </a:rPr>
              <a:t>	</a:t>
            </a:r>
            <a:r>
              <a:rPr lang="en-US" dirty="0" err="1" smtClean="0">
                <a:latin typeface="Calibri" pitchFamily="34" charset="0"/>
              </a:rPr>
              <a:t>β</a:t>
            </a:r>
            <a:r>
              <a:rPr lang="en-US" dirty="0" smtClean="0">
                <a:latin typeface="Calibri" pitchFamily="34" charset="0"/>
              </a:rPr>
              <a:t>* = 3m</a:t>
            </a:r>
          </a:p>
          <a:p>
            <a:r>
              <a:rPr lang="en-US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4" name="Picture 23" descr="IR8_beta_3m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 rot="5400000">
            <a:off x="4827186" y="-371729"/>
            <a:ext cx="3564084" cy="461234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58511" y="3717032"/>
            <a:ext cx="3877985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The Problem: LHC-B and the 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machine geometry</a:t>
            </a:r>
          </a:p>
          <a:p>
            <a:endParaRPr lang="en-US" sz="25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LHC-B running at negative field </a:t>
            </a:r>
          </a:p>
          <a:p>
            <a:r>
              <a:rPr lang="en-US" sz="1800" dirty="0" smtClean="0">
                <a:latin typeface="Calibri" pitchFamily="34" charset="0"/>
              </a:rPr>
              <a:t>is against the natural LHC geometry</a:t>
            </a:r>
            <a:r>
              <a:rPr lang="en-US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6" name="Picture 6" descr="Picture 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3" y="1844824"/>
            <a:ext cx="4946995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Lumi_2000_slsr"/>
          <p:cNvPicPr>
            <a:picLocks noChangeAspect="1" noChangeArrowheads="1"/>
          </p:cNvPicPr>
          <p:nvPr/>
        </p:nvPicPr>
        <p:blipFill>
          <a:blip r:embed="rId2">
            <a:lum bright="100000" contrast="94000"/>
            <a:alphaModFix amt="50000"/>
          </a:blip>
          <a:srcRect b="2888"/>
          <a:stretch>
            <a:fillRect/>
          </a:stretch>
        </p:blipFill>
        <p:spPr bwMode="auto">
          <a:xfrm rot="5400000">
            <a:off x="3830637" y="1582738"/>
            <a:ext cx="14065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400" y="304800"/>
            <a:ext cx="54102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LHC-B Magnet &amp; Compensator:</a:t>
            </a:r>
          </a:p>
          <a:p>
            <a:endParaRPr lang="en-US" sz="25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crossing angle at 4 </a:t>
            </a:r>
            <a:r>
              <a:rPr lang="en-US" sz="1800" dirty="0" err="1" smtClean="0">
                <a:latin typeface="Calibri" pitchFamily="34" charset="0"/>
              </a:rPr>
              <a:t>TeV</a:t>
            </a:r>
            <a:r>
              <a:rPr lang="en-US" sz="1800" dirty="0" smtClean="0">
                <a:latin typeface="Calibri" pitchFamily="34" charset="0"/>
              </a:rPr>
              <a:t> = +/- 236 </a:t>
            </a:r>
            <a:r>
              <a:rPr lang="en-US" sz="1800" dirty="0" err="1" smtClean="0">
                <a:latin typeface="Calibri" pitchFamily="34" charset="0"/>
              </a:rPr>
              <a:t>μrad</a:t>
            </a:r>
            <a:r>
              <a:rPr lang="en-US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lum bright="-83000" contrast="87000"/>
          </a:blip>
          <a:stretch>
            <a:fillRect/>
          </a:stretch>
        </p:blipFill>
        <p:spPr>
          <a:xfrm>
            <a:off x="4262717" y="1600200"/>
            <a:ext cx="4271683" cy="3300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" y="3886200"/>
            <a:ext cx="2690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parasitic encounters for 50 ns</a:t>
            </a:r>
          </a:p>
          <a:p>
            <a:r>
              <a:rPr lang="en-US" dirty="0" smtClean="0">
                <a:latin typeface="Calibri" pitchFamily="34" charset="0"/>
              </a:rPr>
              <a:t>                               ... and 25ns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733800" y="3352800"/>
            <a:ext cx="2209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3886200" y="3276600"/>
            <a:ext cx="25908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33400" y="5029200"/>
            <a:ext cx="7118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By adding an external crossing angle bump we have to avoid parasitic encounters </a:t>
            </a:r>
          </a:p>
          <a:p>
            <a:r>
              <a:rPr lang="en-US" dirty="0" smtClean="0">
                <a:latin typeface="Calibri" pitchFamily="34" charset="0"/>
              </a:rPr>
              <a:t>for both LHC-B </a:t>
            </a:r>
            <a:r>
              <a:rPr lang="en-US" dirty="0" err="1" smtClean="0">
                <a:latin typeface="Calibri" pitchFamily="34" charset="0"/>
              </a:rPr>
              <a:t>polaristies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Nota </a:t>
            </a:r>
            <a:r>
              <a:rPr lang="en-US" dirty="0" err="1" smtClean="0">
                <a:solidFill>
                  <a:srgbClr val="0000FF"/>
                </a:solidFill>
                <a:latin typeface="Calibri" pitchFamily="34" charset="0"/>
              </a:rPr>
              <a:t>bene</a:t>
            </a:r>
            <a:r>
              <a:rPr lang="en-US" dirty="0" smtClean="0">
                <a:latin typeface="Calibri" pitchFamily="34" charset="0"/>
              </a:rPr>
              <a:t>: LHC-B bump is compensated (i.e. closed) at +/- 21m, before the triplet.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07504" y="44624"/>
            <a:ext cx="54102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The problem: LHC_B at “wrong polarity”</a:t>
            </a:r>
          </a:p>
          <a:p>
            <a:endParaRPr lang="en-US" sz="25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Present Solution: the orbit effect (in hor. plane) has to be compensated by a strong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external horizontal crossing angle bump.  </a:t>
            </a:r>
            <a:endParaRPr 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7100" t="10103" r="2907" b="8874"/>
          <a:stretch/>
        </p:blipFill>
        <p:spPr>
          <a:xfrm>
            <a:off x="1863493" y="1628800"/>
            <a:ext cx="7289800" cy="50715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9792" y="5652536"/>
            <a:ext cx="3644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“external bump” created to compensate </a:t>
            </a:r>
          </a:p>
          <a:p>
            <a:r>
              <a:rPr lang="en-US" dirty="0" smtClean="0">
                <a:latin typeface="Calibri" pitchFamily="34" charset="0"/>
              </a:rPr>
              <a:t>the LHC-B effect  </a:t>
            </a:r>
            <a:r>
              <a:rPr lang="en-US" dirty="0" err="1" smtClean="0">
                <a:latin typeface="Calibri" pitchFamily="34" charset="0"/>
              </a:rPr>
              <a:t>θ</a:t>
            </a:r>
            <a:r>
              <a:rPr lang="en-US" dirty="0" smtClean="0">
                <a:latin typeface="Calibri" pitchFamily="34" charset="0"/>
              </a:rPr>
              <a:t> = +/- 250  </a:t>
            </a:r>
            <a:r>
              <a:rPr lang="en-US" dirty="0" err="1" smtClean="0">
                <a:latin typeface="Calibri" pitchFamily="34" charset="0"/>
              </a:rPr>
              <a:t>μrad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43791"/>
            <a:ext cx="8171329" cy="6314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251936"/>
            <a:ext cx="363849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xternal bump zoomed in: </a:t>
            </a:r>
          </a:p>
          <a:p>
            <a:r>
              <a:rPr lang="en-US" dirty="0" smtClean="0">
                <a:latin typeface="Calibri" pitchFamily="34" charset="0"/>
              </a:rPr>
              <a:t>	first </a:t>
            </a:r>
            <a:r>
              <a:rPr lang="en-US" dirty="0" err="1" smtClean="0">
                <a:latin typeface="Calibri" pitchFamily="34" charset="0"/>
              </a:rPr>
              <a:t>paras</a:t>
            </a:r>
            <a:r>
              <a:rPr lang="en-US" dirty="0" smtClean="0">
                <a:latin typeface="Calibri" pitchFamily="34" charset="0"/>
              </a:rPr>
              <a:t>. encounter at 25 ns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3203848" y="836712"/>
            <a:ext cx="1752750" cy="2808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07504" y="1167716"/>
            <a:ext cx="17281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Consequence: net crossing angle different for the two polarities (external angle added and subtracted resp.)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3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Lumi_2000_slsr"/>
          <p:cNvPicPr>
            <a:picLocks noChangeAspect="1" noChangeArrowheads="1"/>
          </p:cNvPicPr>
          <p:nvPr/>
        </p:nvPicPr>
        <p:blipFill>
          <a:blip r:embed="rId2">
            <a:lum bright="100000" contrast="94000"/>
            <a:alphaModFix amt="50000"/>
          </a:blip>
          <a:srcRect b="2888"/>
          <a:stretch>
            <a:fillRect/>
          </a:stretch>
        </p:blipFill>
        <p:spPr bwMode="auto">
          <a:xfrm rot="5400000">
            <a:off x="3830637" y="1582738"/>
            <a:ext cx="14065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400" y="304800"/>
            <a:ext cx="5410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Proposed new Solution: 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</a:rPr>
              <a:t>vertical external crossing angle bump:</a:t>
            </a:r>
          </a:p>
          <a:p>
            <a:r>
              <a:rPr lang="en-US" sz="1800" dirty="0" smtClean="0">
                <a:latin typeface="Calibri" pitchFamily="34" charset="0"/>
              </a:rPr>
              <a:t>                     crossing angle at 4 </a:t>
            </a:r>
            <a:r>
              <a:rPr lang="en-US" sz="1800" dirty="0" err="1" smtClean="0">
                <a:latin typeface="Calibri" pitchFamily="34" charset="0"/>
              </a:rPr>
              <a:t>TeV</a:t>
            </a:r>
            <a:r>
              <a:rPr lang="en-US" sz="1800" dirty="0" smtClean="0">
                <a:latin typeface="Calibri" pitchFamily="34" charset="0"/>
              </a:rPr>
              <a:t> = +/- 236 </a:t>
            </a:r>
            <a:r>
              <a:rPr lang="en-US" sz="1800" dirty="0" err="1" smtClean="0">
                <a:latin typeface="Calibri" pitchFamily="34" charset="0"/>
              </a:rPr>
              <a:t>μrad</a:t>
            </a:r>
            <a:r>
              <a:rPr lang="en-US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914" t="9484" r="3704" b="8395"/>
          <a:stretch/>
        </p:blipFill>
        <p:spPr>
          <a:xfrm>
            <a:off x="105627" y="1379415"/>
            <a:ext cx="6842637" cy="485789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0760" y="227687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Coils:</a:t>
            </a:r>
          </a:p>
          <a:p>
            <a:r>
              <a:rPr lang="en-US" dirty="0" smtClean="0">
                <a:latin typeface="Calibri" pitchFamily="34" charset="0"/>
              </a:rPr>
              <a:t>acbcvs5.l8b1, </a:t>
            </a:r>
          </a:p>
          <a:p>
            <a:r>
              <a:rPr lang="en-US" dirty="0" smtClean="0">
                <a:latin typeface="Calibri" pitchFamily="34" charset="0"/>
              </a:rPr>
              <a:t>acbyvs4.l8b1, </a:t>
            </a:r>
          </a:p>
          <a:p>
            <a:r>
              <a:rPr lang="en-US" dirty="0" smtClean="0">
                <a:latin typeface="Calibri" pitchFamily="34" charset="0"/>
              </a:rPr>
              <a:t>acbyvs4.r8b1</a:t>
            </a:r>
          </a:p>
          <a:p>
            <a:r>
              <a:rPr lang="en-US" dirty="0" smtClean="0">
                <a:latin typeface="Calibri" pitchFamily="34" charset="0"/>
              </a:rPr>
              <a:t>acbyvs5.r8b1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0" name="Right Brace 19"/>
          <p:cNvSpPr/>
          <p:nvPr/>
        </p:nvSpPr>
        <p:spPr bwMode="auto">
          <a:xfrm>
            <a:off x="8125816" y="2578224"/>
            <a:ext cx="152400" cy="1066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16416" y="2844225"/>
            <a:ext cx="878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and it </a:t>
            </a:r>
          </a:p>
          <a:p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works !!</a:t>
            </a:r>
            <a:endParaRPr lang="en-US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96053" y="476672"/>
            <a:ext cx="27176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First proposal: </a:t>
            </a:r>
          </a:p>
          <a:p>
            <a:r>
              <a:rPr lang="en-US" dirty="0" smtClean="0">
                <a:latin typeface="Calibri" pitchFamily="34" charset="0"/>
              </a:rPr>
              <a:t>W. Herr and Y. </a:t>
            </a:r>
            <a:r>
              <a:rPr lang="en-US" dirty="0" err="1" smtClean="0">
                <a:latin typeface="Calibri" pitchFamily="34" charset="0"/>
              </a:rPr>
              <a:t>Papaphilippou</a:t>
            </a:r>
            <a:r>
              <a:rPr lang="en-US" dirty="0" smtClean="0">
                <a:latin typeface="Calibri" pitchFamily="34" charset="0"/>
              </a:rPr>
              <a:t>,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 LHC Project Report 1009 </a:t>
            </a:r>
          </a:p>
          <a:p>
            <a:r>
              <a:rPr lang="en-US" dirty="0" smtClean="0">
                <a:latin typeface="Calibri" pitchFamily="34" charset="0"/>
              </a:rPr>
              <a:t>Also MD4 2011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8278" y="3522494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64400" y="6258798"/>
            <a:ext cx="6289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Problem ?? Aperture in the triplet according to beam screen orientation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980728"/>
            <a:ext cx="8208912" cy="6343251"/>
          </a:xfrm>
          <a:prstGeom prst="rect">
            <a:avLst/>
          </a:prstGeom>
        </p:spPr>
      </p:pic>
      <p:pic>
        <p:nvPicPr>
          <p:cNvPr id="54277" name="Picture 5" descr="Lumi_2000_slsr"/>
          <p:cNvPicPr>
            <a:picLocks noChangeAspect="1" noChangeArrowheads="1"/>
          </p:cNvPicPr>
          <p:nvPr/>
        </p:nvPicPr>
        <p:blipFill>
          <a:blip r:embed="rId3">
            <a:lum bright="100000" contrast="94000"/>
            <a:alphaModFix amt="50000"/>
          </a:blip>
          <a:srcRect b="2888"/>
          <a:stretch>
            <a:fillRect/>
          </a:stretch>
        </p:blipFill>
        <p:spPr bwMode="auto">
          <a:xfrm rot="5400000">
            <a:off x="3830637" y="1582738"/>
            <a:ext cx="14065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116632"/>
            <a:ext cx="815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Proposed new Solution: 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</a:rPr>
              <a:t>vertical external crossing angle bump: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crossing angle required at 4 </a:t>
            </a:r>
            <a:r>
              <a:rPr lang="en-US" sz="1800" dirty="0" err="1" smtClean="0">
                <a:latin typeface="Calibri" pitchFamily="34" charset="0"/>
              </a:rPr>
              <a:t>TeV</a:t>
            </a:r>
            <a:r>
              <a:rPr lang="en-US" sz="1800" dirty="0" smtClean="0">
                <a:latin typeface="Calibri" pitchFamily="34" charset="0"/>
              </a:rPr>
              <a:t> for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sufficient separation </a:t>
            </a:r>
          </a:p>
          <a:p>
            <a:r>
              <a:rPr lang="en-US" sz="1800" dirty="0" smtClean="0">
                <a:latin typeface="Calibri" pitchFamily="34" charset="0"/>
              </a:rPr>
              <a:t>                                at the 1</a:t>
            </a:r>
            <a:r>
              <a:rPr lang="en-US" sz="1800" baseline="30000" dirty="0" smtClean="0">
                <a:latin typeface="Calibri" pitchFamily="34" charset="0"/>
              </a:rPr>
              <a:t>st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paras</a:t>
            </a:r>
            <a:r>
              <a:rPr lang="en-US" sz="1800" dirty="0" smtClean="0">
                <a:latin typeface="Calibri" pitchFamily="34" charset="0"/>
              </a:rPr>
              <a:t>. encounter (25ns !!)  =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+/- 100 </a:t>
            </a:r>
            <a:r>
              <a:rPr lang="en-US" sz="1800" dirty="0" err="1" smtClean="0">
                <a:solidFill>
                  <a:srgbClr val="0000FF"/>
                </a:solidFill>
                <a:latin typeface="Calibri" pitchFamily="34" charset="0"/>
              </a:rPr>
              <a:t>μrad</a:t>
            </a:r>
            <a:r>
              <a:rPr lang="en-US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326" y="3933056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43" y="643415"/>
            <a:ext cx="8460519" cy="6537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381328"/>
            <a:ext cx="4148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plot refers to 3 </a:t>
            </a:r>
            <a:r>
              <a:rPr lang="en-US" dirty="0" err="1" smtClean="0">
                <a:latin typeface="Calibri" pitchFamily="34" charset="0"/>
              </a:rPr>
              <a:t>μm</a:t>
            </a:r>
            <a:r>
              <a:rPr lang="en-US" dirty="0" smtClean="0">
                <a:latin typeface="Calibri" pitchFamily="34" charset="0"/>
              </a:rPr>
              <a:t> and  +/- 5 </a:t>
            </a:r>
            <a:r>
              <a:rPr lang="en-US" dirty="0" err="1" smtClean="0">
                <a:latin typeface="Calibri" pitchFamily="34" charset="0"/>
              </a:rPr>
              <a:t>σ</a:t>
            </a:r>
            <a:r>
              <a:rPr lang="en-US" dirty="0" smtClean="0">
                <a:latin typeface="Calibri" pitchFamily="34" charset="0"/>
              </a:rPr>
              <a:t> beam envelope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4624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Proposed new Solution: 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Calibri" pitchFamily="34" charset="0"/>
              </a:rPr>
              <a:t>vertical external crossing angle bump:</a:t>
            </a:r>
          </a:p>
          <a:p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at the 1</a:t>
            </a:r>
            <a:r>
              <a:rPr lang="en-US" sz="1800" baseline="30000" dirty="0" smtClean="0">
                <a:latin typeface="Calibri" pitchFamily="34" charset="0"/>
              </a:rPr>
              <a:t>st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paras</a:t>
            </a:r>
            <a:r>
              <a:rPr lang="en-US" sz="1800" dirty="0" smtClean="0">
                <a:latin typeface="Calibri" pitchFamily="34" charset="0"/>
              </a:rPr>
              <a:t>. encounter (25ns !!)  = </a:t>
            </a: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+/- 100 </a:t>
            </a:r>
            <a:r>
              <a:rPr lang="en-US" sz="1800" dirty="0" err="1" smtClean="0">
                <a:solidFill>
                  <a:srgbClr val="0000FF"/>
                </a:solidFill>
                <a:latin typeface="Calibri" pitchFamily="34" charset="0"/>
              </a:rPr>
              <a:t>μrad</a:t>
            </a:r>
            <a:r>
              <a:rPr lang="en-US" dirty="0" smtClean="0">
                <a:latin typeface="Calibri" pitchFamily="34" charset="0"/>
              </a:rPr>
              <a:t>	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059832" y="1368063"/>
            <a:ext cx="1896766" cy="24929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972374" y="3717032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5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23"/>
          <a:stretch/>
        </p:blipFill>
        <p:spPr bwMode="auto">
          <a:xfrm>
            <a:off x="4790558" y="1916832"/>
            <a:ext cx="4317946" cy="366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 descr="Lumi_2000_slsr"/>
          <p:cNvPicPr>
            <a:picLocks noChangeAspect="1" noChangeArrowheads="1"/>
          </p:cNvPicPr>
          <p:nvPr/>
        </p:nvPicPr>
        <p:blipFill>
          <a:blip r:embed="rId3">
            <a:lum bright="100000" contrast="94000"/>
            <a:alphaModFix amt="50000"/>
          </a:blip>
          <a:srcRect b="2888"/>
          <a:stretch>
            <a:fillRect/>
          </a:stretch>
        </p:blipFill>
        <p:spPr bwMode="auto">
          <a:xfrm rot="5400000">
            <a:off x="3830637" y="1582738"/>
            <a:ext cx="140652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" y="521761"/>
            <a:ext cx="815340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Aperture estimates, top energy</a:t>
            </a:r>
            <a:endParaRPr lang="en-US" sz="2500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5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00FF"/>
                </a:solidFill>
                <a:latin typeface="Calibri" pitchFamily="34" charset="0"/>
              </a:rPr>
              <a:t>beam screen orientation </a:t>
            </a:r>
            <a:r>
              <a:rPr lang="en-US" sz="1800" dirty="0" smtClean="0">
                <a:latin typeface="Calibri" pitchFamily="34" charset="0"/>
              </a:rPr>
              <a:t>is </a:t>
            </a:r>
            <a:r>
              <a:rPr lang="en-US" sz="1800" dirty="0" err="1" smtClean="0">
                <a:latin typeface="Calibri" pitchFamily="34" charset="0"/>
              </a:rPr>
              <a:t>optimised</a:t>
            </a:r>
            <a:r>
              <a:rPr lang="en-US" sz="1800" dirty="0" smtClean="0">
                <a:latin typeface="Calibri" pitchFamily="34" charset="0"/>
              </a:rPr>
              <a:t> for external horizontal crossing angle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Aperture checked with scaling and n1method.</a:t>
            </a:r>
          </a:p>
          <a:p>
            <a:endParaRPr lang="en-US" sz="1800" dirty="0" smtClean="0">
              <a:latin typeface="Calibri" pitchFamily="34" charset="0"/>
              <a:sym typeface="Wingdings"/>
            </a:endParaRPr>
          </a:p>
          <a:p>
            <a:r>
              <a:rPr lang="en-US" sz="1800" dirty="0" smtClean="0">
                <a:latin typeface="Calibri" pitchFamily="34" charset="0"/>
                <a:sym typeface="Wingdings"/>
              </a:rPr>
              <a:t>At top energy (3.5 </a:t>
            </a:r>
            <a:r>
              <a:rPr lang="en-US" sz="1800" dirty="0" err="1" smtClean="0">
                <a:latin typeface="Calibri" pitchFamily="34" charset="0"/>
                <a:sym typeface="Wingdings"/>
              </a:rPr>
              <a:t>TeV</a:t>
            </a:r>
            <a:r>
              <a:rPr lang="en-US" sz="1800" dirty="0" smtClean="0">
                <a:latin typeface="Calibri" pitchFamily="34" charset="0"/>
                <a:sym typeface="Wingdings"/>
              </a:rPr>
              <a:t> – 4 </a:t>
            </a:r>
            <a:r>
              <a:rPr lang="en-US" sz="1800" dirty="0" err="1" smtClean="0">
                <a:latin typeface="Calibri" pitchFamily="34" charset="0"/>
                <a:sym typeface="Wingdings"/>
              </a:rPr>
              <a:t>TeV</a:t>
            </a:r>
            <a:r>
              <a:rPr lang="en-US" sz="1800" dirty="0" smtClean="0">
                <a:latin typeface="Calibri" pitchFamily="34" charset="0"/>
                <a:sym typeface="Wingdings"/>
              </a:rPr>
              <a:t> will be better!):</a:t>
            </a:r>
          </a:p>
          <a:p>
            <a:endParaRPr lang="en-US" sz="1800" dirty="0" smtClean="0">
              <a:latin typeface="Calibri" pitchFamily="34" charset="0"/>
              <a:sym typeface="Wingdings"/>
            </a:endParaRPr>
          </a:p>
        </p:txBody>
      </p:sp>
      <p:sp>
        <p:nvSpPr>
          <p:cNvPr id="1037" name="TextBox 1036"/>
          <p:cNvSpPr txBox="1"/>
          <p:nvPr/>
        </p:nvSpPr>
        <p:spPr>
          <a:xfrm>
            <a:off x="457201" y="3284984"/>
            <a:ext cx="476287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Scaling: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Bottleneck in Q2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no </a:t>
            </a:r>
            <a:r>
              <a:rPr lang="en-US" dirty="0">
                <a:latin typeface="Calibri" pitchFamily="34" charset="0"/>
              </a:rPr>
              <a:t>local aperture measurements </a:t>
            </a:r>
          </a:p>
          <a:p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     done </a:t>
            </a:r>
            <a:r>
              <a:rPr lang="en-US" dirty="0">
                <a:latin typeface="Calibri" pitchFamily="34" charset="0"/>
              </a:rPr>
              <a:t>for IR8V</a:t>
            </a:r>
            <a:r>
              <a:rPr lang="en-US" dirty="0" smtClean="0">
                <a:latin typeface="Calibri" pitchFamily="34" charset="0"/>
              </a:rPr>
              <a:t>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Scaling measured global injection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aperture (~13 sigma) + 2 sigma to new configuration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(beta*=3m, 100 </a:t>
            </a:r>
            <a:r>
              <a:rPr lang="en-US" dirty="0" err="1" smtClean="0">
                <a:latin typeface="Calibri" pitchFamily="34" charset="0"/>
              </a:rPr>
              <a:t>urad</a:t>
            </a:r>
            <a:r>
              <a:rPr lang="en-US" dirty="0" smtClean="0">
                <a:latin typeface="Calibri" pitchFamily="34" charset="0"/>
              </a:rPr>
              <a:t> vertical angle)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Top-energy-aperture without tolerances for orbit and beta-beat = </a:t>
            </a: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21 sigma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Goes down to ~18 sigma with tolerances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FF"/>
                </a:solidFill>
                <a:latin typeface="Calibri" pitchFamily="34" charset="0"/>
              </a:rPr>
              <a:t>A lot of margin!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1038" name="TextBox 1037"/>
          <p:cNvSpPr txBox="1"/>
          <p:nvPr/>
        </p:nvSpPr>
        <p:spPr>
          <a:xfrm>
            <a:off x="5796136" y="5517232"/>
            <a:ext cx="2924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450 </a:t>
            </a:r>
            <a:r>
              <a:rPr lang="en-US" dirty="0" err="1" smtClean="0">
                <a:solidFill>
                  <a:srgbClr val="FF0000"/>
                </a:solidFill>
                <a:latin typeface="Calibri" pitchFamily="34" charset="0"/>
              </a:rPr>
              <a:t>GeV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, beta*=11m, 170urad H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796136" y="5826750"/>
            <a:ext cx="2714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CC00"/>
                </a:solidFill>
                <a:latin typeface="Calibri" pitchFamily="34" charset="0"/>
              </a:rPr>
              <a:t>3.5 </a:t>
            </a:r>
            <a:r>
              <a:rPr lang="en-US" dirty="0" err="1" smtClean="0">
                <a:solidFill>
                  <a:srgbClr val="00CC00"/>
                </a:solidFill>
                <a:latin typeface="Calibri" pitchFamily="34" charset="0"/>
              </a:rPr>
              <a:t>TeV</a:t>
            </a:r>
            <a:r>
              <a:rPr lang="en-US" dirty="0" smtClean="0">
                <a:solidFill>
                  <a:srgbClr val="00CC00"/>
                </a:solidFill>
                <a:latin typeface="Calibri" pitchFamily="34" charset="0"/>
              </a:rPr>
              <a:t>, beta*=3m, 100urad V</a:t>
            </a:r>
            <a:endParaRPr lang="en-US" dirty="0">
              <a:solidFill>
                <a:srgbClr val="00CC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</TotalTime>
  <Words>836</Words>
  <Application>Microsoft Office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holzer</dc:creator>
  <cp:lastModifiedBy>roderik</cp:lastModifiedBy>
  <cp:revision>249</cp:revision>
  <dcterms:created xsi:type="dcterms:W3CDTF">2012-01-23T13:56:32Z</dcterms:created>
  <dcterms:modified xsi:type="dcterms:W3CDTF">2012-01-24T14:29:39Z</dcterms:modified>
</cp:coreProperties>
</file>