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8" r:id="rId4"/>
    <p:sldId id="269" r:id="rId5"/>
    <p:sldId id="271" r:id="rId6"/>
    <p:sldId id="272" r:id="rId7"/>
    <p:sldId id="260" r:id="rId8"/>
    <p:sldId id="262" r:id="rId9"/>
    <p:sldId id="273" r:id="rId10"/>
    <p:sldId id="274" r:id="rId11"/>
    <p:sldId id="275" r:id="rId12"/>
    <p:sldId id="264" r:id="rId13"/>
    <p:sldId id="265" r:id="rId14"/>
    <p:sldId id="266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E" initials="N" lastIdx="39" clrIdx="0"/>
  <p:cmAuthor id="1" name="Eckhard Elsen" initials="EE" lastIdx="7" clrIdx="1"/>
  <p:cmAuthor id="2" name="Tobias Bär" initials="TB" lastIdx="19" clrIdx="2"/>
  <p:cmAuthor id="3" name="tbaer" initials="t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5997"/>
    <a:srgbClr val="C00000"/>
    <a:srgbClr val="2863AA"/>
    <a:srgbClr val="FF0000"/>
    <a:srgbClr val="193D69"/>
    <a:srgbClr val="0A20F0"/>
    <a:srgbClr val="0F23B5"/>
    <a:srgbClr val="1670DC"/>
    <a:srgbClr val="13519D"/>
    <a:srgbClr val="265C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 autoAdjust="0"/>
    <p:restoredTop sz="95140" autoAdjust="0"/>
  </p:normalViewPr>
  <p:slideViewPr>
    <p:cSldViewPr snapToGrid="0">
      <p:cViewPr varScale="1">
        <p:scale>
          <a:sx n="89" d="100"/>
          <a:sy n="89" d="100"/>
        </p:scale>
        <p:origin x="-11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2511-00C4-42D4-8BDB-C10FA4CD4A8E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48FE-F4C4-4889-9AFF-382C7F947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00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B44916-2D89-44BD-9332-59A9AE37353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72F1A8-F109-49EE-8B5D-9421602F5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10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MSE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 2 has improved in the horizontal plane</a:t>
            </a:r>
            <a:r>
              <a:rPr lang="en-US" baseline="0" dirty="0" smtClean="0"/>
              <a:t> due to the work done on the MSE power converter, vertical seems worse, TI8 is the same (outliers)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TI2 MSE improved</a:t>
            </a:r>
            <a:r>
              <a:rPr lang="en-US" baseline="0" dirty="0" smtClean="0"/>
              <a:t> by a factor 2, still further improvements is under investigation, but from now it is more difficult..</a:t>
            </a:r>
          </a:p>
          <a:p>
            <a:r>
              <a:rPr lang="en-US" baseline="0" dirty="0" smtClean="0"/>
              <a:t>TI8 MSE source stays the same, MKE source not present – possibly returned later, a new stability study is necessary!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Still bad, Waveform</a:t>
            </a:r>
            <a:r>
              <a:rPr lang="en-GB" baseline="0" dirty="0" smtClean="0"/>
              <a:t> could not be improved during shutdown, possibly LS1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08690" y="2368441"/>
            <a:ext cx="7105650" cy="1409700"/>
          </a:xfrm>
          <a:prstGeom prst="rect">
            <a:avLst/>
          </a:prstGeom>
        </p:spPr>
        <p:txBody>
          <a:bodyPr/>
          <a:lstStyle>
            <a:lvl1pPr algn="ctr">
              <a:defRPr b="1" cap="all" spc="300" baseline="0">
                <a:solidFill>
                  <a:schemeClr val="tx2"/>
                </a:solidFill>
                <a:latin typeface="Cambria" pitchFamily="18" charset="0"/>
              </a:defRPr>
            </a:lvl1pPr>
            <a:lvl2pPr>
              <a:defRPr b="1">
                <a:solidFill>
                  <a:schemeClr val="accent1"/>
                </a:solidFill>
                <a:latin typeface="Cambria" pitchFamily="18" charset="0"/>
              </a:defRPr>
            </a:lvl2pPr>
            <a:lvl3pPr>
              <a:defRPr b="0" i="1">
                <a:solidFill>
                  <a:schemeClr val="accent5"/>
                </a:solidFill>
                <a:latin typeface="Cambria" pitchFamily="18" charset="0"/>
              </a:defRPr>
            </a:lvl3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645196" y="4272454"/>
            <a:ext cx="6353175" cy="1324305"/>
          </a:xfrm>
          <a:prstGeom prst="rect">
            <a:avLst/>
          </a:prstGeom>
        </p:spPr>
        <p:txBody>
          <a:bodyPr/>
          <a:lstStyle>
            <a:lvl1pPr algn="ctr">
              <a:defRPr sz="2400" b="1" baseline="0">
                <a:solidFill>
                  <a:schemeClr val="accent1"/>
                </a:solidFill>
                <a:latin typeface="Cambria" pitchFamily="18" charset="0"/>
              </a:defRPr>
            </a:lvl1pPr>
            <a:lvl2pPr>
              <a:defRPr sz="2400" b="0" i="1">
                <a:solidFill>
                  <a:schemeClr val="accent1"/>
                </a:solidFill>
                <a:latin typeface="Cambria" pitchFamily="18" charset="0"/>
              </a:defRPr>
            </a:lvl2pPr>
            <a:lvl3pPr>
              <a:defRPr b="0" i="0">
                <a:solidFill>
                  <a:schemeClr val="tx1"/>
                </a:solidFill>
                <a:latin typeface="Cambria" pitchFamily="18" charset="0"/>
              </a:defRPr>
            </a:lvl3pPr>
          </a:lstStyle>
          <a:p>
            <a:pPr lvl="0"/>
            <a:r>
              <a:rPr lang="en-US" dirty="0" smtClean="0"/>
              <a:t>Subtitle and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851338"/>
            <a:ext cx="9144000" cy="5533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23108"/>
            <a:ext cx="9144000" cy="5461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90599"/>
            <a:ext cx="8915400" cy="54387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lue-ban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LOGO-BE-60x60b.jpg"/>
          <p:cNvPicPr>
            <a:picLocks noChangeAspect="1"/>
          </p:cNvPicPr>
          <p:nvPr/>
        </p:nvPicPr>
        <p:blipFill>
          <a:blip r:embed="rId7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7" descr="banner-ble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886000" y="6400800"/>
            <a:ext cx="3372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baseline="0" dirty="0" smtClean="0">
                <a:solidFill>
                  <a:schemeClr val="bg1">
                    <a:lumMod val="50000"/>
                  </a:schemeClr>
                </a:solidFill>
              </a:rPr>
              <a:t>LHC Beam Operation Comitte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24. April 2011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36B1D4F-E6E4-470A-A144-E2C6DC4DDB67}" type="slidenum"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08689" y="2384206"/>
            <a:ext cx="7105650" cy="1409700"/>
          </a:xfrm>
        </p:spPr>
        <p:txBody>
          <a:bodyPr/>
          <a:lstStyle/>
          <a:p>
            <a:pPr algn="ctr"/>
            <a:r>
              <a:rPr lang="en-US" dirty="0" smtClean="0"/>
              <a:t>INJECTION AND TRANSFER LINE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97900" y="4011996"/>
            <a:ext cx="6353175" cy="1924050"/>
          </a:xfrm>
        </p:spPr>
        <p:txBody>
          <a:bodyPr/>
          <a:lstStyle/>
          <a:p>
            <a:r>
              <a:rPr lang="en-US" dirty="0" err="1" smtClean="0"/>
              <a:t>L.Drøsdal</a:t>
            </a:r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sz="1600" dirty="0" smtClean="0"/>
              <a:t>For the injection team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2-drifts-eigenvalu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882396"/>
            <a:ext cx="765829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0434" y="2152297"/>
            <a:ext cx="5959738" cy="1569660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274320"/>
            <a:r>
              <a:rPr lang="en-US" sz="3200" dirty="0" smtClean="0">
                <a:solidFill>
                  <a:schemeClr val="bg1"/>
                </a:solidFill>
                <a:cs typeface="Calibri"/>
              </a:rPr>
              <a:t>Long term variations:</a:t>
            </a:r>
          </a:p>
          <a:p>
            <a:pPr indent="-274320"/>
            <a:r>
              <a:rPr lang="en-US" sz="3200" dirty="0" smtClean="0">
                <a:solidFill>
                  <a:schemeClr val="bg1"/>
                </a:solidFill>
                <a:cs typeface="Calibri"/>
              </a:rPr>
              <a:t>Many sources!!</a:t>
            </a:r>
          </a:p>
          <a:p>
            <a:pPr indent="-274320"/>
            <a:r>
              <a:rPr lang="en-US" sz="3200" dirty="0" smtClean="0">
                <a:solidFill>
                  <a:schemeClr val="bg1"/>
                </a:solidFill>
                <a:cs typeface="Calibri"/>
              </a:rPr>
              <a:t>MSE is only one of them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5" y="5611069"/>
            <a:ext cx="752003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274320" algn="ctr"/>
            <a:r>
              <a:rPr lang="en-US" sz="3200" dirty="0" smtClean="0">
                <a:solidFill>
                  <a:schemeClr val="bg1"/>
                </a:solidFill>
                <a:cs typeface="Calibri"/>
              </a:rPr>
              <a:t>Large drifts also in the vertical plane!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TI 2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TI 8 results</a:t>
            </a:r>
            <a:endParaRPr lang="en-US" dirty="0"/>
          </a:p>
        </p:txBody>
      </p:sp>
      <p:pic>
        <p:nvPicPr>
          <p:cNvPr id="4" name="Picture 3" descr="ti8-drifts-eigenvalu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12" y="928116"/>
            <a:ext cx="765829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1018" y="2005993"/>
            <a:ext cx="5959738" cy="2062103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274320"/>
            <a:r>
              <a:rPr lang="en-US" sz="3200" dirty="0" smtClean="0">
                <a:solidFill>
                  <a:schemeClr val="bg1"/>
                </a:solidFill>
                <a:cs typeface="Calibri"/>
              </a:rPr>
              <a:t>Possible matches in horizontal plane: MKE, MSE, MBHA</a:t>
            </a:r>
          </a:p>
          <a:p>
            <a:pPr indent="-274320"/>
            <a:endParaRPr lang="en-US" sz="3200" dirty="0" smtClean="0">
              <a:solidFill>
                <a:schemeClr val="bg1"/>
              </a:solidFill>
              <a:cs typeface="Calibri"/>
            </a:endParaRPr>
          </a:p>
          <a:p>
            <a:pPr indent="-274320"/>
            <a:r>
              <a:rPr lang="en-US" sz="3200" dirty="0" smtClean="0">
                <a:solidFill>
                  <a:schemeClr val="bg1"/>
                </a:solidFill>
                <a:cs typeface="Calibri"/>
              </a:rPr>
              <a:t>Search for sources </a:t>
            </a:r>
            <a:r>
              <a:rPr lang="en-US" sz="3200" dirty="0" smtClean="0">
                <a:solidFill>
                  <a:schemeClr val="bg1"/>
                </a:solidFill>
                <a:cs typeface="Calibri"/>
              </a:rPr>
              <a:t>ongoing</a:t>
            </a:r>
            <a:r>
              <a:rPr lang="en-US" sz="3200" dirty="0" smtClean="0">
                <a:solidFill>
                  <a:schemeClr val="bg1"/>
                </a:solidFill>
                <a:cs typeface="Calibri"/>
              </a:rPr>
              <a:t>..</a:t>
            </a:r>
            <a:endParaRPr lang="en-US" sz="3200" dirty="0" smtClean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5" y="5611069"/>
            <a:ext cx="752003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274320" algn="ctr"/>
            <a:r>
              <a:rPr lang="en-US" sz="3200" dirty="0" smtClean="0">
                <a:solidFill>
                  <a:schemeClr val="bg1"/>
                </a:solidFill>
                <a:cs typeface="Calibri"/>
              </a:rPr>
              <a:t>Large drifts also in the vertical plane!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2012 newcomer: MSI point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3108"/>
            <a:ext cx="9144000" cy="1895395"/>
          </a:xfrm>
        </p:spPr>
        <p:txBody>
          <a:bodyPr/>
          <a:lstStyle/>
          <a:p>
            <a:r>
              <a:rPr lang="en-US" dirty="0" smtClean="0"/>
              <a:t>Symptom: Trajectory bump at the end of the line(collimators), which is only correctable by the MSI</a:t>
            </a:r>
          </a:p>
          <a:p>
            <a:r>
              <a:rPr lang="en-US" dirty="0" smtClean="0"/>
              <a:t>Cause: Hysteresis? (FMCM test)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precycle</a:t>
            </a:r>
            <a:r>
              <a:rPr lang="en-US" dirty="0" smtClean="0">
                <a:sym typeface="Wingdings" pitchFamily="2" charset="2"/>
              </a:rPr>
              <a:t> will be prepared on pilot cycles </a:t>
            </a:r>
          </a:p>
          <a:p>
            <a:r>
              <a:rPr lang="en-US" dirty="0" smtClean="0">
                <a:sym typeface="Wingdings" pitchFamily="2" charset="2"/>
              </a:rPr>
              <a:t>Cause: Is there also noise? Logged current variations sometimes larger than at other times – corresponding kick in the order of our corrections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28330"/>
          <a:stretch>
            <a:fillRect/>
          </a:stretch>
        </p:blipFill>
        <p:spPr bwMode="auto">
          <a:xfrm>
            <a:off x="2152364" y="3480046"/>
            <a:ext cx="6788076" cy="26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83908" y="3480047"/>
            <a:ext cx="197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MSI logged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0191" y="5017362"/>
            <a:ext cx="202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Trim of ~ 10 </a:t>
            </a:r>
            <a:r>
              <a:rPr lang="en-US" dirty="0" err="1" smtClean="0">
                <a:solidFill>
                  <a:schemeClr val="bg1"/>
                </a:solidFill>
              </a:rPr>
              <a:t>urad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Was removed again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3760" y="3731579"/>
            <a:ext cx="2123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introduced by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what?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 bwMode="auto">
          <a:xfrm flipV="1">
            <a:off x="3792969" y="4358936"/>
            <a:ext cx="388414" cy="658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6232125" y="4296792"/>
            <a:ext cx="994298" cy="372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IQC BLM applied thresholds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33" t="16752" r="3949" b="27407"/>
          <a:stretch>
            <a:fillRect/>
          </a:stretch>
        </p:blipFill>
        <p:spPr bwMode="auto">
          <a:xfrm>
            <a:off x="505609" y="1930424"/>
            <a:ext cx="8143539" cy="38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23109"/>
            <a:ext cx="6131859" cy="1013267"/>
          </a:xfrm>
        </p:spPr>
        <p:txBody>
          <a:bodyPr/>
          <a:lstStyle/>
          <a:p>
            <a:r>
              <a:rPr lang="en-US" dirty="0" smtClean="0"/>
              <a:t>1-12 bunches injected: IQC Ref x 12/288</a:t>
            </a:r>
          </a:p>
          <a:p>
            <a:r>
              <a:rPr lang="en-US" dirty="0" smtClean="0"/>
              <a:t>&gt; 12 bunches injected: IQC Ref x </a:t>
            </a:r>
            <a:r>
              <a:rPr lang="en-US" dirty="0" err="1" smtClean="0"/>
              <a:t>nBunches</a:t>
            </a:r>
            <a:r>
              <a:rPr lang="en-US" dirty="0" smtClean="0"/>
              <a:t>/288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442447" y="2242395"/>
            <a:ext cx="1043492" cy="219456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161" y="710004"/>
            <a:ext cx="494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60950" y="871113"/>
            <a:ext cx="2753958" cy="1054505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/>
              <a:t>From 2011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itchFamily="2" charset="2"/>
              </a:rPr>
              <a:t> 2012:</a:t>
            </a:r>
            <a:endParaRPr lang="en-US" kern="0" baseline="0" dirty="0" smtClean="0"/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/>
              <a:t>Same</a:t>
            </a:r>
            <a:r>
              <a:rPr lang="en-US" kern="0" dirty="0" smtClean="0"/>
              <a:t> for 144 bunches</a:t>
            </a:r>
          </a:p>
          <a:p>
            <a:pPr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rgbClr val="255997"/>
                </a:solidFill>
              </a:rPr>
              <a:t>Tighter for fewer bunches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6890" y="5844733"/>
            <a:ext cx="9257929" cy="10132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Noticed: not all types of losses scale with number of bunches, will be monitoring it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Stability of the MSE in TI 2 has been improved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Power converter team is continuing the effort: goal decrease ripple by another 50 %. Any results will be finally also moved to TI 8 MSE.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Shot-by-shot stability issue of the MKE in TI 8 not present in stability study in March, but seems to have returned </a:t>
            </a:r>
            <a:r>
              <a:rPr lang="en-US" dirty="0" smtClean="0">
                <a:sym typeface="Wingdings" pitchFamily="2" charset="2"/>
              </a:rPr>
              <a:t> further studies necessary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MKE delay changed  steering on 12 bunches is now more representative for 144 bunch injection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First drift studies show drifts in both planes, many sources </a:t>
            </a:r>
            <a:r>
              <a:rPr lang="en-US" dirty="0" smtClean="0">
                <a:sym typeface="Wingdings" pitchFamily="2" charset="2"/>
              </a:rPr>
              <a:t> under </a:t>
            </a:r>
            <a:r>
              <a:rPr lang="en-US" dirty="0" smtClean="0">
                <a:sym typeface="Wingdings" pitchFamily="2" charset="2"/>
              </a:rPr>
              <a:t>investigations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Problems at MSI point 2 discovered </a:t>
            </a:r>
            <a:r>
              <a:rPr lang="en-US" dirty="0" smtClean="0">
                <a:sym typeface="Wingdings" pitchFamily="2" charset="2"/>
              </a:rPr>
              <a:t> will be pre-cycled. Noise investigations </a:t>
            </a:r>
            <a:r>
              <a:rPr lang="en-US" dirty="0" smtClean="0">
                <a:sym typeface="Wingdings" pitchFamily="2" charset="2"/>
              </a:rPr>
              <a:t>ongoing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issues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Shot-by-shot trajectory stability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Bunch-by-bunch trajectory variations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Transfer line drifts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87" y="93476"/>
            <a:ext cx="8444753" cy="680483"/>
          </a:xfrm>
        </p:spPr>
        <p:txBody>
          <a:bodyPr/>
          <a:lstStyle/>
          <a:p>
            <a:r>
              <a:rPr lang="en-US" dirty="0" smtClean="0"/>
              <a:t>2011: Large shot-by-shot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1338"/>
            <a:ext cx="9286043" cy="474542"/>
          </a:xfrm>
        </p:spPr>
        <p:txBody>
          <a:bodyPr/>
          <a:lstStyle/>
          <a:p>
            <a:r>
              <a:rPr lang="en-US" dirty="0" smtClean="0"/>
              <a:t>60 fills in summer 2011: </a:t>
            </a:r>
            <a:r>
              <a:rPr lang="en-US" b="1" dirty="0" smtClean="0">
                <a:solidFill>
                  <a:schemeClr val="tx2"/>
                </a:solidFill>
              </a:rPr>
              <a:t>Large Horizontal variations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tx2"/>
                </a:solidFill>
              </a:rPr>
              <a:t>Vertical is good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TTI2_H_1956_2020_diffMax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549" y="1327489"/>
            <a:ext cx="3840488" cy="2560326"/>
          </a:xfrm>
          <a:prstGeom prst="rect">
            <a:avLst/>
          </a:prstGeom>
        </p:spPr>
      </p:pic>
      <p:pic>
        <p:nvPicPr>
          <p:cNvPr id="8" name="Picture 7" descr="TI8_H_1959_2020_diffMaxM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306" y="3903264"/>
            <a:ext cx="3840488" cy="2560326"/>
          </a:xfrm>
          <a:prstGeom prst="rect">
            <a:avLst/>
          </a:prstGeom>
        </p:spPr>
      </p:pic>
      <p:pic>
        <p:nvPicPr>
          <p:cNvPr id="9" name="Picture 8" descr="TI8_V_1959_2020_diffMaxM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3207" y="3929021"/>
            <a:ext cx="3840488" cy="2560326"/>
          </a:xfrm>
          <a:prstGeom prst="rect">
            <a:avLst/>
          </a:prstGeom>
        </p:spPr>
      </p:pic>
      <p:pic>
        <p:nvPicPr>
          <p:cNvPr id="10" name="Picture 9" descr="TTI2_V_1956_2020_diffMaxM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2222" y="1314609"/>
            <a:ext cx="3840488" cy="2560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577" y="2189159"/>
            <a:ext cx="1223493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09" y="4788545"/>
            <a:ext cx="1223493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5336" y="1620487"/>
            <a:ext cx="1624242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 = 0.622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1.179 mm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305" y="1592583"/>
            <a:ext cx="1624242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 = 0.133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0.222 mm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948" y="4206994"/>
            <a:ext cx="1624242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 = 0.391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0.863 mm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6547" y="4232751"/>
            <a:ext cx="1624242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Avg.= 0.148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0.229 mm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2011: Sources of instability</a:t>
            </a:r>
            <a:endParaRPr lang="en-US" dirty="0"/>
          </a:p>
        </p:txBody>
      </p:sp>
      <p:pic>
        <p:nvPicPr>
          <p:cNvPr id="4" name="Picture 3" descr="mia-ti2-june2011-new.png"/>
          <p:cNvPicPr>
            <a:picLocks noChangeAspect="1"/>
          </p:cNvPicPr>
          <p:nvPr/>
        </p:nvPicPr>
        <p:blipFill>
          <a:blip r:embed="rId3" cstate="print"/>
          <a:srcRect l="4966" r="8659"/>
          <a:stretch>
            <a:fillRect/>
          </a:stretch>
        </p:blipFill>
        <p:spPr>
          <a:xfrm>
            <a:off x="0" y="3208151"/>
            <a:ext cx="4498109" cy="3108960"/>
          </a:xfrm>
          <a:prstGeom prst="rect">
            <a:avLst/>
          </a:prstGeom>
        </p:spPr>
      </p:pic>
      <p:pic>
        <p:nvPicPr>
          <p:cNvPr id="5" name="Picture 4" descr="mia-ti8-oct2011-new.png"/>
          <p:cNvPicPr>
            <a:picLocks noChangeAspect="1"/>
          </p:cNvPicPr>
          <p:nvPr/>
        </p:nvPicPr>
        <p:blipFill>
          <a:blip r:embed="rId4" cstate="print"/>
          <a:srcRect l="4789" r="8481"/>
          <a:stretch>
            <a:fillRect/>
          </a:stretch>
        </p:blipFill>
        <p:spPr>
          <a:xfrm>
            <a:off x="4627418" y="3194686"/>
            <a:ext cx="4516582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713" y="1032867"/>
            <a:ext cx="8537619" cy="2246769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27432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TI 2: 1 source matching the MSE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initiated investigations on power converter  power converter ripple reduced to half end of 2011</a:t>
            </a:r>
          </a:p>
          <a:p>
            <a:pPr lvl="1" indent="-27432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1" indent="-27432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cs typeface="Calibri"/>
              </a:rPr>
              <a:t>TI 8: 2 sources – MSE and MKE</a:t>
            </a:r>
            <a:endParaRPr lang="en-US" sz="28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8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276" y="3884164"/>
            <a:ext cx="3731306" cy="2468880"/>
          </a:xfrm>
          <a:prstGeom prst="rect">
            <a:avLst/>
          </a:prstGeom>
        </p:spPr>
      </p:pic>
      <p:pic>
        <p:nvPicPr>
          <p:cNvPr id="17" name="Picture 16" descr="TI8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3666" y="3875227"/>
            <a:ext cx="3731306" cy="2468880"/>
          </a:xfrm>
          <a:prstGeom prst="rect">
            <a:avLst/>
          </a:prstGeom>
        </p:spPr>
      </p:pic>
      <p:pic>
        <p:nvPicPr>
          <p:cNvPr id="19" name="Picture 18" descr="TI2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0937" y="1249146"/>
            <a:ext cx="3731306" cy="2468880"/>
          </a:xfrm>
          <a:prstGeom prst="rect">
            <a:avLst/>
          </a:prstGeom>
        </p:spPr>
      </p:pic>
      <p:pic>
        <p:nvPicPr>
          <p:cNvPr id="18" name="Picture 17" descr="TI2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7732" y="1282026"/>
            <a:ext cx="3731306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87" y="93476"/>
            <a:ext cx="8444753" cy="680483"/>
          </a:xfrm>
        </p:spPr>
        <p:txBody>
          <a:bodyPr/>
          <a:lstStyle/>
          <a:p>
            <a:r>
              <a:rPr lang="en-US" dirty="0" smtClean="0"/>
              <a:t>2012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1338"/>
            <a:ext cx="9144000" cy="474542"/>
          </a:xfrm>
        </p:spPr>
        <p:txBody>
          <a:bodyPr/>
          <a:lstStyle/>
          <a:p>
            <a:r>
              <a:rPr lang="en-US" dirty="0" smtClean="0"/>
              <a:t>Horizontal TI 2 reduced, Vertical </a:t>
            </a:r>
            <a:r>
              <a:rPr lang="en-US" b="1" dirty="0" smtClean="0">
                <a:solidFill>
                  <a:srgbClr val="FF0000"/>
                </a:solidFill>
              </a:rPr>
              <a:t>worse?; </a:t>
            </a:r>
            <a:r>
              <a:rPr lang="en-US" dirty="0" smtClean="0"/>
              <a:t>TI 8 the same.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577" y="2127016"/>
            <a:ext cx="1223493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09" y="4726402"/>
            <a:ext cx="1223493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5336" y="1558344"/>
            <a:ext cx="162424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 = 0.413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0.623 mm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6244" y="1530440"/>
            <a:ext cx="1624242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 = 0.360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0.451 mm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0463" y="4155609"/>
            <a:ext cx="1624242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 = 0.474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0.651 mm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3516" y="4170608"/>
            <a:ext cx="1624242" cy="58477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Avg.= 0.156 mm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Max = 0.358 mm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study March 2012</a:t>
            </a:r>
            <a:endParaRPr lang="en-US" dirty="0"/>
          </a:p>
        </p:txBody>
      </p:sp>
      <p:pic>
        <p:nvPicPr>
          <p:cNvPr id="4" name="Picture 3" descr="mia-ti2-march2012.png"/>
          <p:cNvPicPr>
            <a:picLocks noChangeAspect="1"/>
          </p:cNvPicPr>
          <p:nvPr/>
        </p:nvPicPr>
        <p:blipFill>
          <a:blip r:embed="rId3" cstate="print"/>
          <a:srcRect l="5081" r="8000"/>
          <a:stretch>
            <a:fillRect/>
          </a:stretch>
        </p:blipFill>
        <p:spPr>
          <a:xfrm>
            <a:off x="0" y="792069"/>
            <a:ext cx="4526419" cy="3108960"/>
          </a:xfrm>
          <a:prstGeom prst="rect">
            <a:avLst/>
          </a:prstGeom>
        </p:spPr>
      </p:pic>
      <p:pic>
        <p:nvPicPr>
          <p:cNvPr id="5" name="Picture 4" descr="mia-ti8-march2012.png"/>
          <p:cNvPicPr>
            <a:picLocks noChangeAspect="1"/>
          </p:cNvPicPr>
          <p:nvPr/>
        </p:nvPicPr>
        <p:blipFill>
          <a:blip r:embed="rId4" cstate="print"/>
          <a:srcRect l="6685" r="8820"/>
          <a:stretch>
            <a:fillRect/>
          </a:stretch>
        </p:blipFill>
        <p:spPr>
          <a:xfrm>
            <a:off x="4611215" y="790300"/>
            <a:ext cx="4400216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229" y="3905225"/>
            <a:ext cx="8562109" cy="2554545"/>
          </a:xfrm>
          <a:prstGeom prst="rect">
            <a:avLst/>
          </a:prstGeom>
          <a:solidFill>
            <a:srgbClr val="2863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27432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TI 2: </a:t>
            </a:r>
            <a:r>
              <a:rPr lang="en-US" sz="3200" dirty="0" smtClean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ource </a:t>
            </a:r>
            <a:r>
              <a:rPr lang="en-US" sz="3200" dirty="0" smtClean="0">
                <a:solidFill>
                  <a:schemeClr val="bg1"/>
                </a:solidFill>
              </a:rPr>
              <a:t>matching the MSE – strength reduced by </a:t>
            </a:r>
            <a:r>
              <a:rPr lang="en-US" sz="3200" b="1" u="sng" dirty="0" smtClean="0">
                <a:solidFill>
                  <a:schemeClr val="bg1"/>
                </a:solidFill>
              </a:rPr>
              <a:t>factor 2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indent="-27432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cs typeface="Calibri"/>
              </a:rPr>
              <a:t>TI 8: MSE –same as before, </a:t>
            </a:r>
            <a:r>
              <a:rPr lang="en-US" sz="3200" b="1" u="sng" dirty="0" smtClean="0">
                <a:solidFill>
                  <a:schemeClr val="bg1"/>
                </a:solidFill>
                <a:cs typeface="Calibri"/>
              </a:rPr>
              <a:t>MKE source is not present</a:t>
            </a:r>
            <a:r>
              <a:rPr lang="en-US" sz="3200" dirty="0" smtClean="0">
                <a:solidFill>
                  <a:schemeClr val="bg1"/>
                </a:solidFill>
                <a:cs typeface="Calibri"/>
              </a:rPr>
              <a:t> (study done at beginning of year). 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cs typeface="Calibri"/>
              </a:rPr>
              <a:t>MKE for TI 8 back again however now (CNGS?)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ke-waveform_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000" y="2538000"/>
            <a:ext cx="7236180" cy="4320000"/>
          </a:xfrm>
          <a:prstGeom prst="rect">
            <a:avLst/>
          </a:prstGeom>
        </p:spPr>
      </p:pic>
      <p:pic>
        <p:nvPicPr>
          <p:cNvPr id="7" name="Picture 6" descr="mke-wavefo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000" y="2538000"/>
            <a:ext cx="7236180" cy="4320000"/>
          </a:xfrm>
          <a:prstGeom prst="rect">
            <a:avLst/>
          </a:prstGeom>
        </p:spPr>
      </p:pic>
      <p:pic>
        <p:nvPicPr>
          <p:cNvPr id="8" name="Picture 7" descr="mke-waveform_12bunch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4000" y="2538000"/>
            <a:ext cx="7236180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23" y="139849"/>
            <a:ext cx="7123814" cy="680483"/>
          </a:xfrm>
        </p:spPr>
        <p:txBody>
          <a:bodyPr/>
          <a:lstStyle/>
          <a:p>
            <a:r>
              <a:rPr lang="en-GB" dirty="0" smtClean="0"/>
              <a:t>MKE 4 waveform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2350"/>
            <a:ext cx="9144000" cy="1744789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Bunch-by-bunch variations </a:t>
            </a:r>
            <a:r>
              <a:rPr lang="en-GB" dirty="0" smtClean="0"/>
              <a:t>in the horizontal plane of TI 8 are caused by a large ripple on the MKE 4 waveform</a:t>
            </a:r>
          </a:p>
          <a:p>
            <a:pPr>
              <a:buFont typeface="Wingdings"/>
              <a:buChar char="à"/>
            </a:pP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Kicker delay changed for 2012: </a:t>
            </a:r>
            <a:r>
              <a:rPr lang="en-GB" dirty="0" smtClean="0">
                <a:sym typeface="Wingdings" pitchFamily="2" charset="2"/>
              </a:rPr>
              <a:t>54 </a:t>
            </a:r>
            <a:r>
              <a:rPr lang="en-GB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GB" dirty="0" smtClean="0">
                <a:sym typeface="Wingdings" pitchFamily="2" charset="2"/>
              </a:rPr>
              <a:t>s  53.1 </a:t>
            </a:r>
            <a:r>
              <a:rPr lang="en-GB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GB" dirty="0" smtClean="0">
                <a:sym typeface="Wingdings" pitchFamily="2" charset="2"/>
              </a:rPr>
              <a:t>s</a:t>
            </a:r>
          </a:p>
          <a:p>
            <a:pPr>
              <a:buFont typeface="Wingdings"/>
              <a:buChar char="à"/>
            </a:pP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Waveform not flat, but 12 bunches more representative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27294" y="4607449"/>
            <a:ext cx="688490" cy="36576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3638" y="3696547"/>
            <a:ext cx="1710910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12 bunch injection is more representative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oscillations TI 8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6898"/>
            <a:ext cx="4453128" cy="2140132"/>
          </a:xfrm>
        </p:spPr>
        <p:txBody>
          <a:bodyPr/>
          <a:lstStyle/>
          <a:p>
            <a:r>
              <a:rPr lang="en-US" dirty="0" smtClean="0"/>
              <a:t>3 April 2012 – first 144 bunch injections: Injection oscillations are good, small ripple</a:t>
            </a:r>
          </a:p>
        </p:txBody>
      </p:sp>
      <p:pic>
        <p:nvPicPr>
          <p:cNvPr id="4" name="Picture 3" descr="B2-InjOsc-030412_221215.png"/>
          <p:cNvPicPr>
            <a:picLocks noChangeAspect="1"/>
          </p:cNvPicPr>
          <p:nvPr/>
        </p:nvPicPr>
        <p:blipFill>
          <a:blip r:embed="rId2" cstate="print"/>
          <a:srcRect r="49200"/>
          <a:stretch>
            <a:fillRect/>
          </a:stretch>
        </p:blipFill>
        <p:spPr>
          <a:xfrm>
            <a:off x="4379976" y="973619"/>
            <a:ext cx="4645152" cy="2101801"/>
          </a:xfrm>
          <a:prstGeom prst="rect">
            <a:avLst/>
          </a:prstGeom>
        </p:spPr>
      </p:pic>
      <p:pic>
        <p:nvPicPr>
          <p:cNvPr id="5" name="Picture 4" descr="B2-InjOsc-190412-051144.png"/>
          <p:cNvPicPr>
            <a:picLocks noChangeAspect="1"/>
          </p:cNvPicPr>
          <p:nvPr/>
        </p:nvPicPr>
        <p:blipFill>
          <a:blip r:embed="rId3" cstate="print"/>
          <a:srcRect r="49300"/>
          <a:stretch>
            <a:fillRect/>
          </a:stretch>
        </p:blipFill>
        <p:spPr>
          <a:xfrm>
            <a:off x="4379976" y="3438803"/>
            <a:ext cx="4636008" cy="21018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443804"/>
            <a:ext cx="4453128" cy="25912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weeks later: MKE waveform ripple </a:t>
            </a:r>
            <a:r>
              <a:rPr lang="en-US" sz="2400" kern="0" dirty="0" smtClean="0"/>
              <a:t>much more extreme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needs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further investigation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ym typeface="Wingdings" pitchFamily="2" charset="2"/>
              </a:rPr>
              <a:t>(Influence of CNGS cycles?)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3108"/>
            <a:ext cx="8832028" cy="5461925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Model Independent Analysis (MIA) to search for sources: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Fill 2458 (first 144 bunch injections) to 2539 (MD start), INJPHYS </a:t>
            </a:r>
            <a:r>
              <a:rPr lang="en-US" dirty="0" smtClean="0"/>
              <a:t>injections ~1 month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saved YASP trajectories, effect of applied corrections are calculated and removed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MIA is applied on the difference trajectories for stability study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Studies are still ongoing..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 Drifts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ferLineStability-Evian-12Dec2011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ADEFE"/>
      </a:accent4>
      <a:accent5>
        <a:srgbClr val="1F497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Template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TransferLineStability-Evian-12Dec2011</Template>
  <TotalTime>579</TotalTime>
  <Words>764</Words>
  <Application>Microsoft Office PowerPoint</Application>
  <PresentationFormat>On-screen Show (4:3)</PresentationFormat>
  <Paragraphs>105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TransferLineStability-Evian-12Dec2011</vt:lpstr>
      <vt:lpstr>Slide 1</vt:lpstr>
      <vt:lpstr>Stability issues</vt:lpstr>
      <vt:lpstr>2011: Large shot-by-shot variations</vt:lpstr>
      <vt:lpstr>2011: Sources of instability</vt:lpstr>
      <vt:lpstr>2012 stability</vt:lpstr>
      <vt:lpstr>Stability study March 2012</vt:lpstr>
      <vt:lpstr>MKE 4 waveform</vt:lpstr>
      <vt:lpstr>Injection oscillations TI 8 H</vt:lpstr>
      <vt:lpstr>Transfer Line Drifts</vt:lpstr>
      <vt:lpstr>Preliminary TI 2 results</vt:lpstr>
      <vt:lpstr>Preliminary TI 8 results</vt:lpstr>
      <vt:lpstr>The 2012 newcomer: MSI point 2</vt:lpstr>
      <vt:lpstr>IQC BLM applied thresholds</vt:lpstr>
      <vt:lpstr>Summary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ldrosdal</dc:creator>
  <cp:lastModifiedBy>LDROSDAL</cp:lastModifiedBy>
  <cp:revision>63</cp:revision>
  <dcterms:created xsi:type="dcterms:W3CDTF">2012-04-23T11:09:22Z</dcterms:created>
  <dcterms:modified xsi:type="dcterms:W3CDTF">2012-04-24T12:35:36Z</dcterms:modified>
</cp:coreProperties>
</file>