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6"/>
  </p:notesMasterIdLst>
  <p:handoutMasterIdLst>
    <p:handoutMasterId r:id="rId17"/>
  </p:handoutMasterIdLst>
  <p:sldIdLst>
    <p:sldId id="1162" r:id="rId2"/>
    <p:sldId id="1184" r:id="rId3"/>
    <p:sldId id="1185" r:id="rId4"/>
    <p:sldId id="1186" r:id="rId5"/>
    <p:sldId id="1182" r:id="rId6"/>
    <p:sldId id="1183" r:id="rId7"/>
    <p:sldId id="1178" r:id="rId8"/>
    <p:sldId id="1177" r:id="rId9"/>
    <p:sldId id="1189" r:id="rId10"/>
    <p:sldId id="1179" r:id="rId11"/>
    <p:sldId id="1180" r:id="rId12"/>
    <p:sldId id="1188" r:id="rId13"/>
    <p:sldId id="1181" r:id="rId14"/>
    <p:sldId id="1187" r:id="rId15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8000"/>
    <a:srgbClr val="FF0000"/>
    <a:srgbClr val="CC0066"/>
    <a:srgbClr val="0000FF"/>
    <a:srgbClr val="FFCC99"/>
    <a:srgbClr val="99FF99"/>
    <a:srgbClr val="FFCCCC"/>
    <a:srgbClr val="9FCA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94" d="100"/>
          <a:sy n="94" d="100"/>
        </p:scale>
        <p:origin x="-1812" y="-66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77AD25D-0921-4B3C-B805-CE126D782B08}" type="datetime1">
              <a:rPr lang="en-US" smtClean="0"/>
              <a:t>6/5/2012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LBOC - Energy Matching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LBOC - Energy Matching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94B8C63-6F6F-48D2-A19C-052225949E49}" type="datetime1">
              <a:rPr lang="en-US" smtClean="0"/>
              <a:t>6/5/2012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LBOC - Energy Matching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18A7D74-590E-4661-96C2-1B190496655C}" type="datetime1">
              <a:rPr lang="en-US" smtClean="0"/>
              <a:t>6/5/2012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LBOC - Energy Matching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44054428-D96E-42ED-A904-B64B357F4BCB}" type="datetime1">
              <a:rPr lang="en-US" smtClean="0"/>
              <a:t>6/5/2012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LBOC - Energy Matching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164FB5C2-5268-4786-AF08-732BD986C4E7}" type="datetime1">
              <a:rPr lang="en-US" smtClean="0"/>
              <a:t>6/5/2012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06890F4E-6A43-411E-A8EA-5FE521CF6933}" type="datetime1">
              <a:rPr lang="en-US" smtClean="0"/>
              <a:t>6/5/2012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LBOC - Energy Matching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LBOC - Energy Matching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1BD615A2-F42C-4CF6-A9BC-702F0BA200D8}" type="datetime1">
              <a:rPr lang="en-US" smtClean="0"/>
              <a:t>6/5/2012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LBOC - Energy Matching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2FCBBAA-2212-4493-A203-EDF21539A1E4}" type="datetime1">
              <a:rPr lang="en-US" smtClean="0"/>
              <a:t>6/5/2012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LBOC - Energy Matching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240A361-1E14-4837-AC17-D296CAA780B4}" type="datetime1">
              <a:rPr lang="en-US" smtClean="0"/>
              <a:t>6/5/2012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LBOC - Energy Matching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20F9925-D20D-4B61-928D-8C3BEB50A253}" type="datetime1">
              <a:rPr lang="en-US" smtClean="0"/>
              <a:t>6/5/2012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LBOC - Energy Matching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046129F-47BA-430C-84C8-F4FF7A7D6A6E}" type="datetime1">
              <a:rPr lang="en-US" smtClean="0"/>
              <a:t>6/5/2012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LBOC - Energy Matching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255196F-EE2F-4596-A411-48E35D7FC084}" type="datetime1">
              <a:rPr lang="en-US" smtClean="0"/>
              <a:t>6/5/2012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LBOC - Energy Matching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0316F7F-F6B2-49F4-9E03-307664A52432}" type="datetime1">
              <a:rPr lang="en-US" smtClean="0"/>
              <a:t>6/5/2012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LBOC - Energy Matching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09AC305-BDF5-4B62-9E35-585AEC42FF00}" type="datetime1">
              <a:rPr lang="en-US" smtClean="0"/>
              <a:t>6/5/2012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LBOC - Energy Matching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84E63B88-DB52-430D-89F1-86D0E28FB9C3}" type="datetime1">
              <a:rPr lang="en-US" smtClean="0"/>
              <a:t>6/5/2012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Energy Matching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J. </a:t>
            </a:r>
            <a:r>
              <a:rPr lang="en-US" dirty="0" err="1" smtClean="0"/>
              <a:t>Wenninger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Correction of energy - </a:t>
            </a:r>
            <a:r>
              <a:rPr lang="en-US" dirty="0" err="1" smtClean="0"/>
              <a:t>synchro</a:t>
            </a:r>
            <a:r>
              <a:rPr lang="en-US" dirty="0" smtClean="0"/>
              <a:t> </a:t>
            </a:r>
            <a:r>
              <a:rPr lang="en-US" dirty="0" smtClean="0"/>
              <a:t>error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LBOC - Energy Matching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BD615A2-F42C-4CF6-A9BC-702F0BA200D8}" type="datetime1">
              <a:rPr lang="en-US" smtClean="0"/>
              <a:t>6/5/2012</a:t>
            </a:fld>
            <a:endParaRPr lang="en-US" dirty="0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410" y="692620"/>
            <a:ext cx="6264870" cy="246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21010" y="3284980"/>
            <a:ext cx="59436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660290" y="716461"/>
            <a:ext cx="17235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/>
              <a:t>Initial error:</a:t>
            </a:r>
          </a:p>
          <a:p>
            <a:pPr marL="342900" indent="-342900" algn="l">
              <a:buSzPct val="90000"/>
              <a:buFont typeface="Wingdings" pitchFamily="2" charset="2"/>
              <a:buChar char="q"/>
            </a:pPr>
            <a:r>
              <a:rPr lang="en-US" sz="1800" dirty="0" smtClean="0"/>
              <a:t>B1: -65 </a:t>
            </a:r>
            <a:r>
              <a:rPr lang="en-US" sz="1800" dirty="0" err="1" smtClean="0"/>
              <a:t>deg</a:t>
            </a:r>
            <a:endParaRPr lang="en-US" sz="1800" dirty="0" smtClean="0"/>
          </a:p>
          <a:p>
            <a:pPr marL="342900" indent="-342900" algn="l">
              <a:buSzPct val="90000"/>
              <a:buFont typeface="Wingdings" pitchFamily="2" charset="2"/>
              <a:buChar char="q"/>
            </a:pPr>
            <a:r>
              <a:rPr lang="en-US" sz="1800" dirty="0" smtClean="0"/>
              <a:t>B2: -25 </a:t>
            </a:r>
            <a:r>
              <a:rPr lang="en-US" sz="1800" dirty="0" err="1" smtClean="0"/>
              <a:t>deg</a:t>
            </a:r>
            <a:endParaRPr lang="fr-FR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688176" y="4941210"/>
            <a:ext cx="17235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/>
              <a:t>Final error:</a:t>
            </a:r>
          </a:p>
          <a:p>
            <a:pPr marL="342900" indent="-342900" algn="l">
              <a:buSzPct val="90000"/>
              <a:buFont typeface="Wingdings" pitchFamily="2" charset="2"/>
              <a:buChar char="q"/>
            </a:pPr>
            <a:r>
              <a:rPr lang="en-US" sz="1800" dirty="0" smtClean="0"/>
              <a:t>B1: -14 </a:t>
            </a:r>
            <a:r>
              <a:rPr lang="en-US" sz="1800" dirty="0" err="1" smtClean="0"/>
              <a:t>deg</a:t>
            </a:r>
            <a:endParaRPr lang="en-US" sz="1800" dirty="0" smtClean="0"/>
          </a:p>
          <a:p>
            <a:pPr marL="342900" indent="-342900" algn="l">
              <a:buSzPct val="90000"/>
              <a:buFont typeface="Wingdings" pitchFamily="2" charset="2"/>
              <a:buChar char="q"/>
            </a:pPr>
            <a:r>
              <a:rPr lang="en-US" sz="1800" dirty="0" smtClean="0"/>
              <a:t>B2: -6 </a:t>
            </a:r>
            <a:r>
              <a:rPr lang="en-US" sz="1800" dirty="0" err="1" smtClean="0"/>
              <a:t>deg</a:t>
            </a:r>
            <a:endParaRPr lang="fr-FR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390678" y="3212970"/>
            <a:ext cx="25971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err="1" smtClean="0">
                <a:latin typeface="Symbol" pitchFamily="18" charset="2"/>
              </a:rPr>
              <a:t>D</a:t>
            </a:r>
            <a:r>
              <a:rPr lang="en-US" sz="1800" dirty="0" err="1" smtClean="0"/>
              <a:t>p</a:t>
            </a:r>
            <a:r>
              <a:rPr lang="en-US" sz="1800" dirty="0" smtClean="0"/>
              <a:t>/p trim with HCODs:</a:t>
            </a:r>
          </a:p>
          <a:p>
            <a:pPr marL="342900" indent="-342900" algn="l">
              <a:buSzPct val="90000"/>
              <a:buFont typeface="Wingdings" pitchFamily="2" charset="2"/>
              <a:buChar char="q"/>
            </a:pPr>
            <a:r>
              <a:rPr lang="en-US" sz="1800" dirty="0"/>
              <a:t>B1: </a:t>
            </a:r>
            <a:r>
              <a:rPr lang="en-US" sz="1800" dirty="0" smtClean="0"/>
              <a:t>-2.5x10</a:t>
            </a:r>
            <a:r>
              <a:rPr lang="en-US" sz="1800" baseline="30000" dirty="0" smtClean="0"/>
              <a:t>-4</a:t>
            </a:r>
          </a:p>
          <a:p>
            <a:pPr marL="342900" indent="-342900" algn="l">
              <a:buSzPct val="90000"/>
              <a:buFont typeface="Wingdings" pitchFamily="2" charset="2"/>
              <a:buChar char="q"/>
            </a:pPr>
            <a:r>
              <a:rPr lang="en-US" sz="1800" dirty="0" smtClean="0"/>
              <a:t>B2</a:t>
            </a:r>
            <a:r>
              <a:rPr lang="en-US" sz="1800" dirty="0"/>
              <a:t>: </a:t>
            </a:r>
            <a:r>
              <a:rPr lang="en-US" sz="1800" dirty="0" smtClean="0"/>
              <a:t>-10</a:t>
            </a:r>
            <a:r>
              <a:rPr lang="en-US" sz="1800" baseline="30000" dirty="0" smtClean="0"/>
              <a:t>-4</a:t>
            </a:r>
            <a:endParaRPr lang="fr-FR" sz="1800" baseline="30000" dirty="0"/>
          </a:p>
        </p:txBody>
      </p:sp>
      <p:sp>
        <p:nvSpPr>
          <p:cNvPr id="10" name="Down Arrow 9"/>
          <p:cNvSpPr/>
          <p:nvPr/>
        </p:nvSpPr>
        <p:spPr bwMode="auto">
          <a:xfrm>
            <a:off x="1403560" y="4509150"/>
            <a:ext cx="360050" cy="438092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60290" y="2348850"/>
            <a:ext cx="2289672" cy="707886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j-lt"/>
              </a:rPr>
              <a:t>Rule of thumb</a:t>
            </a:r>
          </a:p>
          <a:p>
            <a:r>
              <a:rPr lang="en-US" sz="1600" dirty="0" smtClean="0">
                <a:latin typeface="+mj-lt"/>
              </a:rPr>
              <a:t>-25 </a:t>
            </a:r>
            <a:r>
              <a:rPr lang="en-US" sz="1600" dirty="0" err="1" smtClean="0">
                <a:latin typeface="+mj-lt"/>
              </a:rPr>
              <a:t>deg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smtClean="0">
                <a:latin typeface="+mj-lt"/>
                <a:sym typeface="Symbol"/>
              </a:rPr>
              <a:t></a:t>
            </a:r>
            <a:r>
              <a:rPr lang="en-US" sz="1600" dirty="0" smtClean="0">
                <a:latin typeface="+mj-lt"/>
                <a:sym typeface="Wingdings" pitchFamily="2" charset="2"/>
              </a:rPr>
              <a:t> trim of </a:t>
            </a:r>
            <a:r>
              <a:rPr lang="en-US" sz="1600" dirty="0"/>
              <a:t>-</a:t>
            </a:r>
            <a:r>
              <a:rPr lang="en-US" sz="1600" dirty="0" smtClean="0"/>
              <a:t>10</a:t>
            </a:r>
            <a:r>
              <a:rPr lang="en-US" sz="1600" baseline="30000" dirty="0" smtClean="0"/>
              <a:t>-4</a:t>
            </a:r>
            <a:endParaRPr lang="fr-FR" sz="1600" baseline="30000" dirty="0"/>
          </a:p>
        </p:txBody>
      </p:sp>
    </p:spTree>
    <p:extLst>
      <p:ext uri="{BB962C8B-B14F-4D97-AF65-F5344CB8AC3E}">
        <p14:creationId xmlns:p14="http://schemas.microsoft.com/office/powerpoint/2010/main" val="77003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 correctors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955" y="692620"/>
            <a:ext cx="8229600" cy="2232310"/>
          </a:xfrm>
        </p:spPr>
        <p:txBody>
          <a:bodyPr/>
          <a:lstStyle/>
          <a:p>
            <a:r>
              <a:rPr lang="en-US" sz="2000" dirty="0" smtClean="0"/>
              <a:t>Corrector changes for B1(and residual orbit error, before correction by OFB).</a:t>
            </a:r>
          </a:p>
          <a:p>
            <a:pPr lvl="1"/>
            <a:r>
              <a:rPr lang="en-US" sz="1800" dirty="0" smtClean="0"/>
              <a:t>The trim applies the energy change combined with a rough correction of the orbit perturbation.</a:t>
            </a:r>
          </a:p>
          <a:p>
            <a:r>
              <a:rPr lang="en-US" sz="2000" dirty="0" smtClean="0"/>
              <a:t>The first turn well centered after adjustment based on </a:t>
            </a:r>
            <a:r>
              <a:rPr lang="en-US" sz="2000" dirty="0" err="1" smtClean="0"/>
              <a:t>syncho</a:t>
            </a:r>
            <a:r>
              <a:rPr lang="en-US" sz="2000" dirty="0" smtClean="0"/>
              <a:t> error.</a:t>
            </a:r>
            <a:endParaRPr lang="fr-FR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LBOC - Energy Matching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BD615A2-F42C-4CF6-A9BC-702F0BA200D8}" type="datetime1">
              <a:rPr lang="en-US" smtClean="0"/>
              <a:t>6/5/2012</a:t>
            </a:fld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480" y="2456628"/>
            <a:ext cx="7561050" cy="34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851420" y="5157240"/>
            <a:ext cx="1747593" cy="338554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Max kick~ 5 </a:t>
            </a:r>
            <a:r>
              <a:rPr lang="en-US" sz="1600" dirty="0" err="1" smtClean="0">
                <a:latin typeface="Symbol" pitchFamily="18" charset="2"/>
              </a:rPr>
              <a:t>m</a:t>
            </a:r>
            <a:r>
              <a:rPr lang="en-US" sz="1600" dirty="0" err="1" smtClean="0"/>
              <a:t>rad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907317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CODs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5111750"/>
          </a:xfrm>
        </p:spPr>
        <p:txBody>
          <a:bodyPr/>
          <a:lstStyle/>
          <a:p>
            <a:r>
              <a:rPr lang="en-US" sz="2000" u="sng" dirty="0" smtClean="0"/>
              <a:t>Captured beam</a:t>
            </a:r>
            <a:r>
              <a:rPr lang="en-US" sz="2000" dirty="0" smtClean="0"/>
              <a:t>: the energy changes through the orbit lengthening due to the correctors (horizontal dispersion </a:t>
            </a:r>
            <a:r>
              <a:rPr lang="en-US" sz="2000" dirty="0" err="1" smtClean="0"/>
              <a:t>D</a:t>
            </a:r>
            <a:r>
              <a:rPr lang="en-US" sz="2000" baseline="-25000" dirty="0" err="1" smtClean="0"/>
              <a:t>x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</a:t>
            </a:r>
            <a:r>
              <a:rPr lang="en-US" sz="2000" dirty="0" smtClean="0"/>
              <a:t> kick </a:t>
            </a:r>
            <a:r>
              <a:rPr lang="en-US" sz="2000" dirty="0" smtClean="0">
                <a:latin typeface="Symbol" pitchFamily="18" charset="2"/>
              </a:rPr>
              <a:t>q</a:t>
            </a:r>
            <a:r>
              <a:rPr lang="en-US" sz="2000" dirty="0" smtClean="0"/>
              <a:t>)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u="sng" dirty="0" smtClean="0"/>
              <a:t>Injected beam</a:t>
            </a:r>
            <a:r>
              <a:rPr lang="en-US" sz="2000" dirty="0" smtClean="0"/>
              <a:t>: energy change through the change in field integral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lvl="1"/>
            <a:r>
              <a:rPr lang="en-US" sz="1600" dirty="0" smtClean="0"/>
              <a:t>Estimated energy </a:t>
            </a:r>
            <a:r>
              <a:rPr lang="en-US" sz="1600" dirty="0" smtClean="0"/>
              <a:t>change, 0.6x0.25 = </a:t>
            </a:r>
            <a:r>
              <a:rPr lang="en-US" sz="1600" smtClean="0"/>
              <a:t>0.15 per-mill</a:t>
            </a:r>
            <a:r>
              <a:rPr lang="en-US" sz="1600" dirty="0" smtClean="0"/>
              <a:t>, consistent </a:t>
            </a:r>
            <a:r>
              <a:rPr lang="en-US" sz="1600" dirty="0" smtClean="0"/>
              <a:t>with observed shift of the first turn.</a:t>
            </a:r>
            <a:endParaRPr lang="fr-FR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LBOC - Energy Matching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BD615A2-F42C-4CF6-A9BC-702F0BA200D8}" type="datetime1">
              <a:rPr lang="en-US" smtClean="0"/>
              <a:t>6/5/2012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7656936"/>
              </p:ext>
            </p:extLst>
          </p:nvPr>
        </p:nvGraphicFramePr>
        <p:xfrm>
          <a:off x="2339690" y="1700760"/>
          <a:ext cx="2467105" cy="924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9" name="Equation" r:id="rId3" imgW="1460160" imgH="571320" progId="Equation.3">
                  <p:embed/>
                </p:oleObj>
              </mc:Choice>
              <mc:Fallback>
                <p:oleObj name="Equation" r:id="rId3" imgW="1460160" imgH="5713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690" y="1700760"/>
                        <a:ext cx="2467105" cy="9248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604018"/>
              </p:ext>
            </p:extLst>
          </p:nvPr>
        </p:nvGraphicFramePr>
        <p:xfrm>
          <a:off x="5652150" y="1700760"/>
          <a:ext cx="2520350" cy="53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0" name="Equation" r:id="rId5" imgW="1536480" imgH="342720" progId="Equation.3">
                  <p:embed/>
                </p:oleObj>
              </mc:Choice>
              <mc:Fallback>
                <p:oleObj name="Equation" r:id="rId5" imgW="1536480" imgH="3427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50" y="1700760"/>
                        <a:ext cx="2520350" cy="537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144589"/>
              </p:ext>
            </p:extLst>
          </p:nvPr>
        </p:nvGraphicFramePr>
        <p:xfrm>
          <a:off x="2339690" y="3501010"/>
          <a:ext cx="1512210" cy="880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1" name="Equation" r:id="rId7" imgW="939600" imgH="571320" progId="Equation.3">
                  <p:embed/>
                </p:oleObj>
              </mc:Choice>
              <mc:Fallback>
                <p:oleObj name="Equation" r:id="rId7" imgW="939600" imgH="5713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690" y="3501010"/>
                        <a:ext cx="1512210" cy="8802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9094582"/>
              </p:ext>
            </p:extLst>
          </p:nvPr>
        </p:nvGraphicFramePr>
        <p:xfrm>
          <a:off x="5724160" y="2348850"/>
          <a:ext cx="1916112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2" name="Equation" r:id="rId9" imgW="1168200" imgH="177480" progId="Equation.3">
                  <p:embed/>
                </p:oleObj>
              </mc:Choice>
              <mc:Fallback>
                <p:oleObj name="Equation" r:id="rId9" imgW="1168200" imgH="177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60" y="2348850"/>
                        <a:ext cx="1916112" cy="27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598217"/>
              </p:ext>
            </p:extLst>
          </p:nvPr>
        </p:nvGraphicFramePr>
        <p:xfrm>
          <a:off x="5868180" y="3531693"/>
          <a:ext cx="2327275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3" name="Equation" r:id="rId11" imgW="1257120" imgH="469800" progId="Equation.3">
                  <p:embed/>
                </p:oleObj>
              </mc:Choice>
              <mc:Fallback>
                <p:oleObj name="Equation" r:id="rId11" imgW="1257120" imgH="469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80" y="3531693"/>
                        <a:ext cx="2327275" cy="833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ight Arrow 10"/>
          <p:cNvSpPr/>
          <p:nvPr/>
        </p:nvSpPr>
        <p:spPr bwMode="auto">
          <a:xfrm>
            <a:off x="4499990" y="3717040"/>
            <a:ext cx="792110" cy="360050"/>
          </a:xfrm>
          <a:prstGeom prst="rightArrow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400" y="1965920"/>
            <a:ext cx="1576580" cy="58477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Definition used in YASP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4035833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Side-effects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5111750"/>
          </a:xfrm>
        </p:spPr>
        <p:txBody>
          <a:bodyPr/>
          <a:lstStyle/>
          <a:p>
            <a:r>
              <a:rPr lang="en-US" dirty="0" smtClean="0"/>
              <a:t>As a side effect, the tunes are changed through the natural chromaticity.</a:t>
            </a:r>
          </a:p>
          <a:p>
            <a:pPr lvl="1"/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Q ~ -0.03 for B1, ~-0.015 for B2.</a:t>
            </a:r>
          </a:p>
          <a:p>
            <a:r>
              <a:rPr lang="en-US" dirty="0" smtClean="0"/>
              <a:t>Tune and H cod trims incorporated into ramp, trims come out over 35 seconds.</a:t>
            </a:r>
          </a:p>
          <a:p>
            <a:pPr lvl="1"/>
            <a:r>
              <a:rPr lang="en-US" dirty="0" smtClean="0"/>
              <a:t>Same range as snapback.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LBOC - Energy Matching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BD615A2-F42C-4CF6-A9BC-702F0BA200D8}" type="datetime1">
              <a:rPr lang="en-US" smtClean="0"/>
              <a:t>6/5/2012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839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5111750"/>
          </a:xfrm>
        </p:spPr>
        <p:txBody>
          <a:bodyPr/>
          <a:lstStyle/>
          <a:p>
            <a:r>
              <a:rPr lang="en-US" sz="2000" dirty="0" smtClean="0"/>
              <a:t>In May the injected beam energy shifted down for both beams by some </a:t>
            </a:r>
            <a:r>
              <a:rPr lang="en-US" sz="2000" dirty="0">
                <a:solidFill>
                  <a:srgbClr val="FF0000"/>
                </a:solidFill>
              </a:rPr>
              <a:t>-</a:t>
            </a:r>
            <a:r>
              <a:rPr lang="en-US" sz="2000" dirty="0" smtClean="0">
                <a:solidFill>
                  <a:srgbClr val="FF0000"/>
                </a:solidFill>
              </a:rPr>
              <a:t>7x10</a:t>
            </a:r>
            <a:r>
              <a:rPr lang="en-US" sz="2000" baseline="30000" dirty="0" smtClean="0">
                <a:solidFill>
                  <a:srgbClr val="FF0000"/>
                </a:solidFill>
              </a:rPr>
              <a:t>-5</a:t>
            </a:r>
            <a:r>
              <a:rPr lang="en-US" sz="2000" dirty="0" smtClean="0">
                <a:solidFill>
                  <a:srgbClr val="002060"/>
                </a:solidFill>
              </a:rPr>
              <a:t>. Origin is not known.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For some days injection was done with off-centered closed orbit – worked rather well !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Energy was re-matched last week using HCODs.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The procedure is rather straightforward (help available in YASP), main point to watch out for is the </a:t>
            </a:r>
            <a:r>
              <a:rPr lang="en-US" sz="2000" smtClean="0">
                <a:solidFill>
                  <a:srgbClr val="002060"/>
                </a:solidFill>
              </a:rPr>
              <a:t>trim incorporation.</a:t>
            </a:r>
            <a:endParaRPr lang="en-US" sz="2000" dirty="0" smtClean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LBOC - Energy Matching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BD615A2-F42C-4CF6-A9BC-702F0BA200D8}" type="datetime1">
              <a:rPr lang="en-US" smtClean="0"/>
              <a:t>6/5/2012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163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matching (1)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92620"/>
            <a:ext cx="8229600" cy="5111750"/>
          </a:xfrm>
        </p:spPr>
        <p:txBody>
          <a:bodyPr/>
          <a:lstStyle/>
          <a:p>
            <a:r>
              <a:rPr lang="en-US" sz="2000" dirty="0" smtClean="0"/>
              <a:t>In the ideal situation:</a:t>
            </a:r>
          </a:p>
          <a:p>
            <a:pPr lvl="1"/>
            <a:r>
              <a:rPr lang="en-US" sz="1800" dirty="0"/>
              <a:t>T</a:t>
            </a:r>
            <a:r>
              <a:rPr lang="en-US" sz="1800" dirty="0" smtClean="0"/>
              <a:t>he orbits should be centered radially both in the LHC and in the SPS (</a:t>
            </a:r>
            <a:r>
              <a:rPr lang="en-US" sz="1800" dirty="0" smtClean="0">
                <a:sym typeface="Wingdings" pitchFamily="2" charset="2"/>
              </a:rPr>
              <a:t> RF frequencies).</a:t>
            </a:r>
          </a:p>
          <a:p>
            <a:pPr lvl="1"/>
            <a:r>
              <a:rPr lang="en-US" sz="1800" dirty="0">
                <a:sym typeface="Wingdings" pitchFamily="2" charset="2"/>
              </a:rPr>
              <a:t>T</a:t>
            </a:r>
            <a:r>
              <a:rPr lang="en-US" sz="1800" dirty="0" smtClean="0">
                <a:sym typeface="Wingdings" pitchFamily="2" charset="2"/>
              </a:rPr>
              <a:t>he field of the SPS at 450 </a:t>
            </a:r>
            <a:r>
              <a:rPr lang="en-US" sz="1800" dirty="0" err="1" smtClean="0">
                <a:sym typeface="Wingdings" pitchFamily="2" charset="2"/>
              </a:rPr>
              <a:t>GeV</a:t>
            </a:r>
            <a:r>
              <a:rPr lang="en-US" sz="1800" dirty="0" smtClean="0">
                <a:sym typeface="Wingdings" pitchFamily="2" charset="2"/>
              </a:rPr>
              <a:t> should be matched to the LHC injection field. The first turn of the beam in the LHC should then be centered radially.</a:t>
            </a:r>
          </a:p>
          <a:p>
            <a:r>
              <a:rPr lang="en-US" sz="2000" dirty="0" smtClean="0">
                <a:sym typeface="Wingdings" pitchFamily="2" charset="2"/>
              </a:rPr>
              <a:t>In reality the circumference ratio LHC/SPS is not exactly 27/7 and it is not possible to center the orbits in both machines (frequencies are locked!).</a:t>
            </a:r>
          </a:p>
          <a:p>
            <a:pPr lvl="1"/>
            <a:r>
              <a:rPr lang="en-US" sz="1800" dirty="0" smtClean="0">
                <a:sym typeface="Wingdings" pitchFamily="2" charset="2"/>
              </a:rPr>
              <a:t>Center in the LHC, SPS orbit radially off.</a:t>
            </a:r>
          </a:p>
          <a:p>
            <a:r>
              <a:rPr lang="en-US" sz="2000" dirty="0" smtClean="0">
                <a:sym typeface="Wingdings" pitchFamily="2" charset="2"/>
              </a:rPr>
              <a:t>Differences in fields between ring1 and ring2 can be tuned with the horizontal orbit correctors (add/subtract some bending).</a:t>
            </a:r>
          </a:p>
          <a:p>
            <a:pPr lvl="1"/>
            <a:r>
              <a:rPr lang="en-US" sz="1600" dirty="0" smtClean="0">
                <a:sym typeface="Wingdings" pitchFamily="2" charset="2"/>
              </a:rPr>
              <a:t>Toolbox in the steering application.</a:t>
            </a:r>
            <a:endParaRPr lang="fr-FR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LBOC - Energy Matching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BD615A2-F42C-4CF6-A9BC-702F0BA200D8}" type="datetime1">
              <a:rPr lang="en-US" smtClean="0"/>
              <a:t>6/5/2012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199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matching (2)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2592360"/>
          </a:xfrm>
        </p:spPr>
        <p:txBody>
          <a:bodyPr/>
          <a:lstStyle/>
          <a:p>
            <a:r>
              <a:rPr lang="en-US" sz="2000" dirty="0" smtClean="0"/>
              <a:t>If the fields of SPS / LHC drift with respect to each other, the drift is corrected with the hor. </a:t>
            </a:r>
            <a:r>
              <a:rPr lang="en-US" sz="2000" dirty="0"/>
              <a:t>c</a:t>
            </a:r>
            <a:r>
              <a:rPr lang="en-US" sz="2000" dirty="0" smtClean="0"/>
              <a:t>orrectors in the LHC.</a:t>
            </a:r>
          </a:p>
          <a:p>
            <a:pPr lvl="1"/>
            <a:r>
              <a:rPr lang="en-US" sz="1800" dirty="0" smtClean="0"/>
              <a:t>Changing the field in the SPS would imply re-tuning a large number of cycles – try to avoid this.</a:t>
            </a:r>
          </a:p>
          <a:p>
            <a:pPr lvl="1"/>
            <a:r>
              <a:rPr lang="en-US" sz="1800" dirty="0" smtClean="0"/>
              <a:t>We do not want to change the LHC RBs.</a:t>
            </a:r>
          </a:p>
          <a:p>
            <a:r>
              <a:rPr lang="en-US" sz="2000" dirty="0" smtClean="0"/>
              <a:t>If the circumference ratio LHC/SPS varies, centering the orbit radially in the LHC results in a change of the injected beam energy.</a:t>
            </a:r>
          </a:p>
          <a:p>
            <a:pPr lvl="1"/>
            <a:r>
              <a:rPr lang="en-US" sz="1800" dirty="0" smtClean="0"/>
              <a:t>Earth tides affect both rings in the same way (same relative circumference change) – should be transparent.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LBOC - Energy Matching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BD615A2-F42C-4CF6-A9BC-702F0BA200D8}" type="datetime1">
              <a:rPr lang="en-US" smtClean="0"/>
              <a:t>6/5/2012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022726"/>
              </p:ext>
            </p:extLst>
          </p:nvPr>
        </p:nvGraphicFramePr>
        <p:xfrm>
          <a:off x="1385367" y="3789050"/>
          <a:ext cx="5989638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5" name="Equation" r:id="rId3" imgW="3759120" imgH="482400" progId="Equation.3">
                  <p:embed/>
                </p:oleObj>
              </mc:Choice>
              <mc:Fallback>
                <p:oleObj name="Equation" r:id="rId3" imgW="375912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367" y="3789050"/>
                        <a:ext cx="5989638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7515069"/>
              </p:ext>
            </p:extLst>
          </p:nvPr>
        </p:nvGraphicFramePr>
        <p:xfrm>
          <a:off x="1594292" y="5541362"/>
          <a:ext cx="2833688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" name="Equation" r:id="rId5" imgW="1777680" imgH="253800" progId="Equation.3">
                  <p:embed/>
                </p:oleObj>
              </mc:Choice>
              <mc:Fallback>
                <p:oleObj name="Equation" r:id="rId5" imgW="177768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4292" y="5541362"/>
                        <a:ext cx="2833688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0225773"/>
              </p:ext>
            </p:extLst>
          </p:nvPr>
        </p:nvGraphicFramePr>
        <p:xfrm>
          <a:off x="1547580" y="4725180"/>
          <a:ext cx="3979863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7" name="Equation" r:id="rId7" imgW="2743200" imgH="469800" progId="Equation.3">
                  <p:embed/>
                </p:oleObj>
              </mc:Choice>
              <mc:Fallback>
                <p:oleObj name="Equation" r:id="rId7" imgW="2743200" imgH="469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580" y="4725180"/>
                        <a:ext cx="3979863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 bwMode="auto">
          <a:xfrm>
            <a:off x="1331550" y="4725180"/>
            <a:ext cx="4392610" cy="720100"/>
          </a:xfrm>
          <a:prstGeom prst="rect">
            <a:avLst/>
          </a:prstGeom>
          <a:noFill/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2695" y="4885175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OK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8391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LHC/LEP circumference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210" y="764630"/>
            <a:ext cx="8229600" cy="1800250"/>
          </a:xfrm>
        </p:spPr>
        <p:txBody>
          <a:bodyPr/>
          <a:lstStyle/>
          <a:p>
            <a:r>
              <a:rPr lang="en-US" dirty="0" smtClean="0"/>
              <a:t>The LEP ring (and therefore also LHC?) was subject to seasonal circumference changes.</a:t>
            </a:r>
          </a:p>
          <a:p>
            <a:pPr lvl="1"/>
            <a:r>
              <a:rPr lang="en-US" dirty="0" smtClean="0"/>
              <a:t>LEP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f</a:t>
            </a:r>
            <a:r>
              <a:rPr lang="en-US" dirty="0" smtClean="0"/>
              <a:t> swing ~30 Hz/ 352 MHz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	 LHC swing ~35 Hz            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LBOC - Energy Matching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BD615A2-F42C-4CF6-A9BC-702F0BA200D8}" type="datetime1">
              <a:rPr lang="en-US" smtClean="0"/>
              <a:t>6/5/2012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763610" y="2780910"/>
            <a:ext cx="4536630" cy="3332490"/>
            <a:chOff x="4644010" y="1959427"/>
            <a:chExt cx="4188605" cy="309643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44010" y="1959427"/>
              <a:ext cx="4188605" cy="30964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TextBox 6"/>
            <p:cNvSpPr txBox="1"/>
            <p:nvPr/>
          </p:nvSpPr>
          <p:spPr>
            <a:xfrm>
              <a:off x="5412775" y="3831687"/>
              <a:ext cx="13069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LEP 1999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886770" y="2382205"/>
              <a:ext cx="15504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solidFill>
                    <a:srgbClr val="CC0066"/>
                  </a:solidFill>
                  <a:latin typeface="Symbol" pitchFamily="18" charset="2"/>
                </a:rPr>
                <a:t>D</a:t>
              </a:r>
              <a:r>
                <a:rPr lang="en-US" sz="1800" b="1" dirty="0" smtClean="0">
                  <a:solidFill>
                    <a:srgbClr val="CC0066"/>
                  </a:solidFill>
                </a:rPr>
                <a:t>C = 2.3 mm</a:t>
              </a:r>
              <a:endParaRPr lang="en-US" sz="1800" b="1" dirty="0">
                <a:solidFill>
                  <a:srgbClr val="CC0066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8581215" y="2319477"/>
              <a:ext cx="0" cy="1800250"/>
            </a:xfrm>
            <a:prstGeom prst="straightConnector1">
              <a:avLst/>
            </a:prstGeom>
            <a:solidFill>
              <a:schemeClr val="accent1"/>
            </a:solidFill>
            <a:ln w="38100" cap="sq" cmpd="sng" algn="ctr">
              <a:solidFill>
                <a:srgbClr val="CC0066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</p:grp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5148894"/>
              </p:ext>
            </p:extLst>
          </p:nvPr>
        </p:nvGraphicFramePr>
        <p:xfrm>
          <a:off x="5048257" y="1844780"/>
          <a:ext cx="2008188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Equation" r:id="rId4" imgW="1384200" imgH="469800" progId="Equation.3">
                  <p:embed/>
                </p:oleObj>
              </mc:Choice>
              <mc:Fallback>
                <p:oleObj name="Equation" r:id="rId4" imgW="1384200" imgH="469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7" y="1844780"/>
                        <a:ext cx="2008188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6421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matching – the first hours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836640"/>
            <a:ext cx="8495074" cy="1440200"/>
          </a:xfrm>
        </p:spPr>
        <p:txBody>
          <a:bodyPr/>
          <a:lstStyle/>
          <a:p>
            <a:r>
              <a:rPr lang="en-US" sz="2000" dirty="0" smtClean="0"/>
              <a:t>First matching LHC-SPS was done just after a few injections into S23 in August 2008.</a:t>
            </a:r>
          </a:p>
          <a:p>
            <a:pPr lvl="1"/>
            <a:r>
              <a:rPr lang="en-US" sz="1800" dirty="0" smtClean="0"/>
              <a:t>SPS energy was too low: -0.33% </a:t>
            </a:r>
            <a:r>
              <a:rPr lang="en-US" sz="1800" dirty="0" smtClean="0">
                <a:sym typeface="Wingdings" pitchFamily="2" charset="2"/>
              </a:rPr>
              <a:t> improved to -0.07%.</a:t>
            </a:r>
            <a:endParaRPr lang="fr-FR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LBOC - Energy Matching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BD615A2-F42C-4CF6-A9BC-702F0BA200D8}" type="datetime1">
              <a:rPr lang="en-US" smtClean="0"/>
              <a:t>6/5/2012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560" y="2258917"/>
            <a:ext cx="5976830" cy="1890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077" y="4424629"/>
            <a:ext cx="5967306" cy="1866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urved Left Arrow 5"/>
          <p:cNvSpPr/>
          <p:nvPr/>
        </p:nvSpPr>
        <p:spPr bwMode="auto">
          <a:xfrm>
            <a:off x="7524410" y="3212970"/>
            <a:ext cx="504070" cy="2088290"/>
          </a:xfrm>
          <a:prstGeom prst="curvedLeftArrow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891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matching – the first run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353160" cy="1512210"/>
          </a:xfrm>
        </p:spPr>
        <p:txBody>
          <a:bodyPr/>
          <a:lstStyle/>
          <a:p>
            <a:r>
              <a:rPr lang="en-US" sz="2000" dirty="0"/>
              <a:t>M</a:t>
            </a:r>
            <a:r>
              <a:rPr lang="en-US" sz="2000" dirty="0" smtClean="0"/>
              <a:t>atching of the SPS field to the LHC was done in November 2009.</a:t>
            </a:r>
          </a:p>
          <a:p>
            <a:pPr lvl="1"/>
            <a:r>
              <a:rPr lang="en-US" sz="1800" dirty="0" smtClean="0"/>
              <a:t>LHC CO centered with LHC RF frequency </a:t>
            </a:r>
            <a:r>
              <a:rPr lang="en-US" sz="1800" dirty="0" smtClean="0">
                <a:sym typeface="Symbol"/>
              </a:rPr>
              <a:t> First turn</a:t>
            </a:r>
            <a:r>
              <a:rPr lang="en-US" sz="1800" dirty="0" smtClean="0"/>
              <a:t> not centered.</a:t>
            </a:r>
          </a:p>
          <a:p>
            <a:pPr lvl="1"/>
            <a:r>
              <a:rPr lang="en-US" sz="1800" dirty="0" smtClean="0"/>
              <a:t>SPS flat top field adjusted to center the trajectory on first turn in LHC.</a:t>
            </a:r>
            <a:endParaRPr lang="fr-FR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LBOC - Energy Matching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BD615A2-F42C-4CF6-A9BC-702F0BA200D8}" type="datetime1">
              <a:rPr lang="en-US" smtClean="0"/>
              <a:t>6/5/2012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00" y="1956111"/>
            <a:ext cx="4896718" cy="1958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265" y="4062673"/>
            <a:ext cx="4896718" cy="1958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771750" y="2109434"/>
            <a:ext cx="1938351" cy="338554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FT offset ~ -0.05%</a:t>
            </a:r>
            <a:endParaRPr lang="fr-FR" sz="1600" b="1" dirty="0"/>
          </a:p>
        </p:txBody>
      </p:sp>
      <p:sp>
        <p:nvSpPr>
          <p:cNvPr id="7" name="Bent Arrow 6"/>
          <p:cNvSpPr/>
          <p:nvPr/>
        </p:nvSpPr>
        <p:spPr bwMode="auto">
          <a:xfrm rot="5400000">
            <a:off x="5531603" y="2908022"/>
            <a:ext cx="813816" cy="868680"/>
          </a:xfrm>
          <a:prstGeom prst="bentArrow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54502" y="2581736"/>
            <a:ext cx="25413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Correction of SPS field on flat top </a:t>
            </a:r>
          </a:p>
          <a:p>
            <a:r>
              <a:rPr lang="en-US" sz="1600" dirty="0" smtClean="0"/>
              <a:t>(+ inj. oscillations)</a:t>
            </a:r>
            <a:endParaRPr lang="fr-FR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67430" y="4324765"/>
            <a:ext cx="2736380" cy="1200329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Since November 2009 the SPS flat top field has been held constant </a:t>
            </a:r>
          </a:p>
          <a:p>
            <a:r>
              <a:rPr lang="en-US" sz="1600" dirty="0" smtClean="0"/>
              <a:t>(at least the setting !)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958914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offset evolution - May 2012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450" y="692620"/>
            <a:ext cx="8353160" cy="1440200"/>
          </a:xfrm>
        </p:spPr>
        <p:txBody>
          <a:bodyPr/>
          <a:lstStyle/>
          <a:p>
            <a:r>
              <a:rPr lang="en-US" sz="2000" dirty="0" smtClean="0"/>
              <a:t>Energy matched with CODs at startup in March 2012.</a:t>
            </a:r>
          </a:p>
          <a:p>
            <a:r>
              <a:rPr lang="en-US" sz="2000" dirty="0" smtClean="0"/>
              <a:t>Second half of May, large </a:t>
            </a:r>
            <a:r>
              <a:rPr lang="en-US" sz="2000" dirty="0" err="1" smtClean="0"/>
              <a:t>synchro</a:t>
            </a:r>
            <a:r>
              <a:rPr lang="en-US" sz="2000" dirty="0" smtClean="0"/>
              <a:t> loop errors, problems with capture.</a:t>
            </a:r>
          </a:p>
          <a:p>
            <a:r>
              <a:rPr lang="en-US" sz="2000" dirty="0" smtClean="0"/>
              <a:t>It fact the energy offsets drifted down by ~ </a:t>
            </a:r>
            <a:r>
              <a:rPr lang="en-US" sz="2000" dirty="0" smtClean="0">
                <a:solidFill>
                  <a:srgbClr val="FF0000"/>
                </a:solidFill>
              </a:rPr>
              <a:t>-7x10</a:t>
            </a:r>
            <a:r>
              <a:rPr lang="en-US" sz="2000" baseline="30000" dirty="0" smtClean="0">
                <a:solidFill>
                  <a:srgbClr val="FF0000"/>
                </a:solidFill>
              </a:rPr>
              <a:t>-5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in May. </a:t>
            </a:r>
          </a:p>
          <a:p>
            <a:pPr lvl="1"/>
            <a:r>
              <a:rPr lang="en-US" sz="1800" dirty="0" smtClean="0"/>
              <a:t>Energy offset is defined as radial offset of the beam on the first turn.</a:t>
            </a:r>
          </a:p>
          <a:p>
            <a:pPr lvl="1"/>
            <a:r>
              <a:rPr lang="en-US" sz="1800" dirty="0" smtClean="0"/>
              <a:t>Estimate for B1 based on S23, for B2 based on S78. </a:t>
            </a:r>
            <a:endParaRPr lang="fr-FR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LBOC - Energy Matching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5047342-20B7-40AE-B52B-20A969992E51}" type="datetime1">
              <a:rPr lang="en-US" smtClean="0"/>
              <a:t>6/5/2012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413921" y="2566722"/>
            <a:ext cx="6755241" cy="3814688"/>
            <a:chOff x="1413921" y="2268145"/>
            <a:chExt cx="6755241" cy="3814688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3921" y="2564880"/>
              <a:ext cx="5846410" cy="35179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6588280" y="4005080"/>
              <a:ext cx="1580882" cy="400110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0000FF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Re-matched</a:t>
              </a:r>
              <a:endParaRPr lang="fr-FR" dirty="0"/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5652150" y="3501010"/>
              <a:ext cx="360050" cy="432060"/>
            </a:xfrm>
            <a:prstGeom prst="roundRect">
              <a:avLst/>
            </a:prstGeom>
            <a:noFill/>
            <a:ln w="12700" cap="sq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endParaRPr>
            </a:p>
          </p:txBody>
        </p:sp>
        <p:cxnSp>
          <p:nvCxnSpPr>
            <p:cNvPr id="10" name="Straight Connector 9"/>
            <p:cNvCxnSpPr>
              <a:stCxn id="8" idx="3"/>
              <a:endCxn id="7" idx="1"/>
            </p:cNvCxnSpPr>
            <p:nvPr/>
          </p:nvCxnSpPr>
          <p:spPr bwMode="auto">
            <a:xfrm>
              <a:off x="6012200" y="3717040"/>
              <a:ext cx="576080" cy="488095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4499990" y="2268145"/>
              <a:ext cx="1576538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C0066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CC0066"/>
                  </a:solidFill>
                </a:rPr>
                <a:t>Off-center injection</a:t>
              </a:r>
              <a:endParaRPr lang="fr-FR" sz="1600" dirty="0">
                <a:solidFill>
                  <a:srgbClr val="CC0066"/>
                </a:solidFill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>
              <a:off x="4932050" y="3356990"/>
              <a:ext cx="720100" cy="0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rgbClr val="CC0066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5292100" y="2852920"/>
              <a:ext cx="0" cy="432060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rgbClr val="CC006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00725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Correlation of the beams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460" y="692620"/>
            <a:ext cx="8229600" cy="738736"/>
          </a:xfrm>
        </p:spPr>
        <p:txBody>
          <a:bodyPr/>
          <a:lstStyle/>
          <a:p>
            <a:r>
              <a:rPr lang="en-GB" sz="2000" dirty="0" smtClean="0"/>
              <a:t>B1-B2 well correlated</a:t>
            </a:r>
            <a:r>
              <a:rPr lang="en-GB" sz="2000" dirty="0"/>
              <a:t> </a:t>
            </a:r>
            <a:r>
              <a:rPr lang="en-GB" sz="2000" dirty="0" smtClean="0"/>
              <a:t>– some outliers.</a:t>
            </a:r>
          </a:p>
          <a:p>
            <a:pPr lvl="1"/>
            <a:r>
              <a:rPr lang="en-GB" sz="1600" dirty="0" smtClean="0"/>
              <a:t>SPS flat top field, LHC injection field, large LHC circumference change…</a:t>
            </a:r>
            <a:endParaRPr lang="en-GB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LBOC - Energy Matching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AE27D5F-F024-4676-8828-C23B03B51DCB}" type="datetime1">
              <a:rPr lang="en-US" smtClean="0"/>
              <a:t>6/5/2012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366256" y="1650713"/>
            <a:ext cx="6462713" cy="3938587"/>
            <a:chOff x="1366256" y="2132820"/>
            <a:chExt cx="6462713" cy="3938587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6256" y="2132820"/>
              <a:ext cx="6462713" cy="39385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8" name="Straight Connector 7"/>
            <p:cNvCxnSpPr/>
            <p:nvPr/>
          </p:nvCxnSpPr>
          <p:spPr bwMode="auto">
            <a:xfrm flipV="1">
              <a:off x="3347830" y="2276840"/>
              <a:ext cx="3240450" cy="3096430"/>
            </a:xfrm>
            <a:prstGeom prst="line">
              <a:avLst/>
            </a:prstGeom>
            <a:solidFill>
              <a:schemeClr val="accent1"/>
            </a:solidFill>
            <a:ln w="28575" cap="sq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5062526" y="2289283"/>
              <a:ext cx="1165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</a:rPr>
                <a:t>Slope = 1</a:t>
              </a:r>
              <a:endParaRPr lang="fr-FR" sz="1800" dirty="0">
                <a:solidFill>
                  <a:srgbClr val="FF0000"/>
                </a:solidFill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5151237" y="3138812"/>
              <a:ext cx="432060" cy="504070"/>
              <a:chOff x="3059790" y="2564880"/>
              <a:chExt cx="432060" cy="504070"/>
            </a:xfrm>
          </p:grpSpPr>
          <p:cxnSp>
            <p:nvCxnSpPr>
              <p:cNvPr id="11" name="Straight Connector 10"/>
              <p:cNvCxnSpPr/>
              <p:nvPr/>
            </p:nvCxnSpPr>
            <p:spPr bwMode="auto">
              <a:xfrm>
                <a:off x="3275820" y="2564880"/>
                <a:ext cx="0" cy="504070"/>
              </a:xfrm>
              <a:prstGeom prst="line">
                <a:avLst/>
              </a:prstGeom>
              <a:solidFill>
                <a:schemeClr val="accent1"/>
              </a:solidFill>
              <a:ln w="28575" cap="sq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" name="Straight Connector 12"/>
              <p:cNvCxnSpPr/>
              <p:nvPr/>
            </p:nvCxnSpPr>
            <p:spPr bwMode="auto">
              <a:xfrm flipH="1">
                <a:off x="3059790" y="2816915"/>
                <a:ext cx="432060" cy="0"/>
              </a:xfrm>
              <a:prstGeom prst="line">
                <a:avLst/>
              </a:prstGeom>
              <a:solidFill>
                <a:schemeClr val="accent1"/>
              </a:solidFill>
              <a:ln w="28575" cap="sq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6" name="TextBox 15"/>
            <p:cNvSpPr txBox="1"/>
            <p:nvPr/>
          </p:nvSpPr>
          <p:spPr>
            <a:xfrm>
              <a:off x="2627730" y="2550562"/>
              <a:ext cx="2051860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8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8000"/>
                  </a:solidFill>
                </a:rPr>
                <a:t>Typical spread during filling</a:t>
              </a:r>
              <a:endParaRPr lang="fr-FR" sz="1600" dirty="0">
                <a:solidFill>
                  <a:srgbClr val="008000"/>
                </a:solidFill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>
              <a:off x="4679590" y="2842949"/>
              <a:ext cx="471647" cy="370021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080585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 frequency at 4 </a:t>
            </a:r>
            <a:r>
              <a:rPr lang="en-US" dirty="0" err="1" smtClean="0"/>
              <a:t>TeV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1224170"/>
          </a:xfrm>
        </p:spPr>
        <p:txBody>
          <a:bodyPr/>
          <a:lstStyle/>
          <a:p>
            <a:r>
              <a:rPr lang="en-US" sz="2000" dirty="0" smtClean="0"/>
              <a:t>Evolution of the RF frequency (including RT trims) in April-May exhibits a shift of -10 Hz in May </a:t>
            </a:r>
            <a:r>
              <a:rPr lang="en-US" sz="2000" dirty="0" smtClean="0">
                <a:sym typeface="Symbol"/>
              </a:rPr>
              <a:t> circumference increase.</a:t>
            </a:r>
          </a:p>
          <a:p>
            <a:pPr lvl="1"/>
            <a:r>
              <a:rPr lang="en-US" sz="1600" dirty="0" smtClean="0">
                <a:sym typeface="Symbol"/>
              </a:rPr>
              <a:t>But not really large enough to explain the change of the injected beam energy.</a:t>
            </a:r>
            <a:endParaRPr lang="fr-FR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LBOC - Energy Matching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BD615A2-F42C-4CF6-A9BC-702F0BA200D8}" type="datetime1">
              <a:rPr lang="en-US" smtClean="0"/>
              <a:t>6/5/2012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00" y="2060810"/>
            <a:ext cx="8353160" cy="317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 bwMode="auto">
          <a:xfrm>
            <a:off x="755470" y="3140960"/>
            <a:ext cx="4680650" cy="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6228230" y="3789050"/>
            <a:ext cx="2088290" cy="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64978" y="5232740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01.04.12</a:t>
            </a:r>
            <a:endParaRPr lang="fr-FR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851900" y="5246640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01.05.12</a:t>
            </a:r>
            <a:endParaRPr lang="fr-FR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523258" y="5246979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01.06.12</a:t>
            </a:r>
            <a:endParaRPr lang="fr-FR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508130" y="2343520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99"/>
                </a:solidFill>
              </a:rPr>
              <a:t>~10 Hz</a:t>
            </a:r>
            <a:endParaRPr lang="fr-FR" dirty="0">
              <a:solidFill>
                <a:srgbClr val="FFFF99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6012200" y="3140960"/>
            <a:ext cx="0" cy="64809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FFFF99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21351768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46955</TotalTime>
  <Words>891</Words>
  <Application>Microsoft Office PowerPoint</Application>
  <PresentationFormat>On-screen Show (4:3)</PresentationFormat>
  <Paragraphs>121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Pixel</vt:lpstr>
      <vt:lpstr>Equation</vt:lpstr>
      <vt:lpstr>Energy Matching</vt:lpstr>
      <vt:lpstr>Energy matching (1)</vt:lpstr>
      <vt:lpstr>Energy matching (2)</vt:lpstr>
      <vt:lpstr>LHC/LEP circumference</vt:lpstr>
      <vt:lpstr>Energy matching – the first hours</vt:lpstr>
      <vt:lpstr>Energy matching – the first run</vt:lpstr>
      <vt:lpstr>Energy offset evolution - May 2012</vt:lpstr>
      <vt:lpstr>Correlation of the beams</vt:lpstr>
      <vt:lpstr>RF frequency at 4 TeV</vt:lpstr>
      <vt:lpstr>Correction of energy - synchro error</vt:lpstr>
      <vt:lpstr>Orbit correctors</vt:lpstr>
      <vt:lpstr>Effect of CODs</vt:lpstr>
      <vt:lpstr>Side-effects</vt:lpstr>
      <vt:lpstr>Conclusion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3559</cp:revision>
  <dcterms:created xsi:type="dcterms:W3CDTF">2010-07-26T05:43:59Z</dcterms:created>
  <dcterms:modified xsi:type="dcterms:W3CDTF">2012-06-05T09:10:12Z</dcterms:modified>
</cp:coreProperties>
</file>