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315" r:id="rId3"/>
    <p:sldId id="350" r:id="rId4"/>
    <p:sldId id="351" r:id="rId5"/>
    <p:sldId id="352" r:id="rId6"/>
    <p:sldId id="353" r:id="rId7"/>
    <p:sldId id="354" r:id="rId8"/>
    <p:sldId id="355" r:id="rId9"/>
    <p:sldId id="357" r:id="rId10"/>
    <p:sldId id="356" r:id="rId11"/>
    <p:sldId id="358" r:id="rId12"/>
  </p:sldIdLst>
  <p:sldSz cx="9144000" cy="6858000" type="screen4x3"/>
  <p:notesSz cx="6732588" cy="9856788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400" b="1"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400" b="1"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400" b="1"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400" b="1"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4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32588" cy="98567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32588" cy="98567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32588" cy="98567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32588" cy="98567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32588" cy="98567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732588" cy="98567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732588" cy="98567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0"/>
            <a:ext cx="2916238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813175" y="0"/>
            <a:ext cx="2916238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Rectangle 10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1700" y="739775"/>
            <a:ext cx="4916488" cy="36845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9" name="Rectangle 11"/>
          <p:cNvSpPr>
            <a:spLocks noGrp="1" noChangeArrowheads="1"/>
          </p:cNvSpPr>
          <p:nvPr>
            <p:ph type="body"/>
          </p:nvPr>
        </p:nvSpPr>
        <p:spPr bwMode="auto">
          <a:xfrm>
            <a:off x="673100" y="4681538"/>
            <a:ext cx="5373688" cy="4424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0" y="9361488"/>
            <a:ext cx="2916238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/>
          </p:nvPr>
        </p:nvSpPr>
        <p:spPr bwMode="auto">
          <a:xfrm>
            <a:off x="3813175" y="9361488"/>
            <a:ext cx="2905125" cy="48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1677A60F-784F-4380-9585-87CB619BED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DAEF31-FFF1-40C8-A662-58172E383997}" type="slidenum">
              <a:rPr lang="en-US"/>
              <a:pPr/>
              <a:t>1</a:t>
            </a:fld>
            <a:endParaRPr lang="en-US"/>
          </a:p>
        </p:txBody>
      </p:sp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27600" cy="3695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73100" y="4681538"/>
            <a:ext cx="5375275" cy="45212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13312" cy="3684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677A60F-784F-4380-9585-87CB619BED2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R. Bruce, </a:t>
            </a:r>
            <a:r>
              <a:rPr lang="en-US" dirty="0" smtClean="0"/>
              <a:t>2011.03.08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0AC78C3-E694-4FDC-8461-4B4CA049C0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R. Bruce, </a:t>
            </a:r>
            <a:r>
              <a:rPr lang="en-US" dirty="0" smtClean="0"/>
              <a:t>2011.03.08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768A3BB-E0A8-4BD8-9115-5E73EA73C6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0"/>
            <a:ext cx="2206625" cy="6115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69063" cy="6115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R. Bruce, </a:t>
            </a:r>
            <a:r>
              <a:rPr lang="en-US" dirty="0" smtClean="0"/>
              <a:t>2011.03.08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D06414B-1B6F-4587-8595-703F73146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FFFF">
                  <a:alpha val="0"/>
                </a:srgbClr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  <a:tileRect/>
          </a:gradFill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R. Bruce </a:t>
            </a:r>
            <a:r>
              <a:rPr lang="en-US" dirty="0" smtClean="0"/>
              <a:t>2011.03.08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8DCED9D-06E1-43E7-9E85-8B1C0A10A1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R. Bruce, </a:t>
            </a:r>
            <a:r>
              <a:rPr lang="en-US" dirty="0" smtClean="0"/>
              <a:t>2011.03.08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52397C2-ACCA-4275-AE69-FA7C654CE3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337050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143000"/>
            <a:ext cx="4338638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R. Bruce, </a:t>
            </a:r>
            <a:r>
              <a:rPr lang="en-US" dirty="0" smtClean="0"/>
              <a:t>2011.03.08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61A6F29-267D-479F-ABFE-FA892E8CA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R. Bruce, </a:t>
            </a:r>
            <a:r>
              <a:rPr lang="en-US" dirty="0" smtClean="0"/>
              <a:t>2011.03.08</a:t>
            </a:r>
            <a:endParaRPr lang="en-US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446C76A-95EB-43E0-97CD-FDE9F271DB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R. Bruce, </a:t>
            </a:r>
            <a:r>
              <a:rPr lang="en-US" dirty="0" smtClean="0"/>
              <a:t>2011.03.08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ED599C5-C17A-43DB-BA46-6D3EA4938E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R. Bruce, </a:t>
            </a:r>
            <a:r>
              <a:rPr lang="en-US" dirty="0" smtClean="0"/>
              <a:t>2011.03.08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B6119C9-61B7-44B2-8898-05B6D104BA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R. Bruce, </a:t>
            </a:r>
            <a:r>
              <a:rPr lang="en-US" dirty="0" smtClean="0"/>
              <a:t>2011.03.08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AB5255E-0975-4F28-A637-A01A218D3D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R. Bruce, </a:t>
            </a:r>
            <a:r>
              <a:rPr lang="en-US" dirty="0" smtClean="0"/>
              <a:t>2011.03.08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F48DA80-5794-47E2-A366-D6D5960C32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077200" y="0"/>
            <a:ext cx="1066800" cy="1066800"/>
          </a:xfrm>
          <a:prstGeom prst="rect">
            <a:avLst/>
          </a:prstGeom>
          <a:solidFill>
            <a:srgbClr val="DDDDDD">
              <a:alpha val="81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6999288" cy="1055688"/>
          </a:xfrm>
          <a:prstGeom prst="rect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828088" cy="4972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76200" y="6537325"/>
            <a:ext cx="2659063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R. Bruce, </a:t>
            </a:r>
            <a:r>
              <a:rPr lang="en-US" dirty="0" smtClean="0"/>
              <a:t>2011.03.08</a:t>
            </a:r>
            <a:endParaRPr lang="en-US" dirty="0"/>
          </a:p>
          <a:p>
            <a:endParaRPr lang="en-US" dirty="0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3124200" y="65373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934200" y="6537325"/>
            <a:ext cx="2122488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3D23D3A9-B1CE-489B-B8D5-1C97B62ED73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668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96250" y="0"/>
            <a:ext cx="1047750" cy="1060450"/>
          </a:xfrm>
          <a:prstGeom prst="rect">
            <a:avLst/>
          </a:prstGeom>
          <a:solidFill>
            <a:srgbClr val="EAEAEA"/>
          </a:solidFill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Arial" charset="0"/>
        </a:defRPr>
      </a:lvl2pPr>
      <a:lvl3pPr marL="1143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Arial" charset="0"/>
        </a:defRPr>
      </a:lvl3pPr>
      <a:lvl4pPr marL="1600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Arial" charset="0"/>
        </a:defRPr>
      </a:lvl4pPr>
      <a:lvl5pPr marL="20574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Arial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Arial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Arial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Arial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105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105000"/>
        </a:lnSpc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10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10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10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</a:defRPr>
      </a:lvl5pPr>
      <a:lvl6pPr marL="2514600" indent="-228600" algn="l" defTabSz="457200" rtl="0" eaLnBrk="0" fontAlgn="base" hangingPunct="0">
        <a:lnSpc>
          <a:spcPct val="10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</a:defRPr>
      </a:lvl6pPr>
      <a:lvl7pPr marL="2971800" indent="-228600" algn="l" defTabSz="457200" rtl="0" eaLnBrk="0" fontAlgn="base" hangingPunct="0">
        <a:lnSpc>
          <a:spcPct val="10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</a:defRPr>
      </a:lvl7pPr>
      <a:lvl8pPr marL="3429000" indent="-228600" algn="l" defTabSz="457200" rtl="0" eaLnBrk="0" fontAlgn="base" hangingPunct="0">
        <a:lnSpc>
          <a:spcPct val="10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</a:defRPr>
      </a:lvl8pPr>
      <a:lvl9pPr marL="3886200" indent="-228600" algn="l" defTabSz="457200" rtl="0" eaLnBrk="0" fontAlgn="base" hangingPunct="0">
        <a:lnSpc>
          <a:spcPct val="10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39200" cy="4754563"/>
          </a:xfrm>
          <a:ln/>
        </p:spPr>
        <p:txBody>
          <a:bodyPr/>
          <a:lstStyle/>
          <a:p>
            <a:pPr algn="ctr">
              <a:spcBef>
                <a:spcPts val="1600"/>
              </a:spcBef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Aperture measurements</a:t>
            </a:r>
          </a:p>
          <a:p>
            <a:pPr algn="ctr">
              <a:spcBef>
                <a:spcPts val="1200"/>
              </a:spcBef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ts val="1200"/>
              </a:spcBef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ts val="12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R. 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Bruce </a:t>
            </a:r>
          </a:p>
          <a:p>
            <a:pPr algn="ctr">
              <a:spcBef>
                <a:spcPts val="1200"/>
              </a:spcBef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R.W. Assmann,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M. Giovannozzi, G. Mueller, 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Redaelli, D. Wollmann 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ts val="1200"/>
              </a:spcBef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ts val="1200"/>
              </a:spcBef>
            </a:pP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ts val="1200"/>
              </a:spcBef>
            </a:pP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Acknowledgement:</a:t>
            </a:r>
          </a:p>
          <a:p>
            <a:pPr algn="ctr">
              <a:spcBef>
                <a:spcPts val="1200"/>
              </a:spcBef>
            </a:pP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C.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Alabau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Pons, R. de Maria, S. Fartoukh, J.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Wenninger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G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Vanbavinckhove</a:t>
            </a: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28088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Global aperture measurements show the same bottlenecks as last year’s measurement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Found global aperture: 11.5-13</a:t>
            </a:r>
            <a:r>
              <a:rPr lang="el-GR" dirty="0" smtClean="0"/>
              <a:t> σ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Global aperture seems worse than 2010 by up to 1.5 </a:t>
            </a:r>
            <a:r>
              <a:rPr lang="el-GR" dirty="0" smtClean="0"/>
              <a:t>σ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Some open questions (strange data points etc) – need to look into logging data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Local scans in triplets performed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Triplet aperture measured to above 15 </a:t>
            </a:r>
            <a:r>
              <a:rPr lang="el-GR" dirty="0" smtClean="0"/>
              <a:t>σ</a:t>
            </a:r>
            <a:r>
              <a:rPr lang="en-US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Equal or up to 1 </a:t>
            </a:r>
            <a:r>
              <a:rPr lang="el-GR" dirty="0" smtClean="0"/>
              <a:t>σ </a:t>
            </a:r>
            <a:r>
              <a:rPr lang="en-US" dirty="0" smtClean="0"/>
              <a:t>larger than assumed 2010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Detailed analysis of implications for </a:t>
            </a:r>
            <a:r>
              <a:rPr lang="el-GR" dirty="0" smtClean="0"/>
              <a:t>β</a:t>
            </a:r>
            <a:r>
              <a:rPr lang="en-US" dirty="0" smtClean="0"/>
              <a:t>* still to be done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All apertures expressed in terms of </a:t>
            </a:r>
            <a:r>
              <a:rPr lang="el-GR" dirty="0" smtClean="0"/>
              <a:t>σ</a:t>
            </a:r>
            <a:r>
              <a:rPr lang="en-US" dirty="0" smtClean="0"/>
              <a:t> at primary collimator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Beta-beat @ TCP &lt; 6% (input from G</a:t>
            </a:r>
            <a:r>
              <a:rPr lang="en-US" dirty="0" smtClean="0"/>
              <a:t>. </a:t>
            </a:r>
            <a:r>
              <a:rPr lang="en-US" dirty="0" err="1" smtClean="0"/>
              <a:t>Vanbavinckhove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Around 1 </a:t>
            </a:r>
            <a:r>
              <a:rPr lang="el-GR" dirty="0" smtClean="0"/>
              <a:t>σ</a:t>
            </a:r>
            <a:r>
              <a:rPr lang="en-US" dirty="0" smtClean="0"/>
              <a:t> </a:t>
            </a:r>
            <a:r>
              <a:rPr lang="en-US" dirty="0" smtClean="0"/>
              <a:t>uncertainty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R. Bruce 2011.03.08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Local triplet aperture measurements with </a:t>
            </a:r>
            <a:r>
              <a:rPr lang="en-US" dirty="0" err="1" smtClean="0"/>
              <a:t>dilluted</a:t>
            </a:r>
            <a:r>
              <a:rPr lang="en-US" dirty="0" smtClean="0"/>
              <a:t> pilot beam at squeeze and top energy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Define a beam edge using the primary collimator, then increase bump amplitude in triplet until a loss is observed. Same method as in 2009.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Aperture measurement in the dispersion suppressor downstream of IR7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Gives response of BLM at location of highest cleaning inefficiency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Comparison with the method used in 2009 also at injection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R. Bruce 2011.03.08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Global aperture measurements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Method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Results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Local measurements of IR triplet aperture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Method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Results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Conclusions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Future work</a:t>
            </a:r>
            <a:endParaRPr lang="en-US" dirty="0"/>
          </a:p>
          <a:p>
            <a:pPr>
              <a:buFont typeface="Arial" pitchFamily="34" charset="0"/>
              <a:buChar char="•"/>
            </a:pP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76200" y="6537325"/>
            <a:ext cx="2659063" cy="519113"/>
          </a:xfrm>
        </p:spPr>
        <p:txBody>
          <a:bodyPr/>
          <a:lstStyle/>
          <a:p>
            <a:r>
              <a:rPr lang="en-US" dirty="0" smtClean="0"/>
              <a:t>R. Bruce, </a:t>
            </a:r>
            <a:r>
              <a:rPr lang="en-US" dirty="0" smtClean="0"/>
              <a:t>2011.03.08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Global measurements – </a:t>
            </a:r>
            <a:r>
              <a:rPr lang="en-US" sz="2800" dirty="0" err="1" smtClean="0"/>
              <a:t>emittance</a:t>
            </a:r>
            <a:r>
              <a:rPr lang="en-US" sz="2800" dirty="0" smtClean="0"/>
              <a:t> blowup technique with collimator scan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990600"/>
            <a:ext cx="9220200" cy="2743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 smtClean="0"/>
              <a:t>Start with all collimators are retracted, provoke beam losses by crossing the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order resonance (measurements done per beam and plane)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Signals on BLMs recorded to identify aperture bottleneck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Primary collimators (TCPs) closed in steps, losses provoked on each step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When main loss peak moves to the TCP the aperture is shadowed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The known gap of the TCP used as aperture estimate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For method see R. Assmann, presentation in Commissioning working group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R. Bruce 2011.03.08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04800" y="4572000"/>
            <a:ext cx="3429000" cy="1143000"/>
            <a:chOff x="838200" y="4199792"/>
            <a:chExt cx="3733800" cy="609600"/>
          </a:xfrm>
        </p:grpSpPr>
        <p:sp>
          <p:nvSpPr>
            <p:cNvPr id="6" name="Rectangle 5"/>
            <p:cNvSpPr/>
            <p:nvPr/>
          </p:nvSpPr>
          <p:spPr bwMode="auto">
            <a:xfrm>
              <a:off x="838200" y="4343400"/>
              <a:ext cx="3733800" cy="322384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ight Arrow 6"/>
            <p:cNvSpPr/>
            <p:nvPr/>
          </p:nvSpPr>
          <p:spPr bwMode="auto">
            <a:xfrm>
              <a:off x="838200" y="4199792"/>
              <a:ext cx="2819400" cy="609600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Rectangle 10"/>
          <p:cNvSpPr/>
          <p:nvPr/>
        </p:nvSpPr>
        <p:spPr bwMode="auto">
          <a:xfrm>
            <a:off x="685800" y="3810000"/>
            <a:ext cx="228600" cy="609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5800" y="5867400"/>
            <a:ext cx="228600" cy="609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029200" y="4876800"/>
            <a:ext cx="3733800" cy="609600"/>
            <a:chOff x="5029200" y="4572000"/>
            <a:chExt cx="3733800" cy="11430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5029200" y="4841265"/>
              <a:ext cx="3733800" cy="60447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ight Arrow 14"/>
            <p:cNvSpPr/>
            <p:nvPr/>
          </p:nvSpPr>
          <p:spPr bwMode="auto">
            <a:xfrm>
              <a:off x="5029200" y="4572000"/>
              <a:ext cx="2819400" cy="1143000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" name="Rectangle 15"/>
          <p:cNvSpPr/>
          <p:nvPr/>
        </p:nvSpPr>
        <p:spPr bwMode="auto">
          <a:xfrm>
            <a:off x="7924800" y="3962400"/>
            <a:ext cx="533400" cy="914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924800" y="5486400"/>
            <a:ext cx="533400" cy="914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876800" y="4881930"/>
            <a:ext cx="762000" cy="604470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410200" y="4419600"/>
            <a:ext cx="228600" cy="609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410200" y="5334000"/>
            <a:ext cx="228600" cy="609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581400" y="4876800"/>
            <a:ext cx="762000" cy="528270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200400" y="3962400"/>
            <a:ext cx="533400" cy="914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200400" y="5410200"/>
            <a:ext cx="533400" cy="914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3" name="Down Arrow 22"/>
          <p:cNvSpPr/>
          <p:nvPr/>
        </p:nvSpPr>
        <p:spPr bwMode="auto">
          <a:xfrm>
            <a:off x="720968" y="4419600"/>
            <a:ext cx="152400" cy="22860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5" name="Down Arrow 24"/>
          <p:cNvSpPr/>
          <p:nvPr/>
        </p:nvSpPr>
        <p:spPr bwMode="auto">
          <a:xfrm rot="10800000">
            <a:off x="726832" y="5638800"/>
            <a:ext cx="152400" cy="22860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48943" y="5029200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04800" y="4979376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33400" y="358140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TCP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47461" y="4111823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TCP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71800" y="3657600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Aperture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78935" y="3654623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Aperture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measurements </a:t>
            </a:r>
            <a:r>
              <a:rPr lang="en-US" dirty="0" smtClean="0"/>
              <a:t>–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990600"/>
            <a:ext cx="4648200" cy="49720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Example: B2 </a:t>
            </a:r>
            <a:r>
              <a:rPr lang="en-US" dirty="0" err="1" smtClean="0"/>
              <a:t>ver</a:t>
            </a:r>
            <a:r>
              <a:rPr lang="en-US" dirty="0" smtClean="0"/>
              <a:t> BLM signals as function of TCP opening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Aperture calculated with 3 methods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No normalization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Normalized to </a:t>
            </a:r>
            <a:r>
              <a:rPr lang="en-US" dirty="0" smtClean="0"/>
              <a:t>intensity loss</a:t>
            </a: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Normalized to intensity </a:t>
            </a:r>
            <a:r>
              <a:rPr lang="en-US" dirty="0" smtClean="0"/>
              <a:t>loss and </a:t>
            </a:r>
            <a:r>
              <a:rPr lang="en-US" dirty="0" smtClean="0"/>
              <a:t>max signal </a:t>
            </a:r>
            <a:r>
              <a:rPr lang="en-US" dirty="0" smtClean="0"/>
              <a:t>with no shadow</a:t>
            </a: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R. Bruce 2011.03.08</a:t>
            </a:r>
            <a:endParaRPr lang="en-US" dirty="0"/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9142" y="1219200"/>
            <a:ext cx="4574858" cy="2288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4855" y="4279583"/>
            <a:ext cx="4589145" cy="22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14800"/>
            <a:ext cx="4580573" cy="2374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27861" y="464820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TCP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67600" y="4572000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Q4R6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200" y="457200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TCP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400" y="5712023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Q4R6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43257" y="160020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TCP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24457" y="2511623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Q4R6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98330" y="4048780"/>
            <a:ext cx="1726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Method 3,  Aperture=12.8</a:t>
            </a:r>
            <a:r>
              <a:rPr lang="el-GR" b="0" dirty="0" smtClean="0">
                <a:solidFill>
                  <a:schemeClr val="tx1"/>
                </a:solidFill>
              </a:rPr>
              <a:t>σ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0" y="1066800"/>
            <a:ext cx="1726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Method 2,  Aperture=13.1</a:t>
            </a:r>
            <a:r>
              <a:rPr lang="el-GR" b="0" dirty="0" smtClean="0">
                <a:solidFill>
                  <a:schemeClr val="tx1"/>
                </a:solidFill>
              </a:rPr>
              <a:t>σ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6400" y="4048780"/>
            <a:ext cx="1726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Method 1,  Aperture=13.1</a:t>
            </a:r>
            <a:r>
              <a:rPr lang="el-GR" b="0" dirty="0" smtClean="0">
                <a:solidFill>
                  <a:schemeClr val="tx1"/>
                </a:solidFill>
              </a:rPr>
              <a:t>σ</a:t>
            </a:r>
            <a:endParaRPr lang="en-US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measurements - 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352800" y="1371600"/>
          <a:ext cx="5562600" cy="5126355"/>
        </p:xfrm>
        <a:graphic>
          <a:graphicData uri="http://schemas.openxmlformats.org/drawingml/2006/table">
            <a:tbl>
              <a:tblPr/>
              <a:tblGrid>
                <a:gridCol w="1854200"/>
                <a:gridCol w="1854200"/>
                <a:gridCol w="1854200"/>
              </a:tblGrid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 log book, 1s BLM integration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B1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B2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12.5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Arial"/>
                        </a:rPr>
                        <a:t>13.1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5s BLM integration time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Method 1: no </a:t>
                      </a:r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normalization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B1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11.4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B2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Arial"/>
                        </a:rPr>
                        <a:t>13.1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Method 2: normalizing </a:t>
                      </a:r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by </a:t>
                      </a:r>
                      <a:r>
                        <a:rPr lang="en-US" sz="1400" b="0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intensity loss</a:t>
                      </a:r>
                      <a:endParaRPr lang="en-US" sz="1400" b="0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B1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11.7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B2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13.1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Method 3: normalizing </a:t>
                      </a:r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by intensity </a:t>
                      </a:r>
                      <a:r>
                        <a:rPr lang="en-US" sz="1400" b="0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loss and </a:t>
                      </a:r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response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B1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B2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12.9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R. Bruce 2011.03.08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1219200"/>
          <a:ext cx="2324100" cy="1013460"/>
        </p:xfrm>
        <a:graphic>
          <a:graphicData uri="http://schemas.openxmlformats.org/drawingml/2006/table">
            <a:tbl>
              <a:tblPr/>
              <a:tblGrid>
                <a:gridCol w="773639"/>
                <a:gridCol w="773639"/>
                <a:gridCol w="776822"/>
              </a:tblGrid>
              <a:tr h="161925">
                <a:tc gridSpan="2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Q6R2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Q4L6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B2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Q5R6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Q4R6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48200" y="1066800"/>
            <a:ext cx="1818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Aperture found (</a:t>
            </a:r>
            <a:r>
              <a:rPr lang="el-GR" dirty="0" smtClean="0">
                <a:solidFill>
                  <a:srgbClr val="FF0000"/>
                </a:solidFill>
              </a:rPr>
              <a:t>σ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" y="1143000"/>
            <a:ext cx="2792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dirty="0" smtClean="0">
                <a:solidFill>
                  <a:srgbClr val="FF0000"/>
                </a:solidFill>
                <a:latin typeface="Arial"/>
              </a:rPr>
              <a:t>Location of bottlenecks 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found</a:t>
            </a:r>
            <a:endParaRPr lang="en-US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740223"/>
            <a:ext cx="28248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Locations consistent with 2010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28600" y="3048000"/>
          <a:ext cx="2324100" cy="891540"/>
        </p:xfrm>
        <a:graphic>
          <a:graphicData uri="http://schemas.openxmlformats.org/drawingml/2006/table">
            <a:tbl>
              <a:tblPr/>
              <a:tblGrid>
                <a:gridCol w="774700"/>
                <a:gridCol w="774700"/>
                <a:gridCol w="774700"/>
              </a:tblGrid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accent1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accent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accent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accent1"/>
                          </a:solidFill>
                          <a:latin typeface="Arial"/>
                        </a:rPr>
                        <a:t>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accent1"/>
                          </a:solidFill>
                          <a:latin typeface="Arial"/>
                        </a:rPr>
                        <a:t>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latin typeface="Arial"/>
                        </a:rPr>
                        <a:t>B1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accent1"/>
                          </a:solidFill>
                          <a:latin typeface="Arial"/>
                        </a:rPr>
                        <a:t>12.5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accent1"/>
                          </a:solidFill>
                          <a:latin typeface="Arial"/>
                        </a:rPr>
                        <a:t>13.5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latin typeface="Arial"/>
                        </a:rPr>
                        <a:t>B2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accent1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measurements -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47750"/>
            <a:ext cx="8828088" cy="49720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 smtClean="0"/>
              <a:t>All collimators retracted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Global aperture known from previous measurement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Orbit bump with known amplitude introduced in steps triplet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Losses at global bottleneck and triplet monitored with BLMs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Loss peak moves to triplet when it shadows global aperture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Triplet aperture = global aperture + orbit excursion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R. Bruce 2011.03.08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6200" y="4841265"/>
            <a:ext cx="3429000" cy="60447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352800" y="4876800"/>
            <a:ext cx="762000" cy="528270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71800" y="3962400"/>
            <a:ext cx="533400" cy="914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971800" y="5410200"/>
            <a:ext cx="533400" cy="914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4979376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38400" y="3657600"/>
            <a:ext cx="16834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Global bottleneck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57200" y="3733800"/>
            <a:ext cx="533400" cy="914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57200" y="5638800"/>
            <a:ext cx="533400" cy="914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 rot="10800000">
            <a:off x="5673969" y="5207976"/>
            <a:ext cx="152400" cy="22860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3502223"/>
            <a:ext cx="7214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Triplet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841526" y="3965377"/>
            <a:ext cx="533400" cy="914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841526" y="5413177"/>
            <a:ext cx="533400" cy="914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45926" y="4982353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308126" y="3660577"/>
            <a:ext cx="16834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Global bottleneck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486400" y="3736777"/>
            <a:ext cx="533400" cy="914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486400" y="5641777"/>
            <a:ext cx="533400" cy="914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10200" y="3505200"/>
            <a:ext cx="7214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Triplet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572000" y="4876800"/>
            <a:ext cx="762000" cy="528270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 rot="19909421">
            <a:off x="5170316" y="4727211"/>
            <a:ext cx="762000" cy="528270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 rot="1680000">
            <a:off x="5583391" y="4725186"/>
            <a:ext cx="762000" cy="528270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172200" y="4944208"/>
            <a:ext cx="2209800" cy="381000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 rot="-180000">
            <a:off x="6131878" y="5249856"/>
            <a:ext cx="2209800" cy="84992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9" name="Isosceles Triangle 38"/>
          <p:cNvSpPr/>
          <p:nvPr/>
        </p:nvSpPr>
        <p:spPr bwMode="auto">
          <a:xfrm rot="5400000">
            <a:off x="1485900" y="4838700"/>
            <a:ext cx="990600" cy="6096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1" name="Isosceles Triangle 40"/>
          <p:cNvSpPr/>
          <p:nvPr/>
        </p:nvSpPr>
        <p:spPr bwMode="auto">
          <a:xfrm rot="5400000">
            <a:off x="6591300" y="4797668"/>
            <a:ext cx="990600" cy="6096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72000" y="4991055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measurements -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3657600" cy="49720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One measurement per beam per IP per plane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Only crossing plane considered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Example: IR1 B1 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R. Bruce 2011.03.08</a:t>
            </a:r>
            <a:endParaRPr lang="en-US" dirty="0"/>
          </a:p>
        </p:txBody>
      </p:sp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4855" y="1143000"/>
            <a:ext cx="4589145" cy="2537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90925"/>
            <a:ext cx="4580573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810000"/>
            <a:ext cx="4586288" cy="2523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95400" y="3962400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Q4L6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6939" y="5026223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Q2R1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00657" y="2816423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Q2R1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57857" y="4572000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Q2R1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36530" y="3743980"/>
            <a:ext cx="1726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Method 3,  Aperture=16</a:t>
            </a:r>
            <a:r>
              <a:rPr lang="el-GR" b="0" dirty="0" smtClean="0">
                <a:solidFill>
                  <a:schemeClr val="tx1"/>
                </a:solidFill>
              </a:rPr>
              <a:t>σ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34200" y="1153180"/>
            <a:ext cx="1726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Method 2,  Aperture=16.5</a:t>
            </a:r>
            <a:r>
              <a:rPr lang="el-GR" b="0" dirty="0" smtClean="0">
                <a:solidFill>
                  <a:schemeClr val="tx1"/>
                </a:solidFill>
              </a:rPr>
              <a:t>σ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3743980"/>
            <a:ext cx="1726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Method 1,  Aperture=16.5</a:t>
            </a:r>
            <a:r>
              <a:rPr lang="el-GR" b="0" dirty="0" smtClean="0">
                <a:solidFill>
                  <a:schemeClr val="tx1"/>
                </a:solidFill>
              </a:rPr>
              <a:t>σ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87896" y="4492823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Q4L6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200" y="1597223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Q4L6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measurements - 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200" y="1109457"/>
          <a:ext cx="8828093" cy="4489707"/>
        </p:xfrm>
        <a:graphic>
          <a:graphicData uri="http://schemas.openxmlformats.org/drawingml/2006/table">
            <a:tbl>
              <a:tblPr/>
              <a:tblGrid>
                <a:gridCol w="678011"/>
                <a:gridCol w="678011"/>
                <a:gridCol w="680801"/>
                <a:gridCol w="678011"/>
                <a:gridCol w="678011"/>
                <a:gridCol w="680801"/>
                <a:gridCol w="678011"/>
                <a:gridCol w="678011"/>
                <a:gridCol w="680801"/>
                <a:gridCol w="678011"/>
                <a:gridCol w="678011"/>
                <a:gridCol w="680801"/>
                <a:gridCol w="680801"/>
              </a:tblGrid>
              <a:tr h="2003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IR1 triplet V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IR5 triplet H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IR2 triplet V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IR8 triplet H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9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log book, 1s BLM integration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log book, 1s BLM integration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log book, 1s BLM integration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log book, 1s BLM integration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B1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16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B1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15.5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B1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14.5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B1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B2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15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B2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17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B2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B2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16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9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9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9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9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5s BLM integration time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5s BLM integration time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5s BLM integration time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5s BLM integration time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9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Method 1</a:t>
                      </a:r>
                      <a:endParaRPr lang="en-US" sz="1100" b="0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Method 1</a:t>
                      </a:r>
                      <a:endParaRPr lang="en-US" sz="1100" b="0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Method 1</a:t>
                      </a:r>
                      <a:endParaRPr lang="en-US" sz="1100" b="0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Method 1</a:t>
                      </a:r>
                      <a:endParaRPr lang="en-US" sz="1100" b="0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B1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16.5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B1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15.2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B1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14.6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B1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15.5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B2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15.3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B2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17.7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B2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16.4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B2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15.5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(at TCTVB.4R8, not in triplet)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19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9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9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9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Method 2</a:t>
                      </a:r>
                      <a:endParaRPr lang="en-US" sz="1100" b="0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Method 2</a:t>
                      </a:r>
                      <a:endParaRPr lang="en-US" sz="1100" b="0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Method 2</a:t>
                      </a:r>
                      <a:endParaRPr lang="en-US" sz="1100" b="0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Method 2</a:t>
                      </a:r>
                      <a:endParaRPr lang="en-US" sz="1100" b="0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B1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16.5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B1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15.2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B1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14.7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B1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15.5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B2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15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B2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17.8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B2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16.8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B2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15.7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9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9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9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9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Method 3</a:t>
                      </a:r>
                      <a:endParaRPr lang="en-US" sz="1100" b="0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Method 3</a:t>
                      </a:r>
                      <a:endParaRPr lang="en-US" sz="1100" b="0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Method 3</a:t>
                      </a:r>
                      <a:endParaRPr lang="en-US" sz="1100" b="0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Method 3</a:t>
                      </a:r>
                      <a:endParaRPr lang="en-US" sz="1100" b="0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B1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B1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15.1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B1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14.6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B1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15.6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B2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16.2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B2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17.3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B2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16.4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B2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15.6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8349" marR="8349" marT="83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R. Bruce 2011.03.08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9400" y="5943600"/>
            <a:ext cx="32592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b="0" dirty="0" smtClean="0">
                <a:solidFill>
                  <a:srgbClr val="0000FF"/>
                </a:solidFill>
                <a:latin typeface="Arial"/>
              </a:rPr>
              <a:t>Method 2: normalizing by intensity loss</a:t>
            </a:r>
            <a:endParaRPr lang="en-US" b="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20075" y="6172200"/>
            <a:ext cx="43925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b="0" dirty="0" smtClean="0">
                <a:solidFill>
                  <a:srgbClr val="0000FF"/>
                </a:solidFill>
                <a:latin typeface="Arial"/>
              </a:rPr>
              <a:t>Method 3: normalizing by intensity loss and response</a:t>
            </a:r>
            <a:endParaRPr lang="en-US" b="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5715000"/>
            <a:ext cx="23423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b="0" dirty="0" smtClean="0">
                <a:solidFill>
                  <a:srgbClr val="0000FF"/>
                </a:solidFill>
                <a:latin typeface="Arial"/>
              </a:rPr>
              <a:t>Method 1: </a:t>
            </a:r>
            <a:r>
              <a:rPr lang="en-US" b="0" dirty="0" smtClean="0">
                <a:solidFill>
                  <a:srgbClr val="0000FF"/>
                </a:solidFill>
                <a:latin typeface="Arial"/>
              </a:rPr>
              <a:t>no </a:t>
            </a:r>
            <a:r>
              <a:rPr lang="en-US" b="0" dirty="0" smtClean="0">
                <a:solidFill>
                  <a:srgbClr val="0000FF"/>
                </a:solidFill>
                <a:latin typeface="Arial"/>
              </a:rPr>
              <a:t>normalization</a:t>
            </a:r>
            <a:endParaRPr lang="en-US" b="0" dirty="0">
              <a:solidFill>
                <a:srgbClr val="0000FF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triplet </a:t>
            </a:r>
            <a:br>
              <a:rPr lang="en-US" dirty="0" smtClean="0"/>
            </a:br>
            <a:r>
              <a:rPr lang="en-US" dirty="0" smtClean="0"/>
              <a:t>aperture measurements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1066800"/>
          <a:ext cx="8828088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2696"/>
                <a:gridCol w="2942696"/>
                <a:gridCol w="29426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Aperture in crossing</a:t>
                      </a:r>
                      <a:r>
                        <a:rPr lang="en-US" baseline="0" dirty="0" smtClean="0"/>
                        <a:t> plane (</a:t>
                      </a:r>
                      <a:r>
                        <a:rPr lang="el-GR" baseline="0" dirty="0" smtClean="0"/>
                        <a:t>σ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IR1 V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15-16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IR5 H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IR2 V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14.5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15-16.5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IR8 H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15.5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15.5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R. Bruce 2011.03.08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-609600" y="3352800"/>
            <a:ext cx="10058400" cy="312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1085850" lvl="1" indent="-342900" eaLnBrk="0" hangingPunct="0">
              <a:lnSpc>
                <a:spcPct val="105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IR1 and IR5 relevant</a:t>
            </a:r>
          </a:p>
          <a:p>
            <a:pPr marL="1085850" lvl="1" indent="-342900" eaLnBrk="0" hangingPunct="0">
              <a:lnSpc>
                <a:spcPct val="105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1800" b="0" kern="0" noProof="0" dirty="0" smtClean="0">
                <a:solidFill>
                  <a:schemeClr val="tx1"/>
                </a:solidFill>
                <a:latin typeface="+mn-lt"/>
              </a:rPr>
              <a:t>Measured triplet aperture in IR1/5 </a:t>
            </a:r>
            <a:br>
              <a:rPr lang="en-US" sz="1800" b="0" kern="0" noProof="0" dirty="0" smtClean="0">
                <a:solidFill>
                  <a:schemeClr val="tx1"/>
                </a:solidFill>
                <a:latin typeface="+mn-lt"/>
              </a:rPr>
            </a:br>
            <a:r>
              <a:rPr lang="en-US" sz="1800" b="0" kern="0" noProof="0" dirty="0" smtClean="0">
                <a:solidFill>
                  <a:schemeClr val="tx1"/>
                </a:solidFill>
                <a:latin typeface="+mn-lt"/>
              </a:rPr>
              <a:t>up to 1 </a:t>
            </a:r>
            <a:r>
              <a:rPr lang="el-GR" sz="1800" b="0" kern="0" noProof="0" dirty="0" smtClean="0">
                <a:solidFill>
                  <a:schemeClr val="tx1"/>
                </a:solidFill>
                <a:latin typeface="+mn-lt"/>
              </a:rPr>
              <a:t>σ</a:t>
            </a:r>
            <a:r>
              <a:rPr lang="en-US" sz="1800" b="0" kern="0" noProof="0" dirty="0" smtClean="0">
                <a:solidFill>
                  <a:schemeClr val="tx1"/>
                </a:solidFill>
                <a:latin typeface="+mn-lt"/>
              </a:rPr>
              <a:t> larger than assumed in Evian</a:t>
            </a:r>
          </a:p>
          <a:p>
            <a:pPr marL="1085850" lvl="1" indent="-342900" eaLnBrk="0" hangingPunct="0">
              <a:lnSpc>
                <a:spcPct val="105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kumimoji="0" lang="en-US" sz="18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Detailed</a:t>
            </a:r>
            <a:r>
              <a:rPr kumimoji="0" lang="en-US" sz="18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analysis taking into account orbit, </a:t>
            </a:r>
            <a:br>
              <a:rPr kumimoji="0" lang="en-US" sz="18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beta-beat etc still to be done</a:t>
            </a:r>
          </a:p>
          <a:p>
            <a:pPr marL="1085850" lvl="1" indent="-342900" eaLnBrk="0" hangingPunct="0">
              <a:lnSpc>
                <a:spcPct val="105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Triplet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aperture from n1 using nominal tolerances: ~8.9 </a:t>
            </a:r>
            <a:r>
              <a:rPr lang="el-GR" sz="1800" b="0" kern="0" dirty="0" smtClean="0">
                <a:solidFill>
                  <a:schemeClr val="tx1"/>
                </a:solidFill>
              </a:rPr>
              <a:t>σ</a:t>
            </a:r>
            <a:r>
              <a:rPr lang="en-US" sz="1800" b="0" kern="0" dirty="0" smtClean="0">
                <a:solidFill>
                  <a:schemeClr val="tx1"/>
                </a:solidFill>
              </a:rPr>
              <a:t> </a:t>
            </a:r>
            <a:r>
              <a:rPr lang="en-US" sz="1800" b="0" kern="0" dirty="0" smtClean="0">
                <a:solidFill>
                  <a:schemeClr val="tx1"/>
                </a:solidFill>
              </a:rPr>
              <a:t>(M. Giovannozzi)</a:t>
            </a:r>
          </a:p>
          <a:p>
            <a:pPr marL="1085850" lvl="1" indent="-342900" eaLnBrk="0" hangingPunct="0">
              <a:lnSpc>
                <a:spcPct val="105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Discussion with concerned parties on tolerances in n1 model needed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743700" y="3200400"/>
          <a:ext cx="2324100" cy="89154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74700"/>
                <a:gridCol w="774700"/>
                <a:gridCol w="774700"/>
              </a:tblGrid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baseline="0" dirty="0" smtClean="0">
                          <a:solidFill>
                            <a:schemeClr val="accent2"/>
                          </a:solidFill>
                          <a:latin typeface="Arial"/>
                        </a:rPr>
                        <a:t>assumed </a:t>
                      </a:r>
                      <a:endParaRPr lang="en-US" sz="1400" b="0" i="0" u="none" strike="noStrike" dirty="0">
                        <a:solidFill>
                          <a:schemeClr val="accent2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accent2"/>
                          </a:solidFill>
                          <a:latin typeface="Arial"/>
                        </a:rPr>
                        <a:t> 2010</a:t>
                      </a:r>
                      <a:endParaRPr lang="en-US" sz="1400" b="0" i="0" u="none" strike="noStrike" dirty="0">
                        <a:solidFill>
                          <a:schemeClr val="accent2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accent2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accent2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accent2"/>
                          </a:solidFill>
                          <a:latin typeface="Arial"/>
                        </a:rPr>
                        <a:t>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accent2"/>
                          </a:solidFill>
                          <a:latin typeface="Arial"/>
                        </a:rPr>
                        <a:t>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accent2"/>
                          </a:solidFill>
                          <a:latin typeface="Arial"/>
                        </a:rPr>
                        <a:t>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accent2"/>
                          </a:solidFill>
                          <a:latin typeface="Arial"/>
                        </a:rPr>
                        <a:t>14.5</a:t>
                      </a:r>
                      <a:endParaRPr lang="en-US" sz="1400" b="0" i="0" u="none" strike="noStrike" dirty="0">
                        <a:solidFill>
                          <a:schemeClr val="accent2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accent2"/>
                          </a:solidFill>
                          <a:latin typeface="Arial"/>
                        </a:rPr>
                        <a:t>15.5</a:t>
                      </a:r>
                      <a:endParaRPr lang="en-US" sz="1400" b="0" i="0" u="none" strike="noStrike" dirty="0">
                        <a:solidFill>
                          <a:schemeClr val="accent2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accent2"/>
                          </a:solidFill>
                          <a:latin typeface="Arial"/>
                        </a:rPr>
                        <a:t>B2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accent2"/>
                          </a:solidFill>
                          <a:latin typeface="Arial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chemeClr val="accent2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accent2"/>
                          </a:solidFill>
                          <a:latin typeface="Arial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chemeClr val="accent2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22783</TotalTime>
  <Words>851</Words>
  <Application>Microsoft Office PowerPoint</Application>
  <PresentationFormat>On-screen Show (4:3)</PresentationFormat>
  <Paragraphs>288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Standardformgivning</vt:lpstr>
      <vt:lpstr>Slide 1</vt:lpstr>
      <vt:lpstr>Outline</vt:lpstr>
      <vt:lpstr>Global measurements – emittance blowup technique with collimator scan</vt:lpstr>
      <vt:lpstr>Global measurements – method</vt:lpstr>
      <vt:lpstr>Global measurements - results</vt:lpstr>
      <vt:lpstr>Local measurements - method</vt:lpstr>
      <vt:lpstr>Local measurements - method</vt:lpstr>
      <vt:lpstr>Local measurements - results</vt:lpstr>
      <vt:lpstr>Summary of triplet  aperture measurements</vt:lpstr>
      <vt:lpstr>Conclusion</vt:lpstr>
      <vt:lpstr>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 to CERCA</dc:title>
  <dc:creator>assmann</dc:creator>
  <cp:lastModifiedBy>NICE</cp:lastModifiedBy>
  <cp:revision>1793</cp:revision>
  <cp:lastPrinted>1601-01-01T00:00:00Z</cp:lastPrinted>
  <dcterms:created xsi:type="dcterms:W3CDTF">2010-06-03T09:34:16Z</dcterms:created>
  <dcterms:modified xsi:type="dcterms:W3CDTF">2011-03-08T14:07:04Z</dcterms:modified>
</cp:coreProperties>
</file>