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83" r:id="rId2"/>
    <p:sldId id="352" r:id="rId3"/>
    <p:sldId id="468" r:id="rId4"/>
    <p:sldId id="409" r:id="rId5"/>
    <p:sldId id="407" r:id="rId6"/>
    <p:sldId id="408" r:id="rId7"/>
    <p:sldId id="411" r:id="rId8"/>
    <p:sldId id="410" r:id="rId9"/>
    <p:sldId id="420" r:id="rId10"/>
    <p:sldId id="465" r:id="rId11"/>
    <p:sldId id="418" r:id="rId12"/>
    <p:sldId id="425" r:id="rId13"/>
    <p:sldId id="466" r:id="rId14"/>
    <p:sldId id="412" r:id="rId15"/>
    <p:sldId id="413" r:id="rId16"/>
    <p:sldId id="467" r:id="rId17"/>
    <p:sldId id="456" r:id="rId18"/>
    <p:sldId id="422" r:id="rId19"/>
    <p:sldId id="450" r:id="rId20"/>
    <p:sldId id="395" r:id="rId21"/>
    <p:sldId id="423" r:id="rId22"/>
    <p:sldId id="388" r:id="rId23"/>
    <p:sldId id="426" r:id="rId24"/>
    <p:sldId id="431" r:id="rId25"/>
    <p:sldId id="432" r:id="rId26"/>
    <p:sldId id="433" r:id="rId27"/>
    <p:sldId id="392" r:id="rId28"/>
    <p:sldId id="358" r:id="rId29"/>
    <p:sldId id="359" r:id="rId30"/>
    <p:sldId id="454" r:id="rId31"/>
    <p:sldId id="428" r:id="rId32"/>
    <p:sldId id="429" r:id="rId33"/>
    <p:sldId id="430" r:id="rId34"/>
    <p:sldId id="424" r:id="rId35"/>
    <p:sldId id="361" r:id="rId36"/>
    <p:sldId id="453" r:id="rId37"/>
    <p:sldId id="427" r:id="rId38"/>
    <p:sldId id="362" r:id="rId39"/>
    <p:sldId id="393" r:id="rId40"/>
    <p:sldId id="364" r:id="rId41"/>
    <p:sldId id="365" r:id="rId42"/>
    <p:sldId id="366" r:id="rId43"/>
    <p:sldId id="452" r:id="rId44"/>
    <p:sldId id="451" r:id="rId45"/>
    <p:sldId id="394" r:id="rId46"/>
    <p:sldId id="459" r:id="rId47"/>
    <p:sldId id="458" r:id="rId48"/>
    <p:sldId id="457" r:id="rId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E" initials="N" lastIdx="39" clrIdx="0"/>
  <p:cmAuthor id="1" name="Eckhard Elsen" initials="EE" lastIdx="7" clrIdx="1"/>
  <p:cmAuthor id="2" name="Tobias Bär" initials="TB" lastIdx="19" clrIdx="2"/>
  <p:cmAuthor id="3" name="tbaer" initials="t"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0033CC"/>
    <a:srgbClr val="666699"/>
    <a:srgbClr val="2863AA"/>
    <a:srgbClr val="255997"/>
    <a:srgbClr val="193D69"/>
    <a:srgbClr val="0A20F0"/>
    <a:srgbClr val="0F23B5"/>
    <a:srgbClr val="167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3" autoAdjust="0"/>
    <p:restoredTop sz="91655" autoAdjust="0"/>
  </p:normalViewPr>
  <p:slideViewPr>
    <p:cSldViewPr snapToGrid="0">
      <p:cViewPr>
        <p:scale>
          <a:sx n="70" d="100"/>
          <a:sy n="70" d="100"/>
        </p:scale>
        <p:origin x="-1434" y="-318"/>
      </p:cViewPr>
      <p:guideLst>
        <p:guide orient="horz" pos="2160"/>
        <p:guide pos="2880"/>
      </p:guideLst>
    </p:cSldViewPr>
  </p:slideViewPr>
  <p:outlineViewPr>
    <p:cViewPr>
      <p:scale>
        <a:sx n="33" d="100"/>
        <a:sy n="33" d="100"/>
      </p:scale>
      <p:origin x="30" y="50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3402"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EAE8A-0A75-4400-87C0-B94D1748F1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FE54EEC-3611-4CF5-AF1F-9A7D48CC207C}">
      <dgm:prSet phldrT="[Text]" custT="1"/>
      <dgm:spPr/>
      <dgm:t>
        <a:bodyPr/>
        <a:lstStyle/>
        <a:p>
          <a:pPr marL="509588" indent="-509588" algn="l"/>
          <a:r>
            <a:rPr lang="en-US" sz="2000" b="1" dirty="0" smtClean="0"/>
            <a:t>1. 	Introduction and Arc UFO Observations</a:t>
          </a:r>
          <a:endParaRPr lang="en-US" sz="2000" b="1" dirty="0"/>
        </a:p>
      </dgm:t>
    </dgm:pt>
    <dgm:pt modelId="{87F91569-D135-41F0-B918-83DC54EECDBE}" type="parTrans" cxnId="{1FAC776B-6AD6-48CB-A385-39B658DF78D0}">
      <dgm:prSet/>
      <dgm:spPr/>
      <dgm:t>
        <a:bodyPr/>
        <a:lstStyle/>
        <a:p>
          <a:pPr algn="l"/>
          <a:endParaRPr lang="en-US" sz="2000" b="1"/>
        </a:p>
      </dgm:t>
    </dgm:pt>
    <dgm:pt modelId="{65959CEE-4326-4AEB-AA9B-9831A577EE1F}" type="sibTrans" cxnId="{1FAC776B-6AD6-48CB-A385-39B658DF78D0}">
      <dgm:prSet/>
      <dgm:spPr/>
      <dgm:t>
        <a:bodyPr/>
        <a:lstStyle/>
        <a:p>
          <a:pPr algn="l"/>
          <a:endParaRPr lang="en-US" sz="2000" b="1"/>
        </a:p>
      </dgm:t>
    </dgm:pt>
    <dgm:pt modelId="{B8531BB6-C608-4B9D-A4F1-C31F159E1C16}">
      <dgm:prSet phldrT="[Text]" custT="1"/>
      <dgm:spPr/>
      <dgm:t>
        <a:bodyPr/>
        <a:lstStyle/>
        <a:p>
          <a:pPr marL="509588" indent="-509588" algn="l"/>
          <a:r>
            <a:rPr lang="en-US" sz="2000" b="1" dirty="0" smtClean="0"/>
            <a:t>2. 	MKI UFO </a:t>
          </a:r>
          <a:r>
            <a:rPr lang="en-US" sz="2000" b="1" dirty="0" smtClean="0"/>
            <a:t>Observations</a:t>
          </a:r>
          <a:endParaRPr lang="en-US" sz="2000" b="1" dirty="0" smtClean="0"/>
        </a:p>
      </dgm:t>
    </dgm:pt>
    <dgm:pt modelId="{43DCD802-D24F-4A1D-8007-4FEA18CEB7A6}" type="parTrans" cxnId="{450CCB80-B436-477C-8119-B7E1E95B33A1}">
      <dgm:prSet/>
      <dgm:spPr/>
      <dgm:t>
        <a:bodyPr/>
        <a:lstStyle/>
        <a:p>
          <a:endParaRPr lang="en-US"/>
        </a:p>
      </dgm:t>
    </dgm:pt>
    <dgm:pt modelId="{9677BA2B-F35F-4087-B082-0BF3B58AA7F0}" type="sibTrans" cxnId="{450CCB80-B436-477C-8119-B7E1E95B33A1}">
      <dgm:prSet/>
      <dgm:spPr/>
      <dgm:t>
        <a:bodyPr/>
        <a:lstStyle/>
        <a:p>
          <a:endParaRPr lang="en-US"/>
        </a:p>
      </dgm:t>
    </dgm:pt>
    <dgm:pt modelId="{76201333-B373-45DD-86B9-B4FA1E4D4022}">
      <dgm:prSet phldrT="[Text]" custT="1"/>
      <dgm:spPr/>
      <dgm:t>
        <a:bodyPr/>
        <a:lstStyle/>
        <a:p>
          <a:pPr marL="509588" indent="-509588" algn="l"/>
          <a:r>
            <a:rPr lang="de-DE" sz="2000" b="1" dirty="0" smtClean="0"/>
            <a:t>4. 	Outlook </a:t>
          </a:r>
          <a:r>
            <a:rPr lang="de-DE" sz="2000" b="1" dirty="0" err="1" smtClean="0"/>
            <a:t>and</a:t>
          </a:r>
          <a:r>
            <a:rPr lang="de-DE" sz="2000" b="1" dirty="0" smtClean="0"/>
            <a:t> </a:t>
          </a:r>
          <a:r>
            <a:rPr lang="de-DE" sz="2000" b="1" dirty="0" err="1" smtClean="0"/>
            <a:t>Mitigation</a:t>
          </a:r>
          <a:r>
            <a:rPr lang="de-DE" sz="2000" b="1" dirty="0" smtClean="0"/>
            <a:t> </a:t>
          </a:r>
          <a:r>
            <a:rPr lang="de-DE" sz="2000" b="1" dirty="0" err="1" smtClean="0"/>
            <a:t>Strategies</a:t>
          </a:r>
          <a:endParaRPr lang="en-US" sz="2000" b="1" dirty="0" smtClean="0"/>
        </a:p>
      </dgm:t>
    </dgm:pt>
    <dgm:pt modelId="{860AC8DA-8407-456C-AB3B-C60F0DC7BD42}" type="parTrans" cxnId="{7FEF5B06-C9FE-4953-94CE-B0E77982CEC0}">
      <dgm:prSet/>
      <dgm:spPr/>
      <dgm:t>
        <a:bodyPr/>
        <a:lstStyle/>
        <a:p>
          <a:endParaRPr lang="en-US"/>
        </a:p>
      </dgm:t>
    </dgm:pt>
    <dgm:pt modelId="{D8DF9063-8092-45E1-87CD-B427663B7415}" type="sibTrans" cxnId="{7FEF5B06-C9FE-4953-94CE-B0E77982CEC0}">
      <dgm:prSet/>
      <dgm:spPr/>
      <dgm:t>
        <a:bodyPr/>
        <a:lstStyle/>
        <a:p>
          <a:endParaRPr lang="en-US"/>
        </a:p>
      </dgm:t>
    </dgm:pt>
    <dgm:pt modelId="{BA8A5AE9-B2AD-44EE-BD44-1F4714832801}">
      <dgm:prSet phldrT="[Text]" custT="1"/>
      <dgm:spPr/>
      <dgm:t>
        <a:bodyPr/>
        <a:lstStyle/>
        <a:p>
          <a:pPr marL="509588" indent="-509588" algn="l"/>
          <a:r>
            <a:rPr lang="en-US" sz="2000" b="1" dirty="0" smtClean="0"/>
            <a:t>3. 	</a:t>
          </a:r>
          <a:r>
            <a:rPr lang="en-US" sz="2000" b="1" dirty="0" smtClean="0"/>
            <a:t>Energy Extrapolation</a:t>
          </a:r>
          <a:endParaRPr lang="en-US" sz="2000" b="1" dirty="0" smtClean="0"/>
        </a:p>
      </dgm:t>
    </dgm:pt>
    <dgm:pt modelId="{E33F709F-ADCC-4790-BE0F-9D80C917EC74}" type="parTrans" cxnId="{B4636078-7C4D-4777-80B4-B832DF3A617D}">
      <dgm:prSet/>
      <dgm:spPr/>
      <dgm:t>
        <a:bodyPr/>
        <a:lstStyle/>
        <a:p>
          <a:endParaRPr lang="de-DE"/>
        </a:p>
      </dgm:t>
    </dgm:pt>
    <dgm:pt modelId="{5D3CA0D3-C8BF-4CF0-9DEB-A0D430C319EE}" type="sibTrans" cxnId="{B4636078-7C4D-4777-80B4-B832DF3A617D}">
      <dgm:prSet/>
      <dgm:spPr/>
      <dgm:t>
        <a:bodyPr/>
        <a:lstStyle/>
        <a:p>
          <a:endParaRPr lang="de-DE"/>
        </a:p>
      </dgm:t>
    </dgm:pt>
    <dgm:pt modelId="{29CF6FEF-270A-4C27-900E-159E812E2386}" type="pres">
      <dgm:prSet presAssocID="{BF4EAE8A-0A75-4400-87C0-B94D1748F1BA}" presName="linear" presStyleCnt="0">
        <dgm:presLayoutVars>
          <dgm:animLvl val="lvl"/>
          <dgm:resizeHandles val="exact"/>
        </dgm:presLayoutVars>
      </dgm:prSet>
      <dgm:spPr/>
      <dgm:t>
        <a:bodyPr/>
        <a:lstStyle/>
        <a:p>
          <a:endParaRPr lang="en-US"/>
        </a:p>
      </dgm:t>
    </dgm:pt>
    <dgm:pt modelId="{90804E90-026C-43F1-9E56-677C19EB2755}" type="pres">
      <dgm:prSet presAssocID="{EFE54EEC-3611-4CF5-AF1F-9A7D48CC207C}" presName="parentText" presStyleLbl="node1" presStyleIdx="0" presStyleCnt="4">
        <dgm:presLayoutVars>
          <dgm:chMax val="0"/>
          <dgm:bulletEnabled val="1"/>
        </dgm:presLayoutVars>
      </dgm:prSet>
      <dgm:spPr/>
      <dgm:t>
        <a:bodyPr/>
        <a:lstStyle/>
        <a:p>
          <a:endParaRPr lang="en-US"/>
        </a:p>
      </dgm:t>
    </dgm:pt>
    <dgm:pt modelId="{68A12F54-3B42-4573-A10D-5B501752FBBC}" type="pres">
      <dgm:prSet presAssocID="{65959CEE-4326-4AEB-AA9B-9831A577EE1F}" presName="spacer" presStyleCnt="0"/>
      <dgm:spPr/>
      <dgm:t>
        <a:bodyPr/>
        <a:lstStyle/>
        <a:p>
          <a:endParaRPr lang="en-US"/>
        </a:p>
      </dgm:t>
    </dgm:pt>
    <dgm:pt modelId="{9EACB035-3716-4458-AABF-42C969FF42E3}" type="pres">
      <dgm:prSet presAssocID="{B8531BB6-C608-4B9D-A4F1-C31F159E1C16}" presName="parentText" presStyleLbl="node1" presStyleIdx="1" presStyleCnt="4">
        <dgm:presLayoutVars>
          <dgm:chMax val="0"/>
          <dgm:bulletEnabled val="1"/>
        </dgm:presLayoutVars>
      </dgm:prSet>
      <dgm:spPr/>
      <dgm:t>
        <a:bodyPr/>
        <a:lstStyle/>
        <a:p>
          <a:endParaRPr lang="en-US"/>
        </a:p>
      </dgm:t>
    </dgm:pt>
    <dgm:pt modelId="{82EADEDD-C8C1-4125-AE9F-9134D99C9C71}" type="pres">
      <dgm:prSet presAssocID="{9677BA2B-F35F-4087-B082-0BF3B58AA7F0}" presName="spacer" presStyleCnt="0"/>
      <dgm:spPr/>
    </dgm:pt>
    <dgm:pt modelId="{82CF9332-650E-472A-857D-C47023576FFA}" type="pres">
      <dgm:prSet presAssocID="{BA8A5AE9-B2AD-44EE-BD44-1F4714832801}" presName="parentText" presStyleLbl="node1" presStyleIdx="2" presStyleCnt="4">
        <dgm:presLayoutVars>
          <dgm:chMax val="0"/>
          <dgm:bulletEnabled val="1"/>
        </dgm:presLayoutVars>
      </dgm:prSet>
      <dgm:spPr/>
      <dgm:t>
        <a:bodyPr/>
        <a:lstStyle/>
        <a:p>
          <a:endParaRPr lang="de-DE"/>
        </a:p>
      </dgm:t>
    </dgm:pt>
    <dgm:pt modelId="{66F7D003-95FD-4DD8-81BA-91F786D1DEFC}" type="pres">
      <dgm:prSet presAssocID="{5D3CA0D3-C8BF-4CF0-9DEB-A0D430C319EE}" presName="spacer" presStyleCnt="0"/>
      <dgm:spPr/>
    </dgm:pt>
    <dgm:pt modelId="{505094D1-8547-431F-A6F5-CF70B25624D6}" type="pres">
      <dgm:prSet presAssocID="{76201333-B373-45DD-86B9-B4FA1E4D4022}" presName="parentText" presStyleLbl="node1" presStyleIdx="3" presStyleCnt="4">
        <dgm:presLayoutVars>
          <dgm:chMax val="0"/>
          <dgm:bulletEnabled val="1"/>
        </dgm:presLayoutVars>
      </dgm:prSet>
      <dgm:spPr/>
      <dgm:t>
        <a:bodyPr/>
        <a:lstStyle/>
        <a:p>
          <a:endParaRPr lang="en-US"/>
        </a:p>
      </dgm:t>
    </dgm:pt>
  </dgm:ptLst>
  <dgm:cxnLst>
    <dgm:cxn modelId="{B4636078-7C4D-4777-80B4-B832DF3A617D}" srcId="{BF4EAE8A-0A75-4400-87C0-B94D1748F1BA}" destId="{BA8A5AE9-B2AD-44EE-BD44-1F4714832801}" srcOrd="2" destOrd="0" parTransId="{E33F709F-ADCC-4790-BE0F-9D80C917EC74}" sibTransId="{5D3CA0D3-C8BF-4CF0-9DEB-A0D430C319EE}"/>
    <dgm:cxn modelId="{7FEF5B06-C9FE-4953-94CE-B0E77982CEC0}" srcId="{BF4EAE8A-0A75-4400-87C0-B94D1748F1BA}" destId="{76201333-B373-45DD-86B9-B4FA1E4D4022}" srcOrd="3" destOrd="0" parTransId="{860AC8DA-8407-456C-AB3B-C60F0DC7BD42}" sibTransId="{D8DF9063-8092-45E1-87CD-B427663B7415}"/>
    <dgm:cxn modelId="{6BCA3CDD-2BFC-4BF0-8ACF-961F5EDD8CE8}" type="presOf" srcId="{EFE54EEC-3611-4CF5-AF1F-9A7D48CC207C}" destId="{90804E90-026C-43F1-9E56-677C19EB2755}" srcOrd="0" destOrd="0" presId="urn:microsoft.com/office/officeart/2005/8/layout/vList2"/>
    <dgm:cxn modelId="{AB5263A6-3C42-4707-B9CD-B10016C50030}" type="presOf" srcId="{BA8A5AE9-B2AD-44EE-BD44-1F4714832801}" destId="{82CF9332-650E-472A-857D-C47023576FFA}" srcOrd="0" destOrd="0" presId="urn:microsoft.com/office/officeart/2005/8/layout/vList2"/>
    <dgm:cxn modelId="{DEF3D5BB-A75F-4003-87C2-6266EEE04EC5}" type="presOf" srcId="{BF4EAE8A-0A75-4400-87C0-B94D1748F1BA}" destId="{29CF6FEF-270A-4C27-900E-159E812E2386}" srcOrd="0" destOrd="0" presId="urn:microsoft.com/office/officeart/2005/8/layout/vList2"/>
    <dgm:cxn modelId="{450CCB80-B436-477C-8119-B7E1E95B33A1}" srcId="{BF4EAE8A-0A75-4400-87C0-B94D1748F1BA}" destId="{B8531BB6-C608-4B9D-A4F1-C31F159E1C16}" srcOrd="1" destOrd="0" parTransId="{43DCD802-D24F-4A1D-8007-4FEA18CEB7A6}" sibTransId="{9677BA2B-F35F-4087-B082-0BF3B58AA7F0}"/>
    <dgm:cxn modelId="{2A136AFB-0828-4100-A4A7-F4373F2C3083}" type="presOf" srcId="{76201333-B373-45DD-86B9-B4FA1E4D4022}" destId="{505094D1-8547-431F-A6F5-CF70B25624D6}" srcOrd="0" destOrd="0" presId="urn:microsoft.com/office/officeart/2005/8/layout/vList2"/>
    <dgm:cxn modelId="{1FAC776B-6AD6-48CB-A385-39B658DF78D0}" srcId="{BF4EAE8A-0A75-4400-87C0-B94D1748F1BA}" destId="{EFE54EEC-3611-4CF5-AF1F-9A7D48CC207C}" srcOrd="0" destOrd="0" parTransId="{87F91569-D135-41F0-B918-83DC54EECDBE}" sibTransId="{65959CEE-4326-4AEB-AA9B-9831A577EE1F}"/>
    <dgm:cxn modelId="{9862512D-E456-4EC3-82BC-92418593CA06}" type="presOf" srcId="{B8531BB6-C608-4B9D-A4F1-C31F159E1C16}" destId="{9EACB035-3716-4458-AABF-42C969FF42E3}" srcOrd="0" destOrd="0" presId="urn:microsoft.com/office/officeart/2005/8/layout/vList2"/>
    <dgm:cxn modelId="{E1B455CA-8786-455B-8E06-BCFC7E6310CC}" type="presParOf" srcId="{29CF6FEF-270A-4C27-900E-159E812E2386}" destId="{90804E90-026C-43F1-9E56-677C19EB2755}" srcOrd="0" destOrd="0" presId="urn:microsoft.com/office/officeart/2005/8/layout/vList2"/>
    <dgm:cxn modelId="{F5E68FF0-196D-4A2E-ACAC-66AF16D1867F}" type="presParOf" srcId="{29CF6FEF-270A-4C27-900E-159E812E2386}" destId="{68A12F54-3B42-4573-A10D-5B501752FBBC}" srcOrd="1" destOrd="0" presId="urn:microsoft.com/office/officeart/2005/8/layout/vList2"/>
    <dgm:cxn modelId="{9EF96C21-B64D-4A29-951C-E8EECA563BB8}" type="presParOf" srcId="{29CF6FEF-270A-4C27-900E-159E812E2386}" destId="{9EACB035-3716-4458-AABF-42C969FF42E3}" srcOrd="2" destOrd="0" presId="urn:microsoft.com/office/officeart/2005/8/layout/vList2"/>
    <dgm:cxn modelId="{E2A3E5E3-00A7-4317-BB7E-9F8364165899}" type="presParOf" srcId="{29CF6FEF-270A-4C27-900E-159E812E2386}" destId="{82EADEDD-C8C1-4125-AE9F-9134D99C9C71}" srcOrd="3" destOrd="0" presId="urn:microsoft.com/office/officeart/2005/8/layout/vList2"/>
    <dgm:cxn modelId="{93D04A4F-15A4-458A-8B41-1C214873B631}" type="presParOf" srcId="{29CF6FEF-270A-4C27-900E-159E812E2386}" destId="{82CF9332-650E-472A-857D-C47023576FFA}" srcOrd="4" destOrd="0" presId="urn:microsoft.com/office/officeart/2005/8/layout/vList2"/>
    <dgm:cxn modelId="{C81B35C8-D924-4B61-ACD9-1E8CC519ED1F}" type="presParOf" srcId="{29CF6FEF-270A-4C27-900E-159E812E2386}" destId="{66F7D003-95FD-4DD8-81BA-91F786D1DEFC}" srcOrd="5" destOrd="0" presId="urn:microsoft.com/office/officeart/2005/8/layout/vList2"/>
    <dgm:cxn modelId="{5592D0A3-2D7C-4D5E-8E01-EE08FB35687E}" type="presParOf" srcId="{29CF6FEF-270A-4C27-900E-159E812E2386}" destId="{505094D1-8547-431F-A6F5-CF70B2562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EAE8A-0A75-4400-87C0-B94D1748F1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FE54EEC-3611-4CF5-AF1F-9A7D48CC207C}">
      <dgm:prSet phldrT="[Text]" custT="1"/>
      <dgm:spPr/>
      <dgm:t>
        <a:bodyPr/>
        <a:lstStyle/>
        <a:p>
          <a:pPr marL="509588" indent="-509588" algn="l"/>
          <a:r>
            <a:rPr lang="en-US" sz="2000" b="1" dirty="0" smtClean="0"/>
            <a:t>1. 	Introduction and Arc UFO Observations</a:t>
          </a:r>
          <a:endParaRPr lang="en-US" sz="2000" b="1" dirty="0"/>
        </a:p>
      </dgm:t>
    </dgm:pt>
    <dgm:pt modelId="{87F91569-D135-41F0-B918-83DC54EECDBE}" type="parTrans" cxnId="{1FAC776B-6AD6-48CB-A385-39B658DF78D0}">
      <dgm:prSet/>
      <dgm:spPr/>
      <dgm:t>
        <a:bodyPr/>
        <a:lstStyle/>
        <a:p>
          <a:pPr algn="l"/>
          <a:endParaRPr lang="en-US" sz="2000" b="1"/>
        </a:p>
      </dgm:t>
    </dgm:pt>
    <dgm:pt modelId="{65959CEE-4326-4AEB-AA9B-9831A577EE1F}" type="sibTrans" cxnId="{1FAC776B-6AD6-48CB-A385-39B658DF78D0}">
      <dgm:prSet/>
      <dgm:spPr/>
      <dgm:t>
        <a:bodyPr/>
        <a:lstStyle/>
        <a:p>
          <a:pPr algn="l"/>
          <a:endParaRPr lang="en-US" sz="2000" b="1"/>
        </a:p>
      </dgm:t>
    </dgm:pt>
    <dgm:pt modelId="{B8531BB6-C608-4B9D-A4F1-C31F159E1C16}">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2. 	MKI UFO </a:t>
          </a:r>
          <a:r>
            <a:rPr lang="en-US" sz="2000" b="1" dirty="0" smtClean="0"/>
            <a:t>Observations</a:t>
          </a:r>
          <a:endParaRPr lang="en-US" sz="2000" b="1" dirty="0" smtClean="0"/>
        </a:p>
      </dgm:t>
    </dgm:pt>
    <dgm:pt modelId="{43DCD802-D24F-4A1D-8007-4FEA18CEB7A6}" type="parTrans" cxnId="{450CCB80-B436-477C-8119-B7E1E95B33A1}">
      <dgm:prSet/>
      <dgm:spPr/>
      <dgm:t>
        <a:bodyPr/>
        <a:lstStyle/>
        <a:p>
          <a:endParaRPr lang="en-US"/>
        </a:p>
      </dgm:t>
    </dgm:pt>
    <dgm:pt modelId="{9677BA2B-F35F-4087-B082-0BF3B58AA7F0}" type="sibTrans" cxnId="{450CCB80-B436-477C-8119-B7E1E95B33A1}">
      <dgm:prSet/>
      <dgm:spPr/>
      <dgm:t>
        <a:bodyPr/>
        <a:lstStyle/>
        <a:p>
          <a:endParaRPr lang="en-US"/>
        </a:p>
      </dgm:t>
    </dgm:pt>
    <dgm:pt modelId="{76201333-B373-45DD-86B9-B4FA1E4D4022}">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de-DE" sz="2000" b="1" dirty="0" smtClean="0"/>
            <a:t>4. 	Outlook </a:t>
          </a:r>
          <a:r>
            <a:rPr lang="de-DE" sz="2000" b="1" dirty="0" err="1" smtClean="0"/>
            <a:t>and</a:t>
          </a:r>
          <a:r>
            <a:rPr lang="de-DE" sz="2000" b="1" dirty="0" smtClean="0"/>
            <a:t> </a:t>
          </a:r>
          <a:r>
            <a:rPr lang="de-DE" sz="2000" b="1" dirty="0" err="1" smtClean="0"/>
            <a:t>Mitigation</a:t>
          </a:r>
          <a:r>
            <a:rPr lang="de-DE" sz="2000" b="1" dirty="0" smtClean="0"/>
            <a:t> </a:t>
          </a:r>
          <a:r>
            <a:rPr lang="de-DE" sz="2000" b="1" dirty="0" err="1" smtClean="0"/>
            <a:t>Strategies</a:t>
          </a:r>
          <a:endParaRPr lang="en-US" sz="2000" b="1" dirty="0" smtClean="0"/>
        </a:p>
      </dgm:t>
    </dgm:pt>
    <dgm:pt modelId="{860AC8DA-8407-456C-AB3B-C60F0DC7BD42}" type="parTrans" cxnId="{7FEF5B06-C9FE-4953-94CE-B0E77982CEC0}">
      <dgm:prSet/>
      <dgm:spPr/>
      <dgm:t>
        <a:bodyPr/>
        <a:lstStyle/>
        <a:p>
          <a:endParaRPr lang="en-US"/>
        </a:p>
      </dgm:t>
    </dgm:pt>
    <dgm:pt modelId="{D8DF9063-8092-45E1-87CD-B427663B7415}" type="sibTrans" cxnId="{7FEF5B06-C9FE-4953-94CE-B0E77982CEC0}">
      <dgm:prSet/>
      <dgm:spPr/>
      <dgm:t>
        <a:bodyPr/>
        <a:lstStyle/>
        <a:p>
          <a:endParaRPr lang="en-US"/>
        </a:p>
      </dgm:t>
    </dgm:pt>
    <dgm:pt modelId="{BA8A5AE9-B2AD-44EE-BD44-1F4714832801}">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3. 	</a:t>
          </a:r>
          <a:r>
            <a:rPr lang="en-US" sz="2000" b="1" dirty="0" smtClean="0"/>
            <a:t>Energy Extrapolation</a:t>
          </a:r>
          <a:endParaRPr lang="en-US" sz="2000" b="1" dirty="0" smtClean="0"/>
        </a:p>
      </dgm:t>
    </dgm:pt>
    <dgm:pt modelId="{E33F709F-ADCC-4790-BE0F-9D80C917EC74}" type="parTrans" cxnId="{B4636078-7C4D-4777-80B4-B832DF3A617D}">
      <dgm:prSet/>
      <dgm:spPr/>
      <dgm:t>
        <a:bodyPr/>
        <a:lstStyle/>
        <a:p>
          <a:endParaRPr lang="de-DE"/>
        </a:p>
      </dgm:t>
    </dgm:pt>
    <dgm:pt modelId="{5D3CA0D3-C8BF-4CF0-9DEB-A0D430C319EE}" type="sibTrans" cxnId="{B4636078-7C4D-4777-80B4-B832DF3A617D}">
      <dgm:prSet/>
      <dgm:spPr/>
      <dgm:t>
        <a:bodyPr/>
        <a:lstStyle/>
        <a:p>
          <a:endParaRPr lang="de-DE"/>
        </a:p>
      </dgm:t>
    </dgm:pt>
    <dgm:pt modelId="{29CF6FEF-270A-4C27-900E-159E812E2386}" type="pres">
      <dgm:prSet presAssocID="{BF4EAE8A-0A75-4400-87C0-B94D1748F1BA}" presName="linear" presStyleCnt="0">
        <dgm:presLayoutVars>
          <dgm:animLvl val="lvl"/>
          <dgm:resizeHandles val="exact"/>
        </dgm:presLayoutVars>
      </dgm:prSet>
      <dgm:spPr/>
      <dgm:t>
        <a:bodyPr/>
        <a:lstStyle/>
        <a:p>
          <a:endParaRPr lang="en-US"/>
        </a:p>
      </dgm:t>
    </dgm:pt>
    <dgm:pt modelId="{90804E90-026C-43F1-9E56-677C19EB2755}" type="pres">
      <dgm:prSet presAssocID="{EFE54EEC-3611-4CF5-AF1F-9A7D48CC207C}" presName="parentText" presStyleLbl="node1" presStyleIdx="0" presStyleCnt="4">
        <dgm:presLayoutVars>
          <dgm:chMax val="0"/>
          <dgm:bulletEnabled val="1"/>
        </dgm:presLayoutVars>
      </dgm:prSet>
      <dgm:spPr/>
      <dgm:t>
        <a:bodyPr/>
        <a:lstStyle/>
        <a:p>
          <a:endParaRPr lang="en-US"/>
        </a:p>
      </dgm:t>
    </dgm:pt>
    <dgm:pt modelId="{68A12F54-3B42-4573-A10D-5B501752FBBC}" type="pres">
      <dgm:prSet presAssocID="{65959CEE-4326-4AEB-AA9B-9831A577EE1F}" presName="spacer" presStyleCnt="0"/>
      <dgm:spPr/>
      <dgm:t>
        <a:bodyPr/>
        <a:lstStyle/>
        <a:p>
          <a:endParaRPr lang="en-US"/>
        </a:p>
      </dgm:t>
    </dgm:pt>
    <dgm:pt modelId="{9EACB035-3716-4458-AABF-42C969FF42E3}" type="pres">
      <dgm:prSet presAssocID="{B8531BB6-C608-4B9D-A4F1-C31F159E1C16}" presName="parentText" presStyleLbl="node1" presStyleIdx="1" presStyleCnt="4">
        <dgm:presLayoutVars>
          <dgm:chMax val="0"/>
          <dgm:bulletEnabled val="1"/>
        </dgm:presLayoutVars>
      </dgm:prSet>
      <dgm:spPr/>
      <dgm:t>
        <a:bodyPr/>
        <a:lstStyle/>
        <a:p>
          <a:endParaRPr lang="en-US"/>
        </a:p>
      </dgm:t>
    </dgm:pt>
    <dgm:pt modelId="{82EADEDD-C8C1-4125-AE9F-9134D99C9C71}" type="pres">
      <dgm:prSet presAssocID="{9677BA2B-F35F-4087-B082-0BF3B58AA7F0}" presName="spacer" presStyleCnt="0"/>
      <dgm:spPr/>
    </dgm:pt>
    <dgm:pt modelId="{82CF9332-650E-472A-857D-C47023576FFA}" type="pres">
      <dgm:prSet presAssocID="{BA8A5AE9-B2AD-44EE-BD44-1F4714832801}" presName="parentText" presStyleLbl="node1" presStyleIdx="2" presStyleCnt="4">
        <dgm:presLayoutVars>
          <dgm:chMax val="0"/>
          <dgm:bulletEnabled val="1"/>
        </dgm:presLayoutVars>
      </dgm:prSet>
      <dgm:spPr/>
      <dgm:t>
        <a:bodyPr/>
        <a:lstStyle/>
        <a:p>
          <a:endParaRPr lang="de-DE"/>
        </a:p>
      </dgm:t>
    </dgm:pt>
    <dgm:pt modelId="{66F7D003-95FD-4DD8-81BA-91F786D1DEFC}" type="pres">
      <dgm:prSet presAssocID="{5D3CA0D3-C8BF-4CF0-9DEB-A0D430C319EE}" presName="spacer" presStyleCnt="0"/>
      <dgm:spPr/>
    </dgm:pt>
    <dgm:pt modelId="{505094D1-8547-431F-A6F5-CF70B25624D6}" type="pres">
      <dgm:prSet presAssocID="{76201333-B373-45DD-86B9-B4FA1E4D4022}" presName="parentText" presStyleLbl="node1" presStyleIdx="3" presStyleCnt="4">
        <dgm:presLayoutVars>
          <dgm:chMax val="0"/>
          <dgm:bulletEnabled val="1"/>
        </dgm:presLayoutVars>
      </dgm:prSet>
      <dgm:spPr/>
      <dgm:t>
        <a:bodyPr/>
        <a:lstStyle/>
        <a:p>
          <a:endParaRPr lang="en-US"/>
        </a:p>
      </dgm:t>
    </dgm:pt>
  </dgm:ptLst>
  <dgm:cxnLst>
    <dgm:cxn modelId="{B4636078-7C4D-4777-80B4-B832DF3A617D}" srcId="{BF4EAE8A-0A75-4400-87C0-B94D1748F1BA}" destId="{BA8A5AE9-B2AD-44EE-BD44-1F4714832801}" srcOrd="2" destOrd="0" parTransId="{E33F709F-ADCC-4790-BE0F-9D80C917EC74}" sibTransId="{5D3CA0D3-C8BF-4CF0-9DEB-A0D430C319EE}"/>
    <dgm:cxn modelId="{3351F2E6-63D5-4FD8-AFC7-FE641BC4D97F}" type="presOf" srcId="{BA8A5AE9-B2AD-44EE-BD44-1F4714832801}" destId="{82CF9332-650E-472A-857D-C47023576FFA}" srcOrd="0" destOrd="0" presId="urn:microsoft.com/office/officeart/2005/8/layout/vList2"/>
    <dgm:cxn modelId="{C8708FC7-2E1D-4AE2-95DF-9734A82760F7}" type="presOf" srcId="{EFE54EEC-3611-4CF5-AF1F-9A7D48CC207C}" destId="{90804E90-026C-43F1-9E56-677C19EB2755}" srcOrd="0" destOrd="0" presId="urn:microsoft.com/office/officeart/2005/8/layout/vList2"/>
    <dgm:cxn modelId="{1FAC776B-6AD6-48CB-A385-39B658DF78D0}" srcId="{BF4EAE8A-0A75-4400-87C0-B94D1748F1BA}" destId="{EFE54EEC-3611-4CF5-AF1F-9A7D48CC207C}" srcOrd="0" destOrd="0" parTransId="{87F91569-D135-41F0-B918-83DC54EECDBE}" sibTransId="{65959CEE-4326-4AEB-AA9B-9831A577EE1F}"/>
    <dgm:cxn modelId="{198834FA-1309-4A8B-B468-A664D4A1CECF}" type="presOf" srcId="{76201333-B373-45DD-86B9-B4FA1E4D4022}" destId="{505094D1-8547-431F-A6F5-CF70B25624D6}" srcOrd="0" destOrd="0" presId="urn:microsoft.com/office/officeart/2005/8/layout/vList2"/>
    <dgm:cxn modelId="{7FEF5B06-C9FE-4953-94CE-B0E77982CEC0}" srcId="{BF4EAE8A-0A75-4400-87C0-B94D1748F1BA}" destId="{76201333-B373-45DD-86B9-B4FA1E4D4022}" srcOrd="3" destOrd="0" parTransId="{860AC8DA-8407-456C-AB3B-C60F0DC7BD42}" sibTransId="{D8DF9063-8092-45E1-87CD-B427663B7415}"/>
    <dgm:cxn modelId="{61D89DFE-CE1F-4B07-A776-F0D1A663F2D0}" type="presOf" srcId="{BF4EAE8A-0A75-4400-87C0-B94D1748F1BA}" destId="{29CF6FEF-270A-4C27-900E-159E812E2386}" srcOrd="0" destOrd="0" presId="urn:microsoft.com/office/officeart/2005/8/layout/vList2"/>
    <dgm:cxn modelId="{150EC66E-2B3D-4373-B4F1-85841DF540F7}" type="presOf" srcId="{B8531BB6-C608-4B9D-A4F1-C31F159E1C16}" destId="{9EACB035-3716-4458-AABF-42C969FF42E3}" srcOrd="0" destOrd="0" presId="urn:microsoft.com/office/officeart/2005/8/layout/vList2"/>
    <dgm:cxn modelId="{450CCB80-B436-477C-8119-B7E1E95B33A1}" srcId="{BF4EAE8A-0A75-4400-87C0-B94D1748F1BA}" destId="{B8531BB6-C608-4B9D-A4F1-C31F159E1C16}" srcOrd="1" destOrd="0" parTransId="{43DCD802-D24F-4A1D-8007-4FEA18CEB7A6}" sibTransId="{9677BA2B-F35F-4087-B082-0BF3B58AA7F0}"/>
    <dgm:cxn modelId="{5D9043DD-4CDC-4DCA-ADB8-505A58A48929}" type="presParOf" srcId="{29CF6FEF-270A-4C27-900E-159E812E2386}" destId="{90804E90-026C-43F1-9E56-677C19EB2755}" srcOrd="0" destOrd="0" presId="urn:microsoft.com/office/officeart/2005/8/layout/vList2"/>
    <dgm:cxn modelId="{E2867D58-7E8B-4D9A-8E7F-1DCA272C14B2}" type="presParOf" srcId="{29CF6FEF-270A-4C27-900E-159E812E2386}" destId="{68A12F54-3B42-4573-A10D-5B501752FBBC}" srcOrd="1" destOrd="0" presId="urn:microsoft.com/office/officeart/2005/8/layout/vList2"/>
    <dgm:cxn modelId="{19CC1454-4729-4F82-9517-928BE4896F58}" type="presParOf" srcId="{29CF6FEF-270A-4C27-900E-159E812E2386}" destId="{9EACB035-3716-4458-AABF-42C969FF42E3}" srcOrd="2" destOrd="0" presId="urn:microsoft.com/office/officeart/2005/8/layout/vList2"/>
    <dgm:cxn modelId="{8B8E810B-4D97-4C5F-9688-1F46B8795507}" type="presParOf" srcId="{29CF6FEF-270A-4C27-900E-159E812E2386}" destId="{82EADEDD-C8C1-4125-AE9F-9134D99C9C71}" srcOrd="3" destOrd="0" presId="urn:microsoft.com/office/officeart/2005/8/layout/vList2"/>
    <dgm:cxn modelId="{F23E3227-4686-4E71-9D6D-A12161B21EED}" type="presParOf" srcId="{29CF6FEF-270A-4C27-900E-159E812E2386}" destId="{82CF9332-650E-472A-857D-C47023576FFA}" srcOrd="4" destOrd="0" presId="urn:microsoft.com/office/officeart/2005/8/layout/vList2"/>
    <dgm:cxn modelId="{1CF9FB89-025C-4F77-9E46-43AC39BA7D04}" type="presParOf" srcId="{29CF6FEF-270A-4C27-900E-159E812E2386}" destId="{66F7D003-95FD-4DD8-81BA-91F786D1DEFC}" srcOrd="5" destOrd="0" presId="urn:microsoft.com/office/officeart/2005/8/layout/vList2"/>
    <dgm:cxn modelId="{AFEB39DF-36BC-4695-A930-18BAF1C4087E}" type="presParOf" srcId="{29CF6FEF-270A-4C27-900E-159E812E2386}" destId="{505094D1-8547-431F-A6F5-CF70B2562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EAE8A-0A75-4400-87C0-B94D1748F1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FE54EEC-3611-4CF5-AF1F-9A7D48CC207C}">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1. 	Introduction and Arc UFO Observations</a:t>
          </a:r>
          <a:endParaRPr lang="en-US" sz="2000" b="1" dirty="0"/>
        </a:p>
      </dgm:t>
    </dgm:pt>
    <dgm:pt modelId="{87F91569-D135-41F0-B918-83DC54EECDBE}" type="parTrans" cxnId="{1FAC776B-6AD6-48CB-A385-39B658DF78D0}">
      <dgm:prSet/>
      <dgm:spPr/>
      <dgm:t>
        <a:bodyPr/>
        <a:lstStyle/>
        <a:p>
          <a:pPr algn="l"/>
          <a:endParaRPr lang="en-US" sz="2000" b="1"/>
        </a:p>
      </dgm:t>
    </dgm:pt>
    <dgm:pt modelId="{65959CEE-4326-4AEB-AA9B-9831A577EE1F}" type="sibTrans" cxnId="{1FAC776B-6AD6-48CB-A385-39B658DF78D0}">
      <dgm:prSet/>
      <dgm:spPr/>
      <dgm:t>
        <a:bodyPr/>
        <a:lstStyle/>
        <a:p>
          <a:pPr algn="l"/>
          <a:endParaRPr lang="en-US" sz="2000" b="1"/>
        </a:p>
      </dgm:t>
    </dgm:pt>
    <dgm:pt modelId="{B8531BB6-C608-4B9D-A4F1-C31F159E1C16}">
      <dgm:prSet phldrT="[Text]" custT="1"/>
      <dgm:spPr/>
      <dgm:t>
        <a:bodyPr/>
        <a:lstStyle/>
        <a:p>
          <a:pPr marL="509588" indent="-509588" algn="l"/>
          <a:r>
            <a:rPr lang="en-US" sz="2000" b="1" dirty="0" smtClean="0"/>
            <a:t>2. 	MKI UFO </a:t>
          </a:r>
          <a:r>
            <a:rPr lang="en-US" sz="2000" b="1" dirty="0" smtClean="0"/>
            <a:t>Observations</a:t>
          </a:r>
          <a:endParaRPr lang="en-US" sz="2000" b="1" dirty="0" smtClean="0"/>
        </a:p>
      </dgm:t>
    </dgm:pt>
    <dgm:pt modelId="{43DCD802-D24F-4A1D-8007-4FEA18CEB7A6}" type="parTrans" cxnId="{450CCB80-B436-477C-8119-B7E1E95B33A1}">
      <dgm:prSet/>
      <dgm:spPr/>
      <dgm:t>
        <a:bodyPr/>
        <a:lstStyle/>
        <a:p>
          <a:endParaRPr lang="en-US"/>
        </a:p>
      </dgm:t>
    </dgm:pt>
    <dgm:pt modelId="{9677BA2B-F35F-4087-B082-0BF3B58AA7F0}" type="sibTrans" cxnId="{450CCB80-B436-477C-8119-B7E1E95B33A1}">
      <dgm:prSet/>
      <dgm:spPr/>
      <dgm:t>
        <a:bodyPr/>
        <a:lstStyle/>
        <a:p>
          <a:endParaRPr lang="en-US"/>
        </a:p>
      </dgm:t>
    </dgm:pt>
    <dgm:pt modelId="{76201333-B373-45DD-86B9-B4FA1E4D4022}">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de-DE" sz="2000" b="1" dirty="0" smtClean="0"/>
            <a:t>4. 	Outlook </a:t>
          </a:r>
          <a:r>
            <a:rPr lang="de-DE" sz="2000" b="1" dirty="0" err="1" smtClean="0"/>
            <a:t>and</a:t>
          </a:r>
          <a:r>
            <a:rPr lang="de-DE" sz="2000" b="1" dirty="0" smtClean="0"/>
            <a:t> </a:t>
          </a:r>
          <a:r>
            <a:rPr lang="de-DE" sz="2000" b="1" dirty="0" err="1" smtClean="0"/>
            <a:t>Mitigation</a:t>
          </a:r>
          <a:r>
            <a:rPr lang="de-DE" sz="2000" b="1" dirty="0" smtClean="0"/>
            <a:t> </a:t>
          </a:r>
          <a:r>
            <a:rPr lang="de-DE" sz="2000" b="1" dirty="0" err="1" smtClean="0"/>
            <a:t>Strategies</a:t>
          </a:r>
          <a:endParaRPr lang="en-US" sz="2000" b="1" dirty="0" smtClean="0"/>
        </a:p>
      </dgm:t>
    </dgm:pt>
    <dgm:pt modelId="{860AC8DA-8407-456C-AB3B-C60F0DC7BD42}" type="parTrans" cxnId="{7FEF5B06-C9FE-4953-94CE-B0E77982CEC0}">
      <dgm:prSet/>
      <dgm:spPr/>
      <dgm:t>
        <a:bodyPr/>
        <a:lstStyle/>
        <a:p>
          <a:endParaRPr lang="en-US"/>
        </a:p>
      </dgm:t>
    </dgm:pt>
    <dgm:pt modelId="{D8DF9063-8092-45E1-87CD-B427663B7415}" type="sibTrans" cxnId="{7FEF5B06-C9FE-4953-94CE-B0E77982CEC0}">
      <dgm:prSet/>
      <dgm:spPr/>
      <dgm:t>
        <a:bodyPr/>
        <a:lstStyle/>
        <a:p>
          <a:endParaRPr lang="en-US"/>
        </a:p>
      </dgm:t>
    </dgm:pt>
    <dgm:pt modelId="{BA8A5AE9-B2AD-44EE-BD44-1F4714832801}">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3. 	</a:t>
          </a:r>
          <a:r>
            <a:rPr lang="en-US" sz="2000" b="1" dirty="0" smtClean="0"/>
            <a:t>Energy Extrapolation</a:t>
          </a:r>
          <a:endParaRPr lang="en-US" sz="2000" b="1" dirty="0" smtClean="0"/>
        </a:p>
      </dgm:t>
    </dgm:pt>
    <dgm:pt modelId="{E33F709F-ADCC-4790-BE0F-9D80C917EC74}" type="parTrans" cxnId="{B4636078-7C4D-4777-80B4-B832DF3A617D}">
      <dgm:prSet/>
      <dgm:spPr/>
      <dgm:t>
        <a:bodyPr/>
        <a:lstStyle/>
        <a:p>
          <a:endParaRPr lang="de-DE"/>
        </a:p>
      </dgm:t>
    </dgm:pt>
    <dgm:pt modelId="{5D3CA0D3-C8BF-4CF0-9DEB-A0D430C319EE}" type="sibTrans" cxnId="{B4636078-7C4D-4777-80B4-B832DF3A617D}">
      <dgm:prSet/>
      <dgm:spPr/>
      <dgm:t>
        <a:bodyPr/>
        <a:lstStyle/>
        <a:p>
          <a:endParaRPr lang="de-DE"/>
        </a:p>
      </dgm:t>
    </dgm:pt>
    <dgm:pt modelId="{29CF6FEF-270A-4C27-900E-159E812E2386}" type="pres">
      <dgm:prSet presAssocID="{BF4EAE8A-0A75-4400-87C0-B94D1748F1BA}" presName="linear" presStyleCnt="0">
        <dgm:presLayoutVars>
          <dgm:animLvl val="lvl"/>
          <dgm:resizeHandles val="exact"/>
        </dgm:presLayoutVars>
      </dgm:prSet>
      <dgm:spPr/>
      <dgm:t>
        <a:bodyPr/>
        <a:lstStyle/>
        <a:p>
          <a:endParaRPr lang="en-US"/>
        </a:p>
      </dgm:t>
    </dgm:pt>
    <dgm:pt modelId="{90804E90-026C-43F1-9E56-677C19EB2755}" type="pres">
      <dgm:prSet presAssocID="{EFE54EEC-3611-4CF5-AF1F-9A7D48CC207C}" presName="parentText" presStyleLbl="node1" presStyleIdx="0" presStyleCnt="4">
        <dgm:presLayoutVars>
          <dgm:chMax val="0"/>
          <dgm:bulletEnabled val="1"/>
        </dgm:presLayoutVars>
      </dgm:prSet>
      <dgm:spPr/>
      <dgm:t>
        <a:bodyPr/>
        <a:lstStyle/>
        <a:p>
          <a:endParaRPr lang="en-US"/>
        </a:p>
      </dgm:t>
    </dgm:pt>
    <dgm:pt modelId="{68A12F54-3B42-4573-A10D-5B501752FBBC}" type="pres">
      <dgm:prSet presAssocID="{65959CEE-4326-4AEB-AA9B-9831A577EE1F}" presName="spacer" presStyleCnt="0"/>
      <dgm:spPr/>
      <dgm:t>
        <a:bodyPr/>
        <a:lstStyle/>
        <a:p>
          <a:endParaRPr lang="en-US"/>
        </a:p>
      </dgm:t>
    </dgm:pt>
    <dgm:pt modelId="{9EACB035-3716-4458-AABF-42C969FF42E3}" type="pres">
      <dgm:prSet presAssocID="{B8531BB6-C608-4B9D-A4F1-C31F159E1C16}" presName="parentText" presStyleLbl="node1" presStyleIdx="1" presStyleCnt="4">
        <dgm:presLayoutVars>
          <dgm:chMax val="0"/>
          <dgm:bulletEnabled val="1"/>
        </dgm:presLayoutVars>
      </dgm:prSet>
      <dgm:spPr/>
      <dgm:t>
        <a:bodyPr/>
        <a:lstStyle/>
        <a:p>
          <a:endParaRPr lang="en-US"/>
        </a:p>
      </dgm:t>
    </dgm:pt>
    <dgm:pt modelId="{82EADEDD-C8C1-4125-AE9F-9134D99C9C71}" type="pres">
      <dgm:prSet presAssocID="{9677BA2B-F35F-4087-B082-0BF3B58AA7F0}" presName="spacer" presStyleCnt="0"/>
      <dgm:spPr/>
    </dgm:pt>
    <dgm:pt modelId="{82CF9332-650E-472A-857D-C47023576FFA}" type="pres">
      <dgm:prSet presAssocID="{BA8A5AE9-B2AD-44EE-BD44-1F4714832801}" presName="parentText" presStyleLbl="node1" presStyleIdx="2" presStyleCnt="4">
        <dgm:presLayoutVars>
          <dgm:chMax val="0"/>
          <dgm:bulletEnabled val="1"/>
        </dgm:presLayoutVars>
      </dgm:prSet>
      <dgm:spPr/>
      <dgm:t>
        <a:bodyPr/>
        <a:lstStyle/>
        <a:p>
          <a:endParaRPr lang="de-DE"/>
        </a:p>
      </dgm:t>
    </dgm:pt>
    <dgm:pt modelId="{66F7D003-95FD-4DD8-81BA-91F786D1DEFC}" type="pres">
      <dgm:prSet presAssocID="{5D3CA0D3-C8BF-4CF0-9DEB-A0D430C319EE}" presName="spacer" presStyleCnt="0"/>
      <dgm:spPr/>
    </dgm:pt>
    <dgm:pt modelId="{505094D1-8547-431F-A6F5-CF70B25624D6}" type="pres">
      <dgm:prSet presAssocID="{76201333-B373-45DD-86B9-B4FA1E4D4022}" presName="parentText" presStyleLbl="node1" presStyleIdx="3" presStyleCnt="4">
        <dgm:presLayoutVars>
          <dgm:chMax val="0"/>
          <dgm:bulletEnabled val="1"/>
        </dgm:presLayoutVars>
      </dgm:prSet>
      <dgm:spPr/>
      <dgm:t>
        <a:bodyPr/>
        <a:lstStyle/>
        <a:p>
          <a:endParaRPr lang="en-US"/>
        </a:p>
      </dgm:t>
    </dgm:pt>
  </dgm:ptLst>
  <dgm:cxnLst>
    <dgm:cxn modelId="{B4636078-7C4D-4777-80B4-B832DF3A617D}" srcId="{BF4EAE8A-0A75-4400-87C0-B94D1748F1BA}" destId="{BA8A5AE9-B2AD-44EE-BD44-1F4714832801}" srcOrd="2" destOrd="0" parTransId="{E33F709F-ADCC-4790-BE0F-9D80C917EC74}" sibTransId="{5D3CA0D3-C8BF-4CF0-9DEB-A0D430C319EE}"/>
    <dgm:cxn modelId="{7FEF5B06-C9FE-4953-94CE-B0E77982CEC0}" srcId="{BF4EAE8A-0A75-4400-87C0-B94D1748F1BA}" destId="{76201333-B373-45DD-86B9-B4FA1E4D4022}" srcOrd="3" destOrd="0" parTransId="{860AC8DA-8407-456C-AB3B-C60F0DC7BD42}" sibTransId="{D8DF9063-8092-45E1-87CD-B427663B7415}"/>
    <dgm:cxn modelId="{BC3AD355-F168-4524-91B6-B1F3A44BB531}" type="presOf" srcId="{BA8A5AE9-B2AD-44EE-BD44-1F4714832801}" destId="{82CF9332-650E-472A-857D-C47023576FFA}" srcOrd="0" destOrd="0" presId="urn:microsoft.com/office/officeart/2005/8/layout/vList2"/>
    <dgm:cxn modelId="{450CCB80-B436-477C-8119-B7E1E95B33A1}" srcId="{BF4EAE8A-0A75-4400-87C0-B94D1748F1BA}" destId="{B8531BB6-C608-4B9D-A4F1-C31F159E1C16}" srcOrd="1" destOrd="0" parTransId="{43DCD802-D24F-4A1D-8007-4FEA18CEB7A6}" sibTransId="{9677BA2B-F35F-4087-B082-0BF3B58AA7F0}"/>
    <dgm:cxn modelId="{51433B1F-6215-46E9-8CE7-25D9F57FBEAE}" type="presOf" srcId="{B8531BB6-C608-4B9D-A4F1-C31F159E1C16}" destId="{9EACB035-3716-4458-AABF-42C969FF42E3}" srcOrd="0" destOrd="0" presId="urn:microsoft.com/office/officeart/2005/8/layout/vList2"/>
    <dgm:cxn modelId="{876EF3A6-1F99-4E72-BDCC-137C7648FD22}" type="presOf" srcId="{BF4EAE8A-0A75-4400-87C0-B94D1748F1BA}" destId="{29CF6FEF-270A-4C27-900E-159E812E2386}" srcOrd="0" destOrd="0" presId="urn:microsoft.com/office/officeart/2005/8/layout/vList2"/>
    <dgm:cxn modelId="{1FAC776B-6AD6-48CB-A385-39B658DF78D0}" srcId="{BF4EAE8A-0A75-4400-87C0-B94D1748F1BA}" destId="{EFE54EEC-3611-4CF5-AF1F-9A7D48CC207C}" srcOrd="0" destOrd="0" parTransId="{87F91569-D135-41F0-B918-83DC54EECDBE}" sibTransId="{65959CEE-4326-4AEB-AA9B-9831A577EE1F}"/>
    <dgm:cxn modelId="{55E07169-5E46-44E8-BD4F-C28BB42B38BF}" type="presOf" srcId="{76201333-B373-45DD-86B9-B4FA1E4D4022}" destId="{505094D1-8547-431F-A6F5-CF70B25624D6}" srcOrd="0" destOrd="0" presId="urn:microsoft.com/office/officeart/2005/8/layout/vList2"/>
    <dgm:cxn modelId="{2A326973-D4A5-4B2B-8946-4A30B4DC2A80}" type="presOf" srcId="{EFE54EEC-3611-4CF5-AF1F-9A7D48CC207C}" destId="{90804E90-026C-43F1-9E56-677C19EB2755}" srcOrd="0" destOrd="0" presId="urn:microsoft.com/office/officeart/2005/8/layout/vList2"/>
    <dgm:cxn modelId="{FD9A0D37-0DB2-4A42-8697-683C1A4934B2}" type="presParOf" srcId="{29CF6FEF-270A-4C27-900E-159E812E2386}" destId="{90804E90-026C-43F1-9E56-677C19EB2755}" srcOrd="0" destOrd="0" presId="urn:microsoft.com/office/officeart/2005/8/layout/vList2"/>
    <dgm:cxn modelId="{9527B76A-FD72-4164-A62F-F36641CA66AD}" type="presParOf" srcId="{29CF6FEF-270A-4C27-900E-159E812E2386}" destId="{68A12F54-3B42-4573-A10D-5B501752FBBC}" srcOrd="1" destOrd="0" presId="urn:microsoft.com/office/officeart/2005/8/layout/vList2"/>
    <dgm:cxn modelId="{E4F3E62D-DAC7-4538-B6C1-13753C828C4D}" type="presParOf" srcId="{29CF6FEF-270A-4C27-900E-159E812E2386}" destId="{9EACB035-3716-4458-AABF-42C969FF42E3}" srcOrd="2" destOrd="0" presId="urn:microsoft.com/office/officeart/2005/8/layout/vList2"/>
    <dgm:cxn modelId="{37950280-D221-4BBE-B9E0-F89431C1F825}" type="presParOf" srcId="{29CF6FEF-270A-4C27-900E-159E812E2386}" destId="{82EADEDD-C8C1-4125-AE9F-9134D99C9C71}" srcOrd="3" destOrd="0" presId="urn:microsoft.com/office/officeart/2005/8/layout/vList2"/>
    <dgm:cxn modelId="{7ED30822-5979-4D04-BCCF-7830D2EDA331}" type="presParOf" srcId="{29CF6FEF-270A-4C27-900E-159E812E2386}" destId="{82CF9332-650E-472A-857D-C47023576FFA}" srcOrd="4" destOrd="0" presId="urn:microsoft.com/office/officeart/2005/8/layout/vList2"/>
    <dgm:cxn modelId="{4156DEFF-80A5-4E2B-AFD2-C38DE0B94229}" type="presParOf" srcId="{29CF6FEF-270A-4C27-900E-159E812E2386}" destId="{66F7D003-95FD-4DD8-81BA-91F786D1DEFC}" srcOrd="5" destOrd="0" presId="urn:microsoft.com/office/officeart/2005/8/layout/vList2"/>
    <dgm:cxn modelId="{11789460-D814-4A73-8363-3CBC4B52B013}" type="presParOf" srcId="{29CF6FEF-270A-4C27-900E-159E812E2386}" destId="{505094D1-8547-431F-A6F5-CF70B2562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EAE8A-0A75-4400-87C0-B94D1748F1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FE54EEC-3611-4CF5-AF1F-9A7D48CC207C}">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1. 	Introduction and Arc UFO Observations</a:t>
          </a:r>
          <a:endParaRPr lang="en-US" sz="2000" b="1" dirty="0"/>
        </a:p>
      </dgm:t>
    </dgm:pt>
    <dgm:pt modelId="{87F91569-D135-41F0-B918-83DC54EECDBE}" type="parTrans" cxnId="{1FAC776B-6AD6-48CB-A385-39B658DF78D0}">
      <dgm:prSet/>
      <dgm:spPr/>
      <dgm:t>
        <a:bodyPr/>
        <a:lstStyle/>
        <a:p>
          <a:pPr algn="l"/>
          <a:endParaRPr lang="en-US" sz="2000" b="1"/>
        </a:p>
      </dgm:t>
    </dgm:pt>
    <dgm:pt modelId="{65959CEE-4326-4AEB-AA9B-9831A577EE1F}" type="sibTrans" cxnId="{1FAC776B-6AD6-48CB-A385-39B658DF78D0}">
      <dgm:prSet/>
      <dgm:spPr/>
      <dgm:t>
        <a:bodyPr/>
        <a:lstStyle/>
        <a:p>
          <a:pPr algn="l"/>
          <a:endParaRPr lang="en-US" sz="2000" b="1"/>
        </a:p>
      </dgm:t>
    </dgm:pt>
    <dgm:pt modelId="{B8531BB6-C608-4B9D-A4F1-C31F159E1C16}">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2. 	MKI UFO </a:t>
          </a:r>
          <a:r>
            <a:rPr lang="en-US" sz="2000" b="1" dirty="0" smtClean="0"/>
            <a:t>Observations</a:t>
          </a:r>
          <a:endParaRPr lang="en-US" sz="2000" b="1" dirty="0" smtClean="0"/>
        </a:p>
      </dgm:t>
    </dgm:pt>
    <dgm:pt modelId="{43DCD802-D24F-4A1D-8007-4FEA18CEB7A6}" type="parTrans" cxnId="{450CCB80-B436-477C-8119-B7E1E95B33A1}">
      <dgm:prSet/>
      <dgm:spPr/>
      <dgm:t>
        <a:bodyPr/>
        <a:lstStyle/>
        <a:p>
          <a:endParaRPr lang="en-US"/>
        </a:p>
      </dgm:t>
    </dgm:pt>
    <dgm:pt modelId="{9677BA2B-F35F-4087-B082-0BF3B58AA7F0}" type="sibTrans" cxnId="{450CCB80-B436-477C-8119-B7E1E95B33A1}">
      <dgm:prSet/>
      <dgm:spPr/>
      <dgm:t>
        <a:bodyPr/>
        <a:lstStyle/>
        <a:p>
          <a:endParaRPr lang="en-US"/>
        </a:p>
      </dgm:t>
    </dgm:pt>
    <dgm:pt modelId="{76201333-B373-45DD-86B9-B4FA1E4D4022}">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de-DE" sz="2000" b="1" dirty="0" smtClean="0"/>
            <a:t>4. 	Outlook </a:t>
          </a:r>
          <a:r>
            <a:rPr lang="de-DE" sz="2000" b="1" dirty="0" err="1" smtClean="0"/>
            <a:t>and</a:t>
          </a:r>
          <a:r>
            <a:rPr lang="de-DE" sz="2000" b="1" dirty="0" smtClean="0"/>
            <a:t> </a:t>
          </a:r>
          <a:r>
            <a:rPr lang="de-DE" sz="2000" b="1" dirty="0" err="1" smtClean="0"/>
            <a:t>Mitigation</a:t>
          </a:r>
          <a:r>
            <a:rPr lang="de-DE" sz="2000" b="1" dirty="0" smtClean="0"/>
            <a:t> </a:t>
          </a:r>
          <a:r>
            <a:rPr lang="de-DE" sz="2000" b="1" dirty="0" err="1" smtClean="0"/>
            <a:t>Strategies</a:t>
          </a:r>
          <a:endParaRPr lang="en-US" sz="2000" b="1" dirty="0" smtClean="0"/>
        </a:p>
      </dgm:t>
    </dgm:pt>
    <dgm:pt modelId="{860AC8DA-8407-456C-AB3B-C60F0DC7BD42}" type="parTrans" cxnId="{7FEF5B06-C9FE-4953-94CE-B0E77982CEC0}">
      <dgm:prSet/>
      <dgm:spPr/>
      <dgm:t>
        <a:bodyPr/>
        <a:lstStyle/>
        <a:p>
          <a:endParaRPr lang="en-US"/>
        </a:p>
      </dgm:t>
    </dgm:pt>
    <dgm:pt modelId="{D8DF9063-8092-45E1-87CD-B427663B7415}" type="sibTrans" cxnId="{7FEF5B06-C9FE-4953-94CE-B0E77982CEC0}">
      <dgm:prSet/>
      <dgm:spPr/>
      <dgm:t>
        <a:bodyPr/>
        <a:lstStyle/>
        <a:p>
          <a:endParaRPr lang="en-US"/>
        </a:p>
      </dgm:t>
    </dgm:pt>
    <dgm:pt modelId="{BA8A5AE9-B2AD-44EE-BD44-1F4714832801}">
      <dgm:prSet phldrT="[Text]" custT="1"/>
      <dgm:spPr/>
      <dgm:t>
        <a:bodyPr/>
        <a:lstStyle/>
        <a:p>
          <a:pPr marL="509588" indent="-509588" algn="l"/>
          <a:r>
            <a:rPr lang="en-US" sz="2000" b="1" dirty="0" smtClean="0"/>
            <a:t>3. 	</a:t>
          </a:r>
          <a:r>
            <a:rPr lang="en-US" sz="2000" b="1" dirty="0" smtClean="0"/>
            <a:t>Energy Extrapolation</a:t>
          </a:r>
          <a:endParaRPr lang="en-US" sz="2000" b="1" dirty="0" smtClean="0"/>
        </a:p>
      </dgm:t>
    </dgm:pt>
    <dgm:pt modelId="{E33F709F-ADCC-4790-BE0F-9D80C917EC74}" type="parTrans" cxnId="{B4636078-7C4D-4777-80B4-B832DF3A617D}">
      <dgm:prSet/>
      <dgm:spPr/>
      <dgm:t>
        <a:bodyPr/>
        <a:lstStyle/>
        <a:p>
          <a:endParaRPr lang="de-DE"/>
        </a:p>
      </dgm:t>
    </dgm:pt>
    <dgm:pt modelId="{5D3CA0D3-C8BF-4CF0-9DEB-A0D430C319EE}" type="sibTrans" cxnId="{B4636078-7C4D-4777-80B4-B832DF3A617D}">
      <dgm:prSet/>
      <dgm:spPr/>
      <dgm:t>
        <a:bodyPr/>
        <a:lstStyle/>
        <a:p>
          <a:endParaRPr lang="de-DE"/>
        </a:p>
      </dgm:t>
    </dgm:pt>
    <dgm:pt modelId="{29CF6FEF-270A-4C27-900E-159E812E2386}" type="pres">
      <dgm:prSet presAssocID="{BF4EAE8A-0A75-4400-87C0-B94D1748F1BA}" presName="linear" presStyleCnt="0">
        <dgm:presLayoutVars>
          <dgm:animLvl val="lvl"/>
          <dgm:resizeHandles val="exact"/>
        </dgm:presLayoutVars>
      </dgm:prSet>
      <dgm:spPr/>
      <dgm:t>
        <a:bodyPr/>
        <a:lstStyle/>
        <a:p>
          <a:endParaRPr lang="en-US"/>
        </a:p>
      </dgm:t>
    </dgm:pt>
    <dgm:pt modelId="{90804E90-026C-43F1-9E56-677C19EB2755}" type="pres">
      <dgm:prSet presAssocID="{EFE54EEC-3611-4CF5-AF1F-9A7D48CC207C}" presName="parentText" presStyleLbl="node1" presStyleIdx="0" presStyleCnt="4">
        <dgm:presLayoutVars>
          <dgm:chMax val="0"/>
          <dgm:bulletEnabled val="1"/>
        </dgm:presLayoutVars>
      </dgm:prSet>
      <dgm:spPr/>
      <dgm:t>
        <a:bodyPr/>
        <a:lstStyle/>
        <a:p>
          <a:endParaRPr lang="en-US"/>
        </a:p>
      </dgm:t>
    </dgm:pt>
    <dgm:pt modelId="{68A12F54-3B42-4573-A10D-5B501752FBBC}" type="pres">
      <dgm:prSet presAssocID="{65959CEE-4326-4AEB-AA9B-9831A577EE1F}" presName="spacer" presStyleCnt="0"/>
      <dgm:spPr/>
      <dgm:t>
        <a:bodyPr/>
        <a:lstStyle/>
        <a:p>
          <a:endParaRPr lang="en-US"/>
        </a:p>
      </dgm:t>
    </dgm:pt>
    <dgm:pt modelId="{9EACB035-3716-4458-AABF-42C969FF42E3}" type="pres">
      <dgm:prSet presAssocID="{B8531BB6-C608-4B9D-A4F1-C31F159E1C16}" presName="parentText" presStyleLbl="node1" presStyleIdx="1" presStyleCnt="4">
        <dgm:presLayoutVars>
          <dgm:chMax val="0"/>
          <dgm:bulletEnabled val="1"/>
        </dgm:presLayoutVars>
      </dgm:prSet>
      <dgm:spPr/>
      <dgm:t>
        <a:bodyPr/>
        <a:lstStyle/>
        <a:p>
          <a:endParaRPr lang="en-US"/>
        </a:p>
      </dgm:t>
    </dgm:pt>
    <dgm:pt modelId="{82EADEDD-C8C1-4125-AE9F-9134D99C9C71}" type="pres">
      <dgm:prSet presAssocID="{9677BA2B-F35F-4087-B082-0BF3B58AA7F0}" presName="spacer" presStyleCnt="0"/>
      <dgm:spPr/>
    </dgm:pt>
    <dgm:pt modelId="{82CF9332-650E-472A-857D-C47023576FFA}" type="pres">
      <dgm:prSet presAssocID="{BA8A5AE9-B2AD-44EE-BD44-1F4714832801}" presName="parentText" presStyleLbl="node1" presStyleIdx="2" presStyleCnt="4">
        <dgm:presLayoutVars>
          <dgm:chMax val="0"/>
          <dgm:bulletEnabled val="1"/>
        </dgm:presLayoutVars>
      </dgm:prSet>
      <dgm:spPr/>
      <dgm:t>
        <a:bodyPr/>
        <a:lstStyle/>
        <a:p>
          <a:endParaRPr lang="de-DE"/>
        </a:p>
      </dgm:t>
    </dgm:pt>
    <dgm:pt modelId="{66F7D003-95FD-4DD8-81BA-91F786D1DEFC}" type="pres">
      <dgm:prSet presAssocID="{5D3CA0D3-C8BF-4CF0-9DEB-A0D430C319EE}" presName="spacer" presStyleCnt="0"/>
      <dgm:spPr/>
    </dgm:pt>
    <dgm:pt modelId="{505094D1-8547-431F-A6F5-CF70B25624D6}" type="pres">
      <dgm:prSet presAssocID="{76201333-B373-45DD-86B9-B4FA1E4D4022}" presName="parentText" presStyleLbl="node1" presStyleIdx="3" presStyleCnt="4">
        <dgm:presLayoutVars>
          <dgm:chMax val="0"/>
          <dgm:bulletEnabled val="1"/>
        </dgm:presLayoutVars>
      </dgm:prSet>
      <dgm:spPr/>
      <dgm:t>
        <a:bodyPr/>
        <a:lstStyle/>
        <a:p>
          <a:endParaRPr lang="en-US"/>
        </a:p>
      </dgm:t>
    </dgm:pt>
  </dgm:ptLst>
  <dgm:cxnLst>
    <dgm:cxn modelId="{B4636078-7C4D-4777-80B4-B832DF3A617D}" srcId="{BF4EAE8A-0A75-4400-87C0-B94D1748F1BA}" destId="{BA8A5AE9-B2AD-44EE-BD44-1F4714832801}" srcOrd="2" destOrd="0" parTransId="{E33F709F-ADCC-4790-BE0F-9D80C917EC74}" sibTransId="{5D3CA0D3-C8BF-4CF0-9DEB-A0D430C319EE}"/>
    <dgm:cxn modelId="{1FAC776B-6AD6-48CB-A385-39B658DF78D0}" srcId="{BF4EAE8A-0A75-4400-87C0-B94D1748F1BA}" destId="{EFE54EEC-3611-4CF5-AF1F-9A7D48CC207C}" srcOrd="0" destOrd="0" parTransId="{87F91569-D135-41F0-B918-83DC54EECDBE}" sibTransId="{65959CEE-4326-4AEB-AA9B-9831A577EE1F}"/>
    <dgm:cxn modelId="{EF8DDE59-0000-4C0C-BBAC-F45C327D8C5D}" type="presOf" srcId="{B8531BB6-C608-4B9D-A4F1-C31F159E1C16}" destId="{9EACB035-3716-4458-AABF-42C969FF42E3}" srcOrd="0" destOrd="0" presId="urn:microsoft.com/office/officeart/2005/8/layout/vList2"/>
    <dgm:cxn modelId="{7FEF5B06-C9FE-4953-94CE-B0E77982CEC0}" srcId="{BF4EAE8A-0A75-4400-87C0-B94D1748F1BA}" destId="{76201333-B373-45DD-86B9-B4FA1E4D4022}" srcOrd="3" destOrd="0" parTransId="{860AC8DA-8407-456C-AB3B-C60F0DC7BD42}" sibTransId="{D8DF9063-8092-45E1-87CD-B427663B7415}"/>
    <dgm:cxn modelId="{D568097D-A4A6-400F-942C-EDD5F7381FC1}" type="presOf" srcId="{BF4EAE8A-0A75-4400-87C0-B94D1748F1BA}" destId="{29CF6FEF-270A-4C27-900E-159E812E2386}" srcOrd="0" destOrd="0" presId="urn:microsoft.com/office/officeart/2005/8/layout/vList2"/>
    <dgm:cxn modelId="{1C827F19-1F4A-4383-993C-2EAB7F411842}" type="presOf" srcId="{76201333-B373-45DD-86B9-B4FA1E4D4022}" destId="{505094D1-8547-431F-A6F5-CF70B25624D6}" srcOrd="0" destOrd="0" presId="urn:microsoft.com/office/officeart/2005/8/layout/vList2"/>
    <dgm:cxn modelId="{450CCB80-B436-477C-8119-B7E1E95B33A1}" srcId="{BF4EAE8A-0A75-4400-87C0-B94D1748F1BA}" destId="{B8531BB6-C608-4B9D-A4F1-C31F159E1C16}" srcOrd="1" destOrd="0" parTransId="{43DCD802-D24F-4A1D-8007-4FEA18CEB7A6}" sibTransId="{9677BA2B-F35F-4087-B082-0BF3B58AA7F0}"/>
    <dgm:cxn modelId="{774FD1E6-2398-4A5D-89B6-50001CBB3DCB}" type="presOf" srcId="{BA8A5AE9-B2AD-44EE-BD44-1F4714832801}" destId="{82CF9332-650E-472A-857D-C47023576FFA}" srcOrd="0" destOrd="0" presId="urn:microsoft.com/office/officeart/2005/8/layout/vList2"/>
    <dgm:cxn modelId="{37449A82-D6B0-479D-8277-0B58DED258D5}" type="presOf" srcId="{EFE54EEC-3611-4CF5-AF1F-9A7D48CC207C}" destId="{90804E90-026C-43F1-9E56-677C19EB2755}" srcOrd="0" destOrd="0" presId="urn:microsoft.com/office/officeart/2005/8/layout/vList2"/>
    <dgm:cxn modelId="{0B52FCDB-B98E-4591-AAB5-533C6610D5C0}" type="presParOf" srcId="{29CF6FEF-270A-4C27-900E-159E812E2386}" destId="{90804E90-026C-43F1-9E56-677C19EB2755}" srcOrd="0" destOrd="0" presId="urn:microsoft.com/office/officeart/2005/8/layout/vList2"/>
    <dgm:cxn modelId="{7AE66AD1-5D92-4FD1-A118-A90D6AA4D47F}" type="presParOf" srcId="{29CF6FEF-270A-4C27-900E-159E812E2386}" destId="{68A12F54-3B42-4573-A10D-5B501752FBBC}" srcOrd="1" destOrd="0" presId="urn:microsoft.com/office/officeart/2005/8/layout/vList2"/>
    <dgm:cxn modelId="{157E6AE0-4334-4935-8EAF-FB3632663D72}" type="presParOf" srcId="{29CF6FEF-270A-4C27-900E-159E812E2386}" destId="{9EACB035-3716-4458-AABF-42C969FF42E3}" srcOrd="2" destOrd="0" presId="urn:microsoft.com/office/officeart/2005/8/layout/vList2"/>
    <dgm:cxn modelId="{385B36D6-02F2-4A8E-8DB7-D55D9E85FB0A}" type="presParOf" srcId="{29CF6FEF-270A-4C27-900E-159E812E2386}" destId="{82EADEDD-C8C1-4125-AE9F-9134D99C9C71}" srcOrd="3" destOrd="0" presId="urn:microsoft.com/office/officeart/2005/8/layout/vList2"/>
    <dgm:cxn modelId="{5E5E45B1-9D07-4FC4-891A-6090411ECFD7}" type="presParOf" srcId="{29CF6FEF-270A-4C27-900E-159E812E2386}" destId="{82CF9332-650E-472A-857D-C47023576FFA}" srcOrd="4" destOrd="0" presId="urn:microsoft.com/office/officeart/2005/8/layout/vList2"/>
    <dgm:cxn modelId="{E8935D5F-011F-4DBD-8ACA-ECA42492FEAD}" type="presParOf" srcId="{29CF6FEF-270A-4C27-900E-159E812E2386}" destId="{66F7D003-95FD-4DD8-81BA-91F786D1DEFC}" srcOrd="5" destOrd="0" presId="urn:microsoft.com/office/officeart/2005/8/layout/vList2"/>
    <dgm:cxn modelId="{BF339B2B-8B8C-448F-A1F7-54F627834280}" type="presParOf" srcId="{29CF6FEF-270A-4C27-900E-159E812E2386}" destId="{505094D1-8547-431F-A6F5-CF70B2562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4EAE8A-0A75-4400-87C0-B94D1748F1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FE54EEC-3611-4CF5-AF1F-9A7D48CC207C}">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1. 	Introduction and Arc UFO Observations</a:t>
          </a:r>
          <a:endParaRPr lang="en-US" sz="2000" b="1" dirty="0"/>
        </a:p>
      </dgm:t>
    </dgm:pt>
    <dgm:pt modelId="{87F91569-D135-41F0-B918-83DC54EECDBE}" type="parTrans" cxnId="{1FAC776B-6AD6-48CB-A385-39B658DF78D0}">
      <dgm:prSet/>
      <dgm:spPr/>
      <dgm:t>
        <a:bodyPr/>
        <a:lstStyle/>
        <a:p>
          <a:pPr algn="l"/>
          <a:endParaRPr lang="en-US" sz="2000" b="1"/>
        </a:p>
      </dgm:t>
    </dgm:pt>
    <dgm:pt modelId="{65959CEE-4326-4AEB-AA9B-9831A577EE1F}" type="sibTrans" cxnId="{1FAC776B-6AD6-48CB-A385-39B658DF78D0}">
      <dgm:prSet/>
      <dgm:spPr/>
      <dgm:t>
        <a:bodyPr/>
        <a:lstStyle/>
        <a:p>
          <a:pPr algn="l"/>
          <a:endParaRPr lang="en-US" sz="2000" b="1"/>
        </a:p>
      </dgm:t>
    </dgm:pt>
    <dgm:pt modelId="{B8531BB6-C608-4B9D-A4F1-C31F159E1C16}">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2. 	MKI UFO </a:t>
          </a:r>
          <a:r>
            <a:rPr lang="en-US" sz="2000" b="1" dirty="0" smtClean="0"/>
            <a:t>Observations</a:t>
          </a:r>
          <a:endParaRPr lang="en-US" sz="2000" b="1" dirty="0" smtClean="0"/>
        </a:p>
      </dgm:t>
    </dgm:pt>
    <dgm:pt modelId="{43DCD802-D24F-4A1D-8007-4FEA18CEB7A6}" type="parTrans" cxnId="{450CCB80-B436-477C-8119-B7E1E95B33A1}">
      <dgm:prSet/>
      <dgm:spPr/>
      <dgm:t>
        <a:bodyPr/>
        <a:lstStyle/>
        <a:p>
          <a:endParaRPr lang="en-US"/>
        </a:p>
      </dgm:t>
    </dgm:pt>
    <dgm:pt modelId="{9677BA2B-F35F-4087-B082-0BF3B58AA7F0}" type="sibTrans" cxnId="{450CCB80-B436-477C-8119-B7E1E95B33A1}">
      <dgm:prSet/>
      <dgm:spPr/>
      <dgm:t>
        <a:bodyPr/>
        <a:lstStyle/>
        <a:p>
          <a:endParaRPr lang="en-US"/>
        </a:p>
      </dgm:t>
    </dgm:pt>
    <dgm:pt modelId="{76201333-B373-45DD-86B9-B4FA1E4D4022}">
      <dgm:prSet phldrT="[Text]" custT="1"/>
      <dgm:spPr/>
      <dgm:t>
        <a:bodyPr/>
        <a:lstStyle/>
        <a:p>
          <a:pPr marL="509588" indent="-509588" algn="l"/>
          <a:r>
            <a:rPr lang="de-DE" sz="2000" b="1" dirty="0" smtClean="0"/>
            <a:t>4. 	Outlook </a:t>
          </a:r>
          <a:r>
            <a:rPr lang="de-DE" sz="2000" b="1" dirty="0" err="1" smtClean="0"/>
            <a:t>and</a:t>
          </a:r>
          <a:r>
            <a:rPr lang="de-DE" sz="2000" b="1" dirty="0" smtClean="0"/>
            <a:t> </a:t>
          </a:r>
          <a:r>
            <a:rPr lang="de-DE" sz="2000" b="1" dirty="0" err="1" smtClean="0"/>
            <a:t>Mitigation</a:t>
          </a:r>
          <a:r>
            <a:rPr lang="de-DE" sz="2000" b="1" dirty="0" smtClean="0"/>
            <a:t> </a:t>
          </a:r>
          <a:r>
            <a:rPr lang="de-DE" sz="2000" b="1" dirty="0" err="1" smtClean="0"/>
            <a:t>Strategies</a:t>
          </a:r>
          <a:endParaRPr lang="en-US" sz="2000" b="1" dirty="0" smtClean="0"/>
        </a:p>
      </dgm:t>
    </dgm:pt>
    <dgm:pt modelId="{860AC8DA-8407-456C-AB3B-C60F0DC7BD42}" type="parTrans" cxnId="{7FEF5B06-C9FE-4953-94CE-B0E77982CEC0}">
      <dgm:prSet/>
      <dgm:spPr/>
      <dgm:t>
        <a:bodyPr/>
        <a:lstStyle/>
        <a:p>
          <a:endParaRPr lang="en-US"/>
        </a:p>
      </dgm:t>
    </dgm:pt>
    <dgm:pt modelId="{D8DF9063-8092-45E1-87CD-B427663B7415}" type="sibTrans" cxnId="{7FEF5B06-C9FE-4953-94CE-B0E77982CEC0}">
      <dgm:prSet/>
      <dgm:spPr/>
      <dgm:t>
        <a:bodyPr/>
        <a:lstStyle/>
        <a:p>
          <a:endParaRPr lang="en-US"/>
        </a:p>
      </dgm:t>
    </dgm:pt>
    <dgm:pt modelId="{BA8A5AE9-B2AD-44EE-BD44-1F4714832801}">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3. 	</a:t>
          </a:r>
          <a:r>
            <a:rPr lang="en-US" sz="2000" b="1" dirty="0" smtClean="0"/>
            <a:t>Energy Extrapolation</a:t>
          </a:r>
          <a:endParaRPr lang="en-US" sz="2000" b="1" dirty="0" smtClean="0"/>
        </a:p>
      </dgm:t>
    </dgm:pt>
    <dgm:pt modelId="{E33F709F-ADCC-4790-BE0F-9D80C917EC74}" type="parTrans" cxnId="{B4636078-7C4D-4777-80B4-B832DF3A617D}">
      <dgm:prSet/>
      <dgm:spPr/>
      <dgm:t>
        <a:bodyPr/>
        <a:lstStyle/>
        <a:p>
          <a:endParaRPr lang="de-DE"/>
        </a:p>
      </dgm:t>
    </dgm:pt>
    <dgm:pt modelId="{5D3CA0D3-C8BF-4CF0-9DEB-A0D430C319EE}" type="sibTrans" cxnId="{B4636078-7C4D-4777-80B4-B832DF3A617D}">
      <dgm:prSet/>
      <dgm:spPr/>
      <dgm:t>
        <a:bodyPr/>
        <a:lstStyle/>
        <a:p>
          <a:endParaRPr lang="de-DE"/>
        </a:p>
      </dgm:t>
    </dgm:pt>
    <dgm:pt modelId="{29CF6FEF-270A-4C27-900E-159E812E2386}" type="pres">
      <dgm:prSet presAssocID="{BF4EAE8A-0A75-4400-87C0-B94D1748F1BA}" presName="linear" presStyleCnt="0">
        <dgm:presLayoutVars>
          <dgm:animLvl val="lvl"/>
          <dgm:resizeHandles val="exact"/>
        </dgm:presLayoutVars>
      </dgm:prSet>
      <dgm:spPr/>
      <dgm:t>
        <a:bodyPr/>
        <a:lstStyle/>
        <a:p>
          <a:endParaRPr lang="en-US"/>
        </a:p>
      </dgm:t>
    </dgm:pt>
    <dgm:pt modelId="{90804E90-026C-43F1-9E56-677C19EB2755}" type="pres">
      <dgm:prSet presAssocID="{EFE54EEC-3611-4CF5-AF1F-9A7D48CC207C}" presName="parentText" presStyleLbl="node1" presStyleIdx="0" presStyleCnt="4">
        <dgm:presLayoutVars>
          <dgm:chMax val="0"/>
          <dgm:bulletEnabled val="1"/>
        </dgm:presLayoutVars>
      </dgm:prSet>
      <dgm:spPr/>
      <dgm:t>
        <a:bodyPr/>
        <a:lstStyle/>
        <a:p>
          <a:endParaRPr lang="en-US"/>
        </a:p>
      </dgm:t>
    </dgm:pt>
    <dgm:pt modelId="{68A12F54-3B42-4573-A10D-5B501752FBBC}" type="pres">
      <dgm:prSet presAssocID="{65959CEE-4326-4AEB-AA9B-9831A577EE1F}" presName="spacer" presStyleCnt="0"/>
      <dgm:spPr/>
      <dgm:t>
        <a:bodyPr/>
        <a:lstStyle/>
        <a:p>
          <a:endParaRPr lang="en-US"/>
        </a:p>
      </dgm:t>
    </dgm:pt>
    <dgm:pt modelId="{9EACB035-3716-4458-AABF-42C969FF42E3}" type="pres">
      <dgm:prSet presAssocID="{B8531BB6-C608-4B9D-A4F1-C31F159E1C16}" presName="parentText" presStyleLbl="node1" presStyleIdx="1" presStyleCnt="4">
        <dgm:presLayoutVars>
          <dgm:chMax val="0"/>
          <dgm:bulletEnabled val="1"/>
        </dgm:presLayoutVars>
      </dgm:prSet>
      <dgm:spPr/>
      <dgm:t>
        <a:bodyPr/>
        <a:lstStyle/>
        <a:p>
          <a:endParaRPr lang="en-US"/>
        </a:p>
      </dgm:t>
    </dgm:pt>
    <dgm:pt modelId="{82EADEDD-C8C1-4125-AE9F-9134D99C9C71}" type="pres">
      <dgm:prSet presAssocID="{9677BA2B-F35F-4087-B082-0BF3B58AA7F0}" presName="spacer" presStyleCnt="0"/>
      <dgm:spPr/>
    </dgm:pt>
    <dgm:pt modelId="{82CF9332-650E-472A-857D-C47023576FFA}" type="pres">
      <dgm:prSet presAssocID="{BA8A5AE9-B2AD-44EE-BD44-1F4714832801}" presName="parentText" presStyleLbl="node1" presStyleIdx="2" presStyleCnt="4">
        <dgm:presLayoutVars>
          <dgm:chMax val="0"/>
          <dgm:bulletEnabled val="1"/>
        </dgm:presLayoutVars>
      </dgm:prSet>
      <dgm:spPr/>
      <dgm:t>
        <a:bodyPr/>
        <a:lstStyle/>
        <a:p>
          <a:endParaRPr lang="de-DE"/>
        </a:p>
      </dgm:t>
    </dgm:pt>
    <dgm:pt modelId="{66F7D003-95FD-4DD8-81BA-91F786D1DEFC}" type="pres">
      <dgm:prSet presAssocID="{5D3CA0D3-C8BF-4CF0-9DEB-A0D430C319EE}" presName="spacer" presStyleCnt="0"/>
      <dgm:spPr/>
    </dgm:pt>
    <dgm:pt modelId="{505094D1-8547-431F-A6F5-CF70B25624D6}" type="pres">
      <dgm:prSet presAssocID="{76201333-B373-45DD-86B9-B4FA1E4D4022}" presName="parentText" presStyleLbl="node1" presStyleIdx="3" presStyleCnt="4">
        <dgm:presLayoutVars>
          <dgm:chMax val="0"/>
          <dgm:bulletEnabled val="1"/>
        </dgm:presLayoutVars>
      </dgm:prSet>
      <dgm:spPr/>
      <dgm:t>
        <a:bodyPr/>
        <a:lstStyle/>
        <a:p>
          <a:endParaRPr lang="en-US"/>
        </a:p>
      </dgm:t>
    </dgm:pt>
  </dgm:ptLst>
  <dgm:cxnLst>
    <dgm:cxn modelId="{1FAA98F0-76AA-4549-8044-2E6889456D02}" type="presOf" srcId="{BA8A5AE9-B2AD-44EE-BD44-1F4714832801}" destId="{82CF9332-650E-472A-857D-C47023576FFA}" srcOrd="0" destOrd="0" presId="urn:microsoft.com/office/officeart/2005/8/layout/vList2"/>
    <dgm:cxn modelId="{B4636078-7C4D-4777-80B4-B832DF3A617D}" srcId="{BF4EAE8A-0A75-4400-87C0-B94D1748F1BA}" destId="{BA8A5AE9-B2AD-44EE-BD44-1F4714832801}" srcOrd="2" destOrd="0" parTransId="{E33F709F-ADCC-4790-BE0F-9D80C917EC74}" sibTransId="{5D3CA0D3-C8BF-4CF0-9DEB-A0D430C319EE}"/>
    <dgm:cxn modelId="{7FEF5B06-C9FE-4953-94CE-B0E77982CEC0}" srcId="{BF4EAE8A-0A75-4400-87C0-B94D1748F1BA}" destId="{76201333-B373-45DD-86B9-B4FA1E4D4022}" srcOrd="3" destOrd="0" parTransId="{860AC8DA-8407-456C-AB3B-C60F0DC7BD42}" sibTransId="{D8DF9063-8092-45E1-87CD-B427663B7415}"/>
    <dgm:cxn modelId="{450CCB80-B436-477C-8119-B7E1E95B33A1}" srcId="{BF4EAE8A-0A75-4400-87C0-B94D1748F1BA}" destId="{B8531BB6-C608-4B9D-A4F1-C31F159E1C16}" srcOrd="1" destOrd="0" parTransId="{43DCD802-D24F-4A1D-8007-4FEA18CEB7A6}" sibTransId="{9677BA2B-F35F-4087-B082-0BF3B58AA7F0}"/>
    <dgm:cxn modelId="{F3C4199F-65BD-425A-B96F-4C9801D9312D}" type="presOf" srcId="{76201333-B373-45DD-86B9-B4FA1E4D4022}" destId="{505094D1-8547-431F-A6F5-CF70B25624D6}" srcOrd="0" destOrd="0" presId="urn:microsoft.com/office/officeart/2005/8/layout/vList2"/>
    <dgm:cxn modelId="{392FE31F-8959-42D5-A62B-F7FE1160193C}" type="presOf" srcId="{B8531BB6-C608-4B9D-A4F1-C31F159E1C16}" destId="{9EACB035-3716-4458-AABF-42C969FF42E3}" srcOrd="0" destOrd="0" presId="urn:microsoft.com/office/officeart/2005/8/layout/vList2"/>
    <dgm:cxn modelId="{E0D3A2B8-379C-4B00-BD2C-C23FD6AF70C6}" type="presOf" srcId="{BF4EAE8A-0A75-4400-87C0-B94D1748F1BA}" destId="{29CF6FEF-270A-4C27-900E-159E812E2386}" srcOrd="0" destOrd="0" presId="urn:microsoft.com/office/officeart/2005/8/layout/vList2"/>
    <dgm:cxn modelId="{1FAC776B-6AD6-48CB-A385-39B658DF78D0}" srcId="{BF4EAE8A-0A75-4400-87C0-B94D1748F1BA}" destId="{EFE54EEC-3611-4CF5-AF1F-9A7D48CC207C}" srcOrd="0" destOrd="0" parTransId="{87F91569-D135-41F0-B918-83DC54EECDBE}" sibTransId="{65959CEE-4326-4AEB-AA9B-9831A577EE1F}"/>
    <dgm:cxn modelId="{7C66B278-37E5-4524-9A1C-EFAE5ACC2142}" type="presOf" srcId="{EFE54EEC-3611-4CF5-AF1F-9A7D48CC207C}" destId="{90804E90-026C-43F1-9E56-677C19EB2755}" srcOrd="0" destOrd="0" presId="urn:microsoft.com/office/officeart/2005/8/layout/vList2"/>
    <dgm:cxn modelId="{F4F07056-7555-494A-A2FB-B3E2645FFF8A}" type="presParOf" srcId="{29CF6FEF-270A-4C27-900E-159E812E2386}" destId="{90804E90-026C-43F1-9E56-677C19EB2755}" srcOrd="0" destOrd="0" presId="urn:microsoft.com/office/officeart/2005/8/layout/vList2"/>
    <dgm:cxn modelId="{3199FF83-FEAD-4B40-93A1-A73BAD4978E9}" type="presParOf" srcId="{29CF6FEF-270A-4C27-900E-159E812E2386}" destId="{68A12F54-3B42-4573-A10D-5B501752FBBC}" srcOrd="1" destOrd="0" presId="urn:microsoft.com/office/officeart/2005/8/layout/vList2"/>
    <dgm:cxn modelId="{94EDD460-181A-4C1E-8EBD-6572E5D9B7FB}" type="presParOf" srcId="{29CF6FEF-270A-4C27-900E-159E812E2386}" destId="{9EACB035-3716-4458-AABF-42C969FF42E3}" srcOrd="2" destOrd="0" presId="urn:microsoft.com/office/officeart/2005/8/layout/vList2"/>
    <dgm:cxn modelId="{AFD50BF9-FD77-4E22-BD96-3314A720891A}" type="presParOf" srcId="{29CF6FEF-270A-4C27-900E-159E812E2386}" destId="{82EADEDD-C8C1-4125-AE9F-9134D99C9C71}" srcOrd="3" destOrd="0" presId="urn:microsoft.com/office/officeart/2005/8/layout/vList2"/>
    <dgm:cxn modelId="{B94D30F0-712E-4F06-A16E-B75FBCDA26CA}" type="presParOf" srcId="{29CF6FEF-270A-4C27-900E-159E812E2386}" destId="{82CF9332-650E-472A-857D-C47023576FFA}" srcOrd="4" destOrd="0" presId="urn:microsoft.com/office/officeart/2005/8/layout/vList2"/>
    <dgm:cxn modelId="{A9B0C22F-ABD8-4125-BA6C-E3D2CC296326}" type="presParOf" srcId="{29CF6FEF-270A-4C27-900E-159E812E2386}" destId="{66F7D003-95FD-4DD8-81BA-91F786D1DEFC}" srcOrd="5" destOrd="0" presId="urn:microsoft.com/office/officeart/2005/8/layout/vList2"/>
    <dgm:cxn modelId="{AA0FDA77-7FF8-419C-B003-EF9E35427B83}" type="presParOf" srcId="{29CF6FEF-270A-4C27-900E-159E812E2386}" destId="{505094D1-8547-431F-A6F5-CF70B2562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4EAE8A-0A75-4400-87C0-B94D1748F1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FE54EEC-3611-4CF5-AF1F-9A7D48CC207C}">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1. 	Introduction and Arc UFO Observations</a:t>
          </a:r>
          <a:endParaRPr lang="en-US" sz="2000" b="1" dirty="0"/>
        </a:p>
      </dgm:t>
    </dgm:pt>
    <dgm:pt modelId="{87F91569-D135-41F0-B918-83DC54EECDBE}" type="parTrans" cxnId="{1FAC776B-6AD6-48CB-A385-39B658DF78D0}">
      <dgm:prSet/>
      <dgm:spPr/>
      <dgm:t>
        <a:bodyPr/>
        <a:lstStyle/>
        <a:p>
          <a:pPr algn="l"/>
          <a:endParaRPr lang="en-US" sz="2000" b="1"/>
        </a:p>
      </dgm:t>
    </dgm:pt>
    <dgm:pt modelId="{65959CEE-4326-4AEB-AA9B-9831A577EE1F}" type="sibTrans" cxnId="{1FAC776B-6AD6-48CB-A385-39B658DF78D0}">
      <dgm:prSet/>
      <dgm:spPr/>
      <dgm:t>
        <a:bodyPr/>
        <a:lstStyle/>
        <a:p>
          <a:pPr algn="l"/>
          <a:endParaRPr lang="en-US" sz="2000" b="1"/>
        </a:p>
      </dgm:t>
    </dgm:pt>
    <dgm:pt modelId="{B8531BB6-C608-4B9D-A4F1-C31F159E1C16}">
      <dgm:prSet phldrT="[Text]" custT="1"/>
      <dgm:spPr/>
      <dgm:t>
        <a:bodyPr/>
        <a:lstStyle/>
        <a:p>
          <a:pPr marL="509588" indent="-509588" algn="l"/>
          <a:r>
            <a:rPr lang="en-US" sz="2000" b="1" dirty="0" smtClean="0"/>
            <a:t>2. 	MKI UFO Studies and Observations</a:t>
          </a:r>
        </a:p>
      </dgm:t>
    </dgm:pt>
    <dgm:pt modelId="{43DCD802-D24F-4A1D-8007-4FEA18CEB7A6}" type="parTrans" cxnId="{450CCB80-B436-477C-8119-B7E1E95B33A1}">
      <dgm:prSet/>
      <dgm:spPr/>
      <dgm:t>
        <a:bodyPr/>
        <a:lstStyle/>
        <a:p>
          <a:endParaRPr lang="en-US"/>
        </a:p>
      </dgm:t>
    </dgm:pt>
    <dgm:pt modelId="{9677BA2B-F35F-4087-B082-0BF3B58AA7F0}" type="sibTrans" cxnId="{450CCB80-B436-477C-8119-B7E1E95B33A1}">
      <dgm:prSet/>
      <dgm:spPr/>
      <dgm:t>
        <a:bodyPr/>
        <a:lstStyle/>
        <a:p>
          <a:endParaRPr lang="en-US"/>
        </a:p>
      </dgm:t>
    </dgm:pt>
    <dgm:pt modelId="{76201333-B373-45DD-86B9-B4FA1E4D4022}">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de-DE" sz="2000" b="1" dirty="0" smtClean="0"/>
            <a:t>4. 	Outlook </a:t>
          </a:r>
          <a:r>
            <a:rPr lang="de-DE" sz="2000" b="1" dirty="0" err="1" smtClean="0"/>
            <a:t>and</a:t>
          </a:r>
          <a:r>
            <a:rPr lang="de-DE" sz="2000" b="1" dirty="0" smtClean="0"/>
            <a:t> </a:t>
          </a:r>
          <a:r>
            <a:rPr lang="de-DE" sz="2000" b="1" dirty="0" err="1" smtClean="0"/>
            <a:t>Mitigation</a:t>
          </a:r>
          <a:r>
            <a:rPr lang="de-DE" sz="2000" b="1" dirty="0" smtClean="0"/>
            <a:t> </a:t>
          </a:r>
          <a:r>
            <a:rPr lang="de-DE" sz="2000" b="1" dirty="0" err="1" smtClean="0"/>
            <a:t>Strategies</a:t>
          </a:r>
          <a:endParaRPr lang="en-US" sz="2000" b="1" dirty="0" smtClean="0"/>
        </a:p>
      </dgm:t>
    </dgm:pt>
    <dgm:pt modelId="{860AC8DA-8407-456C-AB3B-C60F0DC7BD42}" type="parTrans" cxnId="{7FEF5B06-C9FE-4953-94CE-B0E77982CEC0}">
      <dgm:prSet/>
      <dgm:spPr/>
      <dgm:t>
        <a:bodyPr/>
        <a:lstStyle/>
        <a:p>
          <a:endParaRPr lang="en-US"/>
        </a:p>
      </dgm:t>
    </dgm:pt>
    <dgm:pt modelId="{D8DF9063-8092-45E1-87CD-B427663B7415}" type="sibTrans" cxnId="{7FEF5B06-C9FE-4953-94CE-B0E77982CEC0}">
      <dgm:prSet/>
      <dgm:spPr/>
      <dgm:t>
        <a:bodyPr/>
        <a:lstStyle/>
        <a:p>
          <a:endParaRPr lang="en-US"/>
        </a:p>
      </dgm:t>
    </dgm:pt>
    <dgm:pt modelId="{BA8A5AE9-B2AD-44EE-BD44-1F4714832801}">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3. 	Mid-Term Extrapolations</a:t>
          </a:r>
        </a:p>
      </dgm:t>
    </dgm:pt>
    <dgm:pt modelId="{E33F709F-ADCC-4790-BE0F-9D80C917EC74}" type="parTrans" cxnId="{B4636078-7C4D-4777-80B4-B832DF3A617D}">
      <dgm:prSet/>
      <dgm:spPr/>
      <dgm:t>
        <a:bodyPr/>
        <a:lstStyle/>
        <a:p>
          <a:endParaRPr lang="de-DE"/>
        </a:p>
      </dgm:t>
    </dgm:pt>
    <dgm:pt modelId="{5D3CA0D3-C8BF-4CF0-9DEB-A0D430C319EE}" type="sibTrans" cxnId="{B4636078-7C4D-4777-80B4-B832DF3A617D}">
      <dgm:prSet/>
      <dgm:spPr/>
      <dgm:t>
        <a:bodyPr/>
        <a:lstStyle/>
        <a:p>
          <a:endParaRPr lang="de-DE"/>
        </a:p>
      </dgm:t>
    </dgm:pt>
    <dgm:pt modelId="{29CF6FEF-270A-4C27-900E-159E812E2386}" type="pres">
      <dgm:prSet presAssocID="{BF4EAE8A-0A75-4400-87C0-B94D1748F1BA}" presName="linear" presStyleCnt="0">
        <dgm:presLayoutVars>
          <dgm:animLvl val="lvl"/>
          <dgm:resizeHandles val="exact"/>
        </dgm:presLayoutVars>
      </dgm:prSet>
      <dgm:spPr/>
      <dgm:t>
        <a:bodyPr/>
        <a:lstStyle/>
        <a:p>
          <a:endParaRPr lang="en-US"/>
        </a:p>
      </dgm:t>
    </dgm:pt>
    <dgm:pt modelId="{90804E90-026C-43F1-9E56-677C19EB2755}" type="pres">
      <dgm:prSet presAssocID="{EFE54EEC-3611-4CF5-AF1F-9A7D48CC207C}" presName="parentText" presStyleLbl="node1" presStyleIdx="0" presStyleCnt="4">
        <dgm:presLayoutVars>
          <dgm:chMax val="0"/>
          <dgm:bulletEnabled val="1"/>
        </dgm:presLayoutVars>
      </dgm:prSet>
      <dgm:spPr/>
      <dgm:t>
        <a:bodyPr/>
        <a:lstStyle/>
        <a:p>
          <a:endParaRPr lang="en-US"/>
        </a:p>
      </dgm:t>
    </dgm:pt>
    <dgm:pt modelId="{68A12F54-3B42-4573-A10D-5B501752FBBC}" type="pres">
      <dgm:prSet presAssocID="{65959CEE-4326-4AEB-AA9B-9831A577EE1F}" presName="spacer" presStyleCnt="0"/>
      <dgm:spPr/>
      <dgm:t>
        <a:bodyPr/>
        <a:lstStyle/>
        <a:p>
          <a:endParaRPr lang="en-US"/>
        </a:p>
      </dgm:t>
    </dgm:pt>
    <dgm:pt modelId="{9EACB035-3716-4458-AABF-42C969FF42E3}" type="pres">
      <dgm:prSet presAssocID="{B8531BB6-C608-4B9D-A4F1-C31F159E1C16}" presName="parentText" presStyleLbl="node1" presStyleIdx="1" presStyleCnt="4">
        <dgm:presLayoutVars>
          <dgm:chMax val="0"/>
          <dgm:bulletEnabled val="1"/>
        </dgm:presLayoutVars>
      </dgm:prSet>
      <dgm:spPr/>
      <dgm:t>
        <a:bodyPr/>
        <a:lstStyle/>
        <a:p>
          <a:endParaRPr lang="en-US"/>
        </a:p>
      </dgm:t>
    </dgm:pt>
    <dgm:pt modelId="{82EADEDD-C8C1-4125-AE9F-9134D99C9C71}" type="pres">
      <dgm:prSet presAssocID="{9677BA2B-F35F-4087-B082-0BF3B58AA7F0}" presName="spacer" presStyleCnt="0"/>
      <dgm:spPr/>
    </dgm:pt>
    <dgm:pt modelId="{82CF9332-650E-472A-857D-C47023576FFA}" type="pres">
      <dgm:prSet presAssocID="{BA8A5AE9-B2AD-44EE-BD44-1F4714832801}" presName="parentText" presStyleLbl="node1" presStyleIdx="2" presStyleCnt="4">
        <dgm:presLayoutVars>
          <dgm:chMax val="0"/>
          <dgm:bulletEnabled val="1"/>
        </dgm:presLayoutVars>
      </dgm:prSet>
      <dgm:spPr/>
      <dgm:t>
        <a:bodyPr/>
        <a:lstStyle/>
        <a:p>
          <a:endParaRPr lang="de-DE"/>
        </a:p>
      </dgm:t>
    </dgm:pt>
    <dgm:pt modelId="{66F7D003-95FD-4DD8-81BA-91F786D1DEFC}" type="pres">
      <dgm:prSet presAssocID="{5D3CA0D3-C8BF-4CF0-9DEB-A0D430C319EE}" presName="spacer" presStyleCnt="0"/>
      <dgm:spPr/>
    </dgm:pt>
    <dgm:pt modelId="{505094D1-8547-431F-A6F5-CF70B25624D6}" type="pres">
      <dgm:prSet presAssocID="{76201333-B373-45DD-86B9-B4FA1E4D4022}" presName="parentText" presStyleLbl="node1" presStyleIdx="3" presStyleCnt="4">
        <dgm:presLayoutVars>
          <dgm:chMax val="0"/>
          <dgm:bulletEnabled val="1"/>
        </dgm:presLayoutVars>
      </dgm:prSet>
      <dgm:spPr/>
      <dgm:t>
        <a:bodyPr/>
        <a:lstStyle/>
        <a:p>
          <a:endParaRPr lang="en-US"/>
        </a:p>
      </dgm:t>
    </dgm:pt>
  </dgm:ptLst>
  <dgm:cxnLst>
    <dgm:cxn modelId="{B4636078-7C4D-4777-80B4-B832DF3A617D}" srcId="{BF4EAE8A-0A75-4400-87C0-B94D1748F1BA}" destId="{BA8A5AE9-B2AD-44EE-BD44-1F4714832801}" srcOrd="2" destOrd="0" parTransId="{E33F709F-ADCC-4790-BE0F-9D80C917EC74}" sibTransId="{5D3CA0D3-C8BF-4CF0-9DEB-A0D430C319EE}"/>
    <dgm:cxn modelId="{7FEF5B06-C9FE-4953-94CE-B0E77982CEC0}" srcId="{BF4EAE8A-0A75-4400-87C0-B94D1748F1BA}" destId="{76201333-B373-45DD-86B9-B4FA1E4D4022}" srcOrd="3" destOrd="0" parTransId="{860AC8DA-8407-456C-AB3B-C60F0DC7BD42}" sibTransId="{D8DF9063-8092-45E1-87CD-B427663B7415}"/>
    <dgm:cxn modelId="{450CCB80-B436-477C-8119-B7E1E95B33A1}" srcId="{BF4EAE8A-0A75-4400-87C0-B94D1748F1BA}" destId="{B8531BB6-C608-4B9D-A4F1-C31F159E1C16}" srcOrd="1" destOrd="0" parTransId="{43DCD802-D24F-4A1D-8007-4FEA18CEB7A6}" sibTransId="{9677BA2B-F35F-4087-B082-0BF3B58AA7F0}"/>
    <dgm:cxn modelId="{01E046FB-68BE-4507-AA8B-1189275B017C}" type="presOf" srcId="{B8531BB6-C608-4B9D-A4F1-C31F159E1C16}" destId="{9EACB035-3716-4458-AABF-42C969FF42E3}" srcOrd="0" destOrd="0" presId="urn:microsoft.com/office/officeart/2005/8/layout/vList2"/>
    <dgm:cxn modelId="{26008C7D-EDBA-4552-B3AB-902C9542B291}" type="presOf" srcId="{EFE54EEC-3611-4CF5-AF1F-9A7D48CC207C}" destId="{90804E90-026C-43F1-9E56-677C19EB2755}" srcOrd="0" destOrd="0" presId="urn:microsoft.com/office/officeart/2005/8/layout/vList2"/>
    <dgm:cxn modelId="{92EF0381-EC66-4AA6-ABD5-ADC3D266F924}" type="presOf" srcId="{76201333-B373-45DD-86B9-B4FA1E4D4022}" destId="{505094D1-8547-431F-A6F5-CF70B25624D6}" srcOrd="0" destOrd="0" presId="urn:microsoft.com/office/officeart/2005/8/layout/vList2"/>
    <dgm:cxn modelId="{8D92C754-0A84-43AF-8B6C-B0853C1BEC97}" type="presOf" srcId="{BA8A5AE9-B2AD-44EE-BD44-1F4714832801}" destId="{82CF9332-650E-472A-857D-C47023576FFA}" srcOrd="0" destOrd="0" presId="urn:microsoft.com/office/officeart/2005/8/layout/vList2"/>
    <dgm:cxn modelId="{1FAC776B-6AD6-48CB-A385-39B658DF78D0}" srcId="{BF4EAE8A-0A75-4400-87C0-B94D1748F1BA}" destId="{EFE54EEC-3611-4CF5-AF1F-9A7D48CC207C}" srcOrd="0" destOrd="0" parTransId="{87F91569-D135-41F0-B918-83DC54EECDBE}" sibTransId="{65959CEE-4326-4AEB-AA9B-9831A577EE1F}"/>
    <dgm:cxn modelId="{4845A74C-11C3-46C8-8834-F42423C74E17}" type="presOf" srcId="{BF4EAE8A-0A75-4400-87C0-B94D1748F1BA}" destId="{29CF6FEF-270A-4C27-900E-159E812E2386}" srcOrd="0" destOrd="0" presId="urn:microsoft.com/office/officeart/2005/8/layout/vList2"/>
    <dgm:cxn modelId="{E3CA94BB-EAD0-4F78-B837-9BBD5DA4D63F}" type="presParOf" srcId="{29CF6FEF-270A-4C27-900E-159E812E2386}" destId="{90804E90-026C-43F1-9E56-677C19EB2755}" srcOrd="0" destOrd="0" presId="urn:microsoft.com/office/officeart/2005/8/layout/vList2"/>
    <dgm:cxn modelId="{7AF58258-8878-47F8-9ACA-D8E1F13F9430}" type="presParOf" srcId="{29CF6FEF-270A-4C27-900E-159E812E2386}" destId="{68A12F54-3B42-4573-A10D-5B501752FBBC}" srcOrd="1" destOrd="0" presId="urn:microsoft.com/office/officeart/2005/8/layout/vList2"/>
    <dgm:cxn modelId="{6F9E6EFB-186C-4104-B078-2F0BE3F3FF30}" type="presParOf" srcId="{29CF6FEF-270A-4C27-900E-159E812E2386}" destId="{9EACB035-3716-4458-AABF-42C969FF42E3}" srcOrd="2" destOrd="0" presId="urn:microsoft.com/office/officeart/2005/8/layout/vList2"/>
    <dgm:cxn modelId="{CBA2EF49-D7D2-43FE-A77F-BF28FD77D3CD}" type="presParOf" srcId="{29CF6FEF-270A-4C27-900E-159E812E2386}" destId="{82EADEDD-C8C1-4125-AE9F-9134D99C9C71}" srcOrd="3" destOrd="0" presId="urn:microsoft.com/office/officeart/2005/8/layout/vList2"/>
    <dgm:cxn modelId="{4607BAB7-88FB-47BA-9925-7A7A722EE5F6}" type="presParOf" srcId="{29CF6FEF-270A-4C27-900E-159E812E2386}" destId="{82CF9332-650E-472A-857D-C47023576FFA}" srcOrd="4" destOrd="0" presId="urn:microsoft.com/office/officeart/2005/8/layout/vList2"/>
    <dgm:cxn modelId="{4CF99DF4-5218-462C-8E23-3E760DF04F8E}" type="presParOf" srcId="{29CF6FEF-270A-4C27-900E-159E812E2386}" destId="{66F7D003-95FD-4DD8-81BA-91F786D1DEFC}" srcOrd="5" destOrd="0" presId="urn:microsoft.com/office/officeart/2005/8/layout/vList2"/>
    <dgm:cxn modelId="{C08466C8-6CE4-4BB3-B1D9-D5BC28C34683}" type="presParOf" srcId="{29CF6FEF-270A-4C27-900E-159E812E2386}" destId="{505094D1-8547-431F-A6F5-CF70B2562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4EAE8A-0A75-4400-87C0-B94D1748F1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FE54EEC-3611-4CF5-AF1F-9A7D48CC207C}">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1. 	Introduction and Arc UFO Observations</a:t>
          </a:r>
          <a:endParaRPr lang="en-US" sz="2000" b="1" dirty="0"/>
        </a:p>
      </dgm:t>
    </dgm:pt>
    <dgm:pt modelId="{87F91569-D135-41F0-B918-83DC54EECDBE}" type="parTrans" cxnId="{1FAC776B-6AD6-48CB-A385-39B658DF78D0}">
      <dgm:prSet/>
      <dgm:spPr/>
      <dgm:t>
        <a:bodyPr/>
        <a:lstStyle/>
        <a:p>
          <a:pPr algn="l"/>
          <a:endParaRPr lang="en-US" sz="2000" b="1"/>
        </a:p>
      </dgm:t>
    </dgm:pt>
    <dgm:pt modelId="{65959CEE-4326-4AEB-AA9B-9831A577EE1F}" type="sibTrans" cxnId="{1FAC776B-6AD6-48CB-A385-39B658DF78D0}">
      <dgm:prSet/>
      <dgm:spPr/>
      <dgm:t>
        <a:bodyPr/>
        <a:lstStyle/>
        <a:p>
          <a:pPr algn="l"/>
          <a:endParaRPr lang="en-US" sz="2000" b="1"/>
        </a:p>
      </dgm:t>
    </dgm:pt>
    <dgm:pt modelId="{B8531BB6-C608-4B9D-A4F1-C31F159E1C16}">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2. 	MKI UFO Studies and Observations</a:t>
          </a:r>
        </a:p>
      </dgm:t>
    </dgm:pt>
    <dgm:pt modelId="{43DCD802-D24F-4A1D-8007-4FEA18CEB7A6}" type="parTrans" cxnId="{450CCB80-B436-477C-8119-B7E1E95B33A1}">
      <dgm:prSet/>
      <dgm:spPr/>
      <dgm:t>
        <a:bodyPr/>
        <a:lstStyle/>
        <a:p>
          <a:endParaRPr lang="en-US"/>
        </a:p>
      </dgm:t>
    </dgm:pt>
    <dgm:pt modelId="{9677BA2B-F35F-4087-B082-0BF3B58AA7F0}" type="sibTrans" cxnId="{450CCB80-B436-477C-8119-B7E1E95B33A1}">
      <dgm:prSet/>
      <dgm:spPr/>
      <dgm:t>
        <a:bodyPr/>
        <a:lstStyle/>
        <a:p>
          <a:endParaRPr lang="en-US"/>
        </a:p>
      </dgm:t>
    </dgm:pt>
    <dgm:pt modelId="{76201333-B373-45DD-86B9-B4FA1E4D4022}">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de-DE" sz="2000" b="1" dirty="0" smtClean="0"/>
            <a:t>4. 	Outlook </a:t>
          </a:r>
          <a:r>
            <a:rPr lang="de-DE" sz="2000" b="1" dirty="0" err="1" smtClean="0"/>
            <a:t>and</a:t>
          </a:r>
          <a:r>
            <a:rPr lang="de-DE" sz="2000" b="1" dirty="0" smtClean="0"/>
            <a:t> </a:t>
          </a:r>
          <a:r>
            <a:rPr lang="de-DE" sz="2000" b="1" dirty="0" err="1" smtClean="0"/>
            <a:t>Mitigation</a:t>
          </a:r>
          <a:r>
            <a:rPr lang="de-DE" sz="2000" b="1" dirty="0" smtClean="0"/>
            <a:t> </a:t>
          </a:r>
          <a:r>
            <a:rPr lang="de-DE" sz="2000" b="1" dirty="0" err="1" smtClean="0"/>
            <a:t>Strategies</a:t>
          </a:r>
          <a:endParaRPr lang="en-US" sz="2000" b="1" dirty="0" smtClean="0"/>
        </a:p>
      </dgm:t>
    </dgm:pt>
    <dgm:pt modelId="{860AC8DA-8407-456C-AB3B-C60F0DC7BD42}" type="parTrans" cxnId="{7FEF5B06-C9FE-4953-94CE-B0E77982CEC0}">
      <dgm:prSet/>
      <dgm:spPr/>
      <dgm:t>
        <a:bodyPr/>
        <a:lstStyle/>
        <a:p>
          <a:endParaRPr lang="en-US"/>
        </a:p>
      </dgm:t>
    </dgm:pt>
    <dgm:pt modelId="{D8DF9063-8092-45E1-87CD-B427663B7415}" type="sibTrans" cxnId="{7FEF5B06-C9FE-4953-94CE-B0E77982CEC0}">
      <dgm:prSet/>
      <dgm:spPr/>
      <dgm:t>
        <a:bodyPr/>
        <a:lstStyle/>
        <a:p>
          <a:endParaRPr lang="en-US"/>
        </a:p>
      </dgm:t>
    </dgm:pt>
    <dgm:pt modelId="{BA8A5AE9-B2AD-44EE-BD44-1F4714832801}">
      <dgm:prSet phldrT="[Text]" custT="1"/>
      <dgm:spPr/>
      <dgm:t>
        <a:bodyPr/>
        <a:lstStyle/>
        <a:p>
          <a:pPr marL="509588" indent="-509588" algn="l"/>
          <a:r>
            <a:rPr lang="en-US" sz="2000" b="1" dirty="0" smtClean="0"/>
            <a:t>3. 	Mid-Term Extrapolations</a:t>
          </a:r>
        </a:p>
      </dgm:t>
    </dgm:pt>
    <dgm:pt modelId="{E33F709F-ADCC-4790-BE0F-9D80C917EC74}" type="parTrans" cxnId="{B4636078-7C4D-4777-80B4-B832DF3A617D}">
      <dgm:prSet/>
      <dgm:spPr/>
      <dgm:t>
        <a:bodyPr/>
        <a:lstStyle/>
        <a:p>
          <a:endParaRPr lang="de-DE"/>
        </a:p>
      </dgm:t>
    </dgm:pt>
    <dgm:pt modelId="{5D3CA0D3-C8BF-4CF0-9DEB-A0D430C319EE}" type="sibTrans" cxnId="{B4636078-7C4D-4777-80B4-B832DF3A617D}">
      <dgm:prSet/>
      <dgm:spPr/>
      <dgm:t>
        <a:bodyPr/>
        <a:lstStyle/>
        <a:p>
          <a:endParaRPr lang="de-DE"/>
        </a:p>
      </dgm:t>
    </dgm:pt>
    <dgm:pt modelId="{29CF6FEF-270A-4C27-900E-159E812E2386}" type="pres">
      <dgm:prSet presAssocID="{BF4EAE8A-0A75-4400-87C0-B94D1748F1BA}" presName="linear" presStyleCnt="0">
        <dgm:presLayoutVars>
          <dgm:animLvl val="lvl"/>
          <dgm:resizeHandles val="exact"/>
        </dgm:presLayoutVars>
      </dgm:prSet>
      <dgm:spPr/>
      <dgm:t>
        <a:bodyPr/>
        <a:lstStyle/>
        <a:p>
          <a:endParaRPr lang="en-US"/>
        </a:p>
      </dgm:t>
    </dgm:pt>
    <dgm:pt modelId="{90804E90-026C-43F1-9E56-677C19EB2755}" type="pres">
      <dgm:prSet presAssocID="{EFE54EEC-3611-4CF5-AF1F-9A7D48CC207C}" presName="parentText" presStyleLbl="node1" presStyleIdx="0" presStyleCnt="4">
        <dgm:presLayoutVars>
          <dgm:chMax val="0"/>
          <dgm:bulletEnabled val="1"/>
        </dgm:presLayoutVars>
      </dgm:prSet>
      <dgm:spPr/>
      <dgm:t>
        <a:bodyPr/>
        <a:lstStyle/>
        <a:p>
          <a:endParaRPr lang="en-US"/>
        </a:p>
      </dgm:t>
    </dgm:pt>
    <dgm:pt modelId="{68A12F54-3B42-4573-A10D-5B501752FBBC}" type="pres">
      <dgm:prSet presAssocID="{65959CEE-4326-4AEB-AA9B-9831A577EE1F}" presName="spacer" presStyleCnt="0"/>
      <dgm:spPr/>
      <dgm:t>
        <a:bodyPr/>
        <a:lstStyle/>
        <a:p>
          <a:endParaRPr lang="en-US"/>
        </a:p>
      </dgm:t>
    </dgm:pt>
    <dgm:pt modelId="{9EACB035-3716-4458-AABF-42C969FF42E3}" type="pres">
      <dgm:prSet presAssocID="{B8531BB6-C608-4B9D-A4F1-C31F159E1C16}" presName="parentText" presStyleLbl="node1" presStyleIdx="1" presStyleCnt="4">
        <dgm:presLayoutVars>
          <dgm:chMax val="0"/>
          <dgm:bulletEnabled val="1"/>
        </dgm:presLayoutVars>
      </dgm:prSet>
      <dgm:spPr/>
      <dgm:t>
        <a:bodyPr/>
        <a:lstStyle/>
        <a:p>
          <a:endParaRPr lang="en-US"/>
        </a:p>
      </dgm:t>
    </dgm:pt>
    <dgm:pt modelId="{82EADEDD-C8C1-4125-AE9F-9134D99C9C71}" type="pres">
      <dgm:prSet presAssocID="{9677BA2B-F35F-4087-B082-0BF3B58AA7F0}" presName="spacer" presStyleCnt="0"/>
      <dgm:spPr/>
    </dgm:pt>
    <dgm:pt modelId="{82CF9332-650E-472A-857D-C47023576FFA}" type="pres">
      <dgm:prSet presAssocID="{BA8A5AE9-B2AD-44EE-BD44-1F4714832801}" presName="parentText" presStyleLbl="node1" presStyleIdx="2" presStyleCnt="4">
        <dgm:presLayoutVars>
          <dgm:chMax val="0"/>
          <dgm:bulletEnabled val="1"/>
        </dgm:presLayoutVars>
      </dgm:prSet>
      <dgm:spPr/>
      <dgm:t>
        <a:bodyPr/>
        <a:lstStyle/>
        <a:p>
          <a:endParaRPr lang="de-DE"/>
        </a:p>
      </dgm:t>
    </dgm:pt>
    <dgm:pt modelId="{66F7D003-95FD-4DD8-81BA-91F786D1DEFC}" type="pres">
      <dgm:prSet presAssocID="{5D3CA0D3-C8BF-4CF0-9DEB-A0D430C319EE}" presName="spacer" presStyleCnt="0"/>
      <dgm:spPr/>
    </dgm:pt>
    <dgm:pt modelId="{505094D1-8547-431F-A6F5-CF70B25624D6}" type="pres">
      <dgm:prSet presAssocID="{76201333-B373-45DD-86B9-B4FA1E4D4022}" presName="parentText" presStyleLbl="node1" presStyleIdx="3" presStyleCnt="4">
        <dgm:presLayoutVars>
          <dgm:chMax val="0"/>
          <dgm:bulletEnabled val="1"/>
        </dgm:presLayoutVars>
      </dgm:prSet>
      <dgm:spPr/>
      <dgm:t>
        <a:bodyPr/>
        <a:lstStyle/>
        <a:p>
          <a:endParaRPr lang="en-US"/>
        </a:p>
      </dgm:t>
    </dgm:pt>
  </dgm:ptLst>
  <dgm:cxnLst>
    <dgm:cxn modelId="{B4636078-7C4D-4777-80B4-B832DF3A617D}" srcId="{BF4EAE8A-0A75-4400-87C0-B94D1748F1BA}" destId="{BA8A5AE9-B2AD-44EE-BD44-1F4714832801}" srcOrd="2" destOrd="0" parTransId="{E33F709F-ADCC-4790-BE0F-9D80C917EC74}" sibTransId="{5D3CA0D3-C8BF-4CF0-9DEB-A0D430C319EE}"/>
    <dgm:cxn modelId="{7FEF5B06-C9FE-4953-94CE-B0E77982CEC0}" srcId="{BF4EAE8A-0A75-4400-87C0-B94D1748F1BA}" destId="{76201333-B373-45DD-86B9-B4FA1E4D4022}" srcOrd="3" destOrd="0" parTransId="{860AC8DA-8407-456C-AB3B-C60F0DC7BD42}" sibTransId="{D8DF9063-8092-45E1-87CD-B427663B7415}"/>
    <dgm:cxn modelId="{450CCB80-B436-477C-8119-B7E1E95B33A1}" srcId="{BF4EAE8A-0A75-4400-87C0-B94D1748F1BA}" destId="{B8531BB6-C608-4B9D-A4F1-C31F159E1C16}" srcOrd="1" destOrd="0" parTransId="{43DCD802-D24F-4A1D-8007-4FEA18CEB7A6}" sibTransId="{9677BA2B-F35F-4087-B082-0BF3B58AA7F0}"/>
    <dgm:cxn modelId="{ABC0F919-9A4C-425A-9D66-A23CD78E66DD}" type="presOf" srcId="{EFE54EEC-3611-4CF5-AF1F-9A7D48CC207C}" destId="{90804E90-026C-43F1-9E56-677C19EB2755}" srcOrd="0" destOrd="0" presId="urn:microsoft.com/office/officeart/2005/8/layout/vList2"/>
    <dgm:cxn modelId="{22A5F9C3-0D6A-4BB9-B74D-D91999E09946}" type="presOf" srcId="{BF4EAE8A-0A75-4400-87C0-B94D1748F1BA}" destId="{29CF6FEF-270A-4C27-900E-159E812E2386}" srcOrd="0" destOrd="0" presId="urn:microsoft.com/office/officeart/2005/8/layout/vList2"/>
    <dgm:cxn modelId="{C71D5245-4511-4183-9C34-E70807CC166B}" type="presOf" srcId="{BA8A5AE9-B2AD-44EE-BD44-1F4714832801}" destId="{82CF9332-650E-472A-857D-C47023576FFA}" srcOrd="0" destOrd="0" presId="urn:microsoft.com/office/officeart/2005/8/layout/vList2"/>
    <dgm:cxn modelId="{68161CC2-BC84-40E4-9D4F-4B40C37E4418}" type="presOf" srcId="{76201333-B373-45DD-86B9-B4FA1E4D4022}" destId="{505094D1-8547-431F-A6F5-CF70B25624D6}" srcOrd="0" destOrd="0" presId="urn:microsoft.com/office/officeart/2005/8/layout/vList2"/>
    <dgm:cxn modelId="{889E837F-AE80-4CF5-BF01-A285A7049888}" type="presOf" srcId="{B8531BB6-C608-4B9D-A4F1-C31F159E1C16}" destId="{9EACB035-3716-4458-AABF-42C969FF42E3}" srcOrd="0" destOrd="0" presId="urn:microsoft.com/office/officeart/2005/8/layout/vList2"/>
    <dgm:cxn modelId="{1FAC776B-6AD6-48CB-A385-39B658DF78D0}" srcId="{BF4EAE8A-0A75-4400-87C0-B94D1748F1BA}" destId="{EFE54EEC-3611-4CF5-AF1F-9A7D48CC207C}" srcOrd="0" destOrd="0" parTransId="{87F91569-D135-41F0-B918-83DC54EECDBE}" sibTransId="{65959CEE-4326-4AEB-AA9B-9831A577EE1F}"/>
    <dgm:cxn modelId="{A3327B03-AA0A-4C61-A634-824970E822F0}" type="presParOf" srcId="{29CF6FEF-270A-4C27-900E-159E812E2386}" destId="{90804E90-026C-43F1-9E56-677C19EB2755}" srcOrd="0" destOrd="0" presId="urn:microsoft.com/office/officeart/2005/8/layout/vList2"/>
    <dgm:cxn modelId="{FF4BDEBA-8D9F-481F-8353-F3314EF5B076}" type="presParOf" srcId="{29CF6FEF-270A-4C27-900E-159E812E2386}" destId="{68A12F54-3B42-4573-A10D-5B501752FBBC}" srcOrd="1" destOrd="0" presId="urn:microsoft.com/office/officeart/2005/8/layout/vList2"/>
    <dgm:cxn modelId="{BD76E9FE-1255-4675-8005-D70E16C3701D}" type="presParOf" srcId="{29CF6FEF-270A-4C27-900E-159E812E2386}" destId="{9EACB035-3716-4458-AABF-42C969FF42E3}" srcOrd="2" destOrd="0" presId="urn:microsoft.com/office/officeart/2005/8/layout/vList2"/>
    <dgm:cxn modelId="{3C02BF7C-4EB0-4F47-849E-5D71DBF049E0}" type="presParOf" srcId="{29CF6FEF-270A-4C27-900E-159E812E2386}" destId="{82EADEDD-C8C1-4125-AE9F-9134D99C9C71}" srcOrd="3" destOrd="0" presId="urn:microsoft.com/office/officeart/2005/8/layout/vList2"/>
    <dgm:cxn modelId="{462A6EA8-750E-4C38-ADFD-01EC9FE318B8}" type="presParOf" srcId="{29CF6FEF-270A-4C27-900E-159E812E2386}" destId="{82CF9332-650E-472A-857D-C47023576FFA}" srcOrd="4" destOrd="0" presId="urn:microsoft.com/office/officeart/2005/8/layout/vList2"/>
    <dgm:cxn modelId="{2A179FD4-B9E3-431B-8CC8-8303CB95E9DD}" type="presParOf" srcId="{29CF6FEF-270A-4C27-900E-159E812E2386}" destId="{66F7D003-95FD-4DD8-81BA-91F786D1DEFC}" srcOrd="5" destOrd="0" presId="urn:microsoft.com/office/officeart/2005/8/layout/vList2"/>
    <dgm:cxn modelId="{4B60D934-08D6-4D34-855F-27BF6B3D231F}" type="presParOf" srcId="{29CF6FEF-270A-4C27-900E-159E812E2386}" destId="{505094D1-8547-431F-A6F5-CF70B2562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EAE8A-0A75-4400-87C0-B94D1748F1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FE54EEC-3611-4CF5-AF1F-9A7D48CC207C}">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1. 	Introduction and Arc UFO Observations</a:t>
          </a:r>
          <a:endParaRPr lang="en-US" sz="2000" b="1" dirty="0"/>
        </a:p>
      </dgm:t>
    </dgm:pt>
    <dgm:pt modelId="{87F91569-D135-41F0-B918-83DC54EECDBE}" type="parTrans" cxnId="{1FAC776B-6AD6-48CB-A385-39B658DF78D0}">
      <dgm:prSet/>
      <dgm:spPr/>
      <dgm:t>
        <a:bodyPr/>
        <a:lstStyle/>
        <a:p>
          <a:pPr algn="l"/>
          <a:endParaRPr lang="en-US" sz="2000" b="1"/>
        </a:p>
      </dgm:t>
    </dgm:pt>
    <dgm:pt modelId="{65959CEE-4326-4AEB-AA9B-9831A577EE1F}" type="sibTrans" cxnId="{1FAC776B-6AD6-48CB-A385-39B658DF78D0}">
      <dgm:prSet/>
      <dgm:spPr/>
      <dgm:t>
        <a:bodyPr/>
        <a:lstStyle/>
        <a:p>
          <a:pPr algn="l"/>
          <a:endParaRPr lang="en-US" sz="2000" b="1"/>
        </a:p>
      </dgm:t>
    </dgm:pt>
    <dgm:pt modelId="{B8531BB6-C608-4B9D-A4F1-C31F159E1C16}">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2. 	MKI UFO Studies and Observations</a:t>
          </a:r>
        </a:p>
      </dgm:t>
    </dgm:pt>
    <dgm:pt modelId="{43DCD802-D24F-4A1D-8007-4FEA18CEB7A6}" type="parTrans" cxnId="{450CCB80-B436-477C-8119-B7E1E95B33A1}">
      <dgm:prSet/>
      <dgm:spPr/>
      <dgm:t>
        <a:bodyPr/>
        <a:lstStyle/>
        <a:p>
          <a:endParaRPr lang="en-US"/>
        </a:p>
      </dgm:t>
    </dgm:pt>
    <dgm:pt modelId="{9677BA2B-F35F-4087-B082-0BF3B58AA7F0}" type="sibTrans" cxnId="{450CCB80-B436-477C-8119-B7E1E95B33A1}">
      <dgm:prSet/>
      <dgm:spPr/>
      <dgm:t>
        <a:bodyPr/>
        <a:lstStyle/>
        <a:p>
          <a:endParaRPr lang="en-US"/>
        </a:p>
      </dgm:t>
    </dgm:pt>
    <dgm:pt modelId="{76201333-B373-45DD-86B9-B4FA1E4D4022}">
      <dgm:prSet phldrT="[Text]" custT="1"/>
      <dgm:spPr/>
      <dgm:t>
        <a:bodyPr/>
        <a:lstStyle/>
        <a:p>
          <a:pPr marL="509588" indent="-509588" algn="l"/>
          <a:r>
            <a:rPr lang="de-DE" sz="2000" b="1" dirty="0" smtClean="0"/>
            <a:t>4. 	Outlook </a:t>
          </a:r>
          <a:r>
            <a:rPr lang="de-DE" sz="2000" b="1" dirty="0" err="1" smtClean="0"/>
            <a:t>and</a:t>
          </a:r>
          <a:r>
            <a:rPr lang="de-DE" sz="2000" b="1" dirty="0" smtClean="0"/>
            <a:t> </a:t>
          </a:r>
          <a:r>
            <a:rPr lang="de-DE" sz="2000" b="1" dirty="0" err="1" smtClean="0"/>
            <a:t>Mitigation</a:t>
          </a:r>
          <a:r>
            <a:rPr lang="de-DE" sz="2000" b="1" dirty="0" smtClean="0"/>
            <a:t> </a:t>
          </a:r>
          <a:r>
            <a:rPr lang="de-DE" sz="2000" b="1" dirty="0" err="1" smtClean="0"/>
            <a:t>Strategies</a:t>
          </a:r>
          <a:endParaRPr lang="en-US" sz="2000" b="1" dirty="0" smtClean="0"/>
        </a:p>
      </dgm:t>
    </dgm:pt>
    <dgm:pt modelId="{860AC8DA-8407-456C-AB3B-C60F0DC7BD42}" type="parTrans" cxnId="{7FEF5B06-C9FE-4953-94CE-B0E77982CEC0}">
      <dgm:prSet/>
      <dgm:spPr/>
      <dgm:t>
        <a:bodyPr/>
        <a:lstStyle/>
        <a:p>
          <a:endParaRPr lang="en-US"/>
        </a:p>
      </dgm:t>
    </dgm:pt>
    <dgm:pt modelId="{D8DF9063-8092-45E1-87CD-B427663B7415}" type="sibTrans" cxnId="{7FEF5B06-C9FE-4953-94CE-B0E77982CEC0}">
      <dgm:prSet/>
      <dgm:spPr/>
      <dgm:t>
        <a:bodyPr/>
        <a:lstStyle/>
        <a:p>
          <a:endParaRPr lang="en-US"/>
        </a:p>
      </dgm:t>
    </dgm:pt>
    <dgm:pt modelId="{BA8A5AE9-B2AD-44EE-BD44-1F4714832801}">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a:lstStyle/>
        <a:p>
          <a:pPr marL="509588" indent="-509588" algn="l"/>
          <a:r>
            <a:rPr lang="en-US" sz="2000" b="1" dirty="0" smtClean="0"/>
            <a:t>3. 	Mid-Term Extrapolations</a:t>
          </a:r>
        </a:p>
      </dgm:t>
    </dgm:pt>
    <dgm:pt modelId="{E33F709F-ADCC-4790-BE0F-9D80C917EC74}" type="parTrans" cxnId="{B4636078-7C4D-4777-80B4-B832DF3A617D}">
      <dgm:prSet/>
      <dgm:spPr/>
      <dgm:t>
        <a:bodyPr/>
        <a:lstStyle/>
        <a:p>
          <a:endParaRPr lang="de-DE"/>
        </a:p>
      </dgm:t>
    </dgm:pt>
    <dgm:pt modelId="{5D3CA0D3-C8BF-4CF0-9DEB-A0D430C319EE}" type="sibTrans" cxnId="{B4636078-7C4D-4777-80B4-B832DF3A617D}">
      <dgm:prSet/>
      <dgm:spPr/>
      <dgm:t>
        <a:bodyPr/>
        <a:lstStyle/>
        <a:p>
          <a:endParaRPr lang="de-DE"/>
        </a:p>
      </dgm:t>
    </dgm:pt>
    <dgm:pt modelId="{29CF6FEF-270A-4C27-900E-159E812E2386}" type="pres">
      <dgm:prSet presAssocID="{BF4EAE8A-0A75-4400-87C0-B94D1748F1BA}" presName="linear" presStyleCnt="0">
        <dgm:presLayoutVars>
          <dgm:animLvl val="lvl"/>
          <dgm:resizeHandles val="exact"/>
        </dgm:presLayoutVars>
      </dgm:prSet>
      <dgm:spPr/>
      <dgm:t>
        <a:bodyPr/>
        <a:lstStyle/>
        <a:p>
          <a:endParaRPr lang="en-US"/>
        </a:p>
      </dgm:t>
    </dgm:pt>
    <dgm:pt modelId="{90804E90-026C-43F1-9E56-677C19EB2755}" type="pres">
      <dgm:prSet presAssocID="{EFE54EEC-3611-4CF5-AF1F-9A7D48CC207C}" presName="parentText" presStyleLbl="node1" presStyleIdx="0" presStyleCnt="4">
        <dgm:presLayoutVars>
          <dgm:chMax val="0"/>
          <dgm:bulletEnabled val="1"/>
        </dgm:presLayoutVars>
      </dgm:prSet>
      <dgm:spPr/>
      <dgm:t>
        <a:bodyPr/>
        <a:lstStyle/>
        <a:p>
          <a:endParaRPr lang="en-US"/>
        </a:p>
      </dgm:t>
    </dgm:pt>
    <dgm:pt modelId="{68A12F54-3B42-4573-A10D-5B501752FBBC}" type="pres">
      <dgm:prSet presAssocID="{65959CEE-4326-4AEB-AA9B-9831A577EE1F}" presName="spacer" presStyleCnt="0"/>
      <dgm:spPr/>
      <dgm:t>
        <a:bodyPr/>
        <a:lstStyle/>
        <a:p>
          <a:endParaRPr lang="en-US"/>
        </a:p>
      </dgm:t>
    </dgm:pt>
    <dgm:pt modelId="{9EACB035-3716-4458-AABF-42C969FF42E3}" type="pres">
      <dgm:prSet presAssocID="{B8531BB6-C608-4B9D-A4F1-C31F159E1C16}" presName="parentText" presStyleLbl="node1" presStyleIdx="1" presStyleCnt="4">
        <dgm:presLayoutVars>
          <dgm:chMax val="0"/>
          <dgm:bulletEnabled val="1"/>
        </dgm:presLayoutVars>
      </dgm:prSet>
      <dgm:spPr/>
      <dgm:t>
        <a:bodyPr/>
        <a:lstStyle/>
        <a:p>
          <a:endParaRPr lang="en-US"/>
        </a:p>
      </dgm:t>
    </dgm:pt>
    <dgm:pt modelId="{82EADEDD-C8C1-4125-AE9F-9134D99C9C71}" type="pres">
      <dgm:prSet presAssocID="{9677BA2B-F35F-4087-B082-0BF3B58AA7F0}" presName="spacer" presStyleCnt="0"/>
      <dgm:spPr/>
    </dgm:pt>
    <dgm:pt modelId="{82CF9332-650E-472A-857D-C47023576FFA}" type="pres">
      <dgm:prSet presAssocID="{BA8A5AE9-B2AD-44EE-BD44-1F4714832801}" presName="parentText" presStyleLbl="node1" presStyleIdx="2" presStyleCnt="4">
        <dgm:presLayoutVars>
          <dgm:chMax val="0"/>
          <dgm:bulletEnabled val="1"/>
        </dgm:presLayoutVars>
      </dgm:prSet>
      <dgm:spPr/>
      <dgm:t>
        <a:bodyPr/>
        <a:lstStyle/>
        <a:p>
          <a:endParaRPr lang="de-DE"/>
        </a:p>
      </dgm:t>
    </dgm:pt>
    <dgm:pt modelId="{66F7D003-95FD-4DD8-81BA-91F786D1DEFC}" type="pres">
      <dgm:prSet presAssocID="{5D3CA0D3-C8BF-4CF0-9DEB-A0D430C319EE}" presName="spacer" presStyleCnt="0"/>
      <dgm:spPr/>
    </dgm:pt>
    <dgm:pt modelId="{505094D1-8547-431F-A6F5-CF70B25624D6}" type="pres">
      <dgm:prSet presAssocID="{76201333-B373-45DD-86B9-B4FA1E4D4022}" presName="parentText" presStyleLbl="node1" presStyleIdx="3" presStyleCnt="4">
        <dgm:presLayoutVars>
          <dgm:chMax val="0"/>
          <dgm:bulletEnabled val="1"/>
        </dgm:presLayoutVars>
      </dgm:prSet>
      <dgm:spPr/>
      <dgm:t>
        <a:bodyPr/>
        <a:lstStyle/>
        <a:p>
          <a:endParaRPr lang="en-US"/>
        </a:p>
      </dgm:t>
    </dgm:pt>
  </dgm:ptLst>
  <dgm:cxnLst>
    <dgm:cxn modelId="{1765D600-8231-4816-8E20-BBA2594B39AD}" type="presOf" srcId="{B8531BB6-C608-4B9D-A4F1-C31F159E1C16}" destId="{9EACB035-3716-4458-AABF-42C969FF42E3}" srcOrd="0" destOrd="0" presId="urn:microsoft.com/office/officeart/2005/8/layout/vList2"/>
    <dgm:cxn modelId="{B4636078-7C4D-4777-80B4-B832DF3A617D}" srcId="{BF4EAE8A-0A75-4400-87C0-B94D1748F1BA}" destId="{BA8A5AE9-B2AD-44EE-BD44-1F4714832801}" srcOrd="2" destOrd="0" parTransId="{E33F709F-ADCC-4790-BE0F-9D80C917EC74}" sibTransId="{5D3CA0D3-C8BF-4CF0-9DEB-A0D430C319EE}"/>
    <dgm:cxn modelId="{E1DCE4F9-6076-4FBC-8929-FCCB44E44172}" type="presOf" srcId="{BA8A5AE9-B2AD-44EE-BD44-1F4714832801}" destId="{82CF9332-650E-472A-857D-C47023576FFA}" srcOrd="0" destOrd="0" presId="urn:microsoft.com/office/officeart/2005/8/layout/vList2"/>
    <dgm:cxn modelId="{7FEF5B06-C9FE-4953-94CE-B0E77982CEC0}" srcId="{BF4EAE8A-0A75-4400-87C0-B94D1748F1BA}" destId="{76201333-B373-45DD-86B9-B4FA1E4D4022}" srcOrd="3" destOrd="0" parTransId="{860AC8DA-8407-456C-AB3B-C60F0DC7BD42}" sibTransId="{D8DF9063-8092-45E1-87CD-B427663B7415}"/>
    <dgm:cxn modelId="{450CCB80-B436-477C-8119-B7E1E95B33A1}" srcId="{BF4EAE8A-0A75-4400-87C0-B94D1748F1BA}" destId="{B8531BB6-C608-4B9D-A4F1-C31F159E1C16}" srcOrd="1" destOrd="0" parTransId="{43DCD802-D24F-4A1D-8007-4FEA18CEB7A6}" sibTransId="{9677BA2B-F35F-4087-B082-0BF3B58AA7F0}"/>
    <dgm:cxn modelId="{2A79B087-16B4-4EBF-87BD-EF8A7CD52927}" type="presOf" srcId="{EFE54EEC-3611-4CF5-AF1F-9A7D48CC207C}" destId="{90804E90-026C-43F1-9E56-677C19EB2755}" srcOrd="0" destOrd="0" presId="urn:microsoft.com/office/officeart/2005/8/layout/vList2"/>
    <dgm:cxn modelId="{1FAC776B-6AD6-48CB-A385-39B658DF78D0}" srcId="{BF4EAE8A-0A75-4400-87C0-B94D1748F1BA}" destId="{EFE54EEC-3611-4CF5-AF1F-9A7D48CC207C}" srcOrd="0" destOrd="0" parTransId="{87F91569-D135-41F0-B918-83DC54EECDBE}" sibTransId="{65959CEE-4326-4AEB-AA9B-9831A577EE1F}"/>
    <dgm:cxn modelId="{548EB101-B2FB-407D-ACED-6663C7F07569}" type="presOf" srcId="{76201333-B373-45DD-86B9-B4FA1E4D4022}" destId="{505094D1-8547-431F-A6F5-CF70B25624D6}" srcOrd="0" destOrd="0" presId="urn:microsoft.com/office/officeart/2005/8/layout/vList2"/>
    <dgm:cxn modelId="{506F66DE-19E9-4AFE-ACFC-77BF32D693DE}" type="presOf" srcId="{BF4EAE8A-0A75-4400-87C0-B94D1748F1BA}" destId="{29CF6FEF-270A-4C27-900E-159E812E2386}" srcOrd="0" destOrd="0" presId="urn:microsoft.com/office/officeart/2005/8/layout/vList2"/>
    <dgm:cxn modelId="{F484FD24-78E6-4F0D-8028-9921EA685E1C}" type="presParOf" srcId="{29CF6FEF-270A-4C27-900E-159E812E2386}" destId="{90804E90-026C-43F1-9E56-677C19EB2755}" srcOrd="0" destOrd="0" presId="urn:microsoft.com/office/officeart/2005/8/layout/vList2"/>
    <dgm:cxn modelId="{E6894B55-04E7-44D8-9FFD-6A980BDF544B}" type="presParOf" srcId="{29CF6FEF-270A-4C27-900E-159E812E2386}" destId="{68A12F54-3B42-4573-A10D-5B501752FBBC}" srcOrd="1" destOrd="0" presId="urn:microsoft.com/office/officeart/2005/8/layout/vList2"/>
    <dgm:cxn modelId="{42EB2E26-6F40-4BE3-89C2-AC41B8764CFB}" type="presParOf" srcId="{29CF6FEF-270A-4C27-900E-159E812E2386}" destId="{9EACB035-3716-4458-AABF-42C969FF42E3}" srcOrd="2" destOrd="0" presId="urn:microsoft.com/office/officeart/2005/8/layout/vList2"/>
    <dgm:cxn modelId="{35D53905-9AE2-4747-9D57-AA492F8FA041}" type="presParOf" srcId="{29CF6FEF-270A-4C27-900E-159E812E2386}" destId="{82EADEDD-C8C1-4125-AE9F-9134D99C9C71}" srcOrd="3" destOrd="0" presId="urn:microsoft.com/office/officeart/2005/8/layout/vList2"/>
    <dgm:cxn modelId="{217C9061-25CA-4666-80F5-26414AA4538F}" type="presParOf" srcId="{29CF6FEF-270A-4C27-900E-159E812E2386}" destId="{82CF9332-650E-472A-857D-C47023576FFA}" srcOrd="4" destOrd="0" presId="urn:microsoft.com/office/officeart/2005/8/layout/vList2"/>
    <dgm:cxn modelId="{2A5FDB8B-7BF5-4635-AE35-296BD92B91A2}" type="presParOf" srcId="{29CF6FEF-270A-4C27-900E-159E812E2386}" destId="{66F7D003-95FD-4DD8-81BA-91F786D1DEFC}" srcOrd="5" destOrd="0" presId="urn:microsoft.com/office/officeart/2005/8/layout/vList2"/>
    <dgm:cxn modelId="{BDFF735B-29FB-47D9-AB66-F99DF1320449}" type="presParOf" srcId="{29CF6FEF-270A-4C27-900E-159E812E2386}" destId="{505094D1-8547-431F-A6F5-CF70B25624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4E90-026C-43F1-9E56-677C19EB2755}">
      <dsp:nvSpPr>
        <dsp:cNvPr id="0" name=""/>
        <dsp:cNvSpPr/>
      </dsp:nvSpPr>
      <dsp:spPr>
        <a:xfrm>
          <a:off x="0" y="12624"/>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1. 	Introduction and Arc UFO Observations</a:t>
          </a:r>
          <a:endParaRPr lang="en-US" sz="2000" b="1" kern="1200" dirty="0"/>
        </a:p>
      </dsp:txBody>
      <dsp:txXfrm>
        <a:off x="40209" y="52833"/>
        <a:ext cx="6015582" cy="743262"/>
      </dsp:txXfrm>
    </dsp:sp>
    <dsp:sp modelId="{9EACB035-3716-4458-AABF-42C969FF42E3}">
      <dsp:nvSpPr>
        <dsp:cNvPr id="0" name=""/>
        <dsp:cNvSpPr/>
      </dsp:nvSpPr>
      <dsp:spPr>
        <a:xfrm>
          <a:off x="0" y="963024"/>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2. 	MKI UFO </a:t>
          </a:r>
          <a:r>
            <a:rPr lang="en-US" sz="2000" b="1" kern="1200" dirty="0" smtClean="0"/>
            <a:t>Observations</a:t>
          </a:r>
          <a:endParaRPr lang="en-US" sz="2000" b="1" kern="1200" dirty="0" smtClean="0"/>
        </a:p>
      </dsp:txBody>
      <dsp:txXfrm>
        <a:off x="40209" y="1003233"/>
        <a:ext cx="6015582" cy="743262"/>
      </dsp:txXfrm>
    </dsp:sp>
    <dsp:sp modelId="{82CF9332-650E-472A-857D-C47023576FFA}">
      <dsp:nvSpPr>
        <dsp:cNvPr id="0" name=""/>
        <dsp:cNvSpPr/>
      </dsp:nvSpPr>
      <dsp:spPr>
        <a:xfrm>
          <a:off x="0" y="1913425"/>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3. 	</a:t>
          </a:r>
          <a:r>
            <a:rPr lang="en-US" sz="2000" b="1" kern="1200" dirty="0" smtClean="0"/>
            <a:t>Energy Extrapolation</a:t>
          </a:r>
          <a:endParaRPr lang="en-US" sz="2000" b="1" kern="1200" dirty="0" smtClean="0"/>
        </a:p>
      </dsp:txBody>
      <dsp:txXfrm>
        <a:off x="40209" y="1953634"/>
        <a:ext cx="6015582" cy="743262"/>
      </dsp:txXfrm>
    </dsp:sp>
    <dsp:sp modelId="{505094D1-8547-431F-A6F5-CF70B25624D6}">
      <dsp:nvSpPr>
        <dsp:cNvPr id="0" name=""/>
        <dsp:cNvSpPr/>
      </dsp:nvSpPr>
      <dsp:spPr>
        <a:xfrm>
          <a:off x="0" y="2863825"/>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de-DE" sz="2000" b="1" kern="1200" dirty="0" smtClean="0"/>
            <a:t>4. 	Outlook </a:t>
          </a:r>
          <a:r>
            <a:rPr lang="de-DE" sz="2000" b="1" kern="1200" dirty="0" err="1" smtClean="0"/>
            <a:t>and</a:t>
          </a:r>
          <a:r>
            <a:rPr lang="de-DE" sz="2000" b="1" kern="1200" dirty="0" smtClean="0"/>
            <a:t> </a:t>
          </a:r>
          <a:r>
            <a:rPr lang="de-DE" sz="2000" b="1" kern="1200" dirty="0" err="1" smtClean="0"/>
            <a:t>Mitigation</a:t>
          </a:r>
          <a:r>
            <a:rPr lang="de-DE" sz="2000" b="1" kern="1200" dirty="0" smtClean="0"/>
            <a:t> </a:t>
          </a:r>
          <a:r>
            <a:rPr lang="de-DE" sz="2000" b="1" kern="1200" dirty="0" err="1" smtClean="0"/>
            <a:t>Strategies</a:t>
          </a:r>
          <a:endParaRPr lang="en-US" sz="2000" b="1" kern="1200" dirty="0" smtClean="0"/>
        </a:p>
      </dsp:txBody>
      <dsp:txXfrm>
        <a:off x="40209" y="2904034"/>
        <a:ext cx="6015582" cy="743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4E90-026C-43F1-9E56-677C19EB2755}">
      <dsp:nvSpPr>
        <dsp:cNvPr id="0" name=""/>
        <dsp:cNvSpPr/>
      </dsp:nvSpPr>
      <dsp:spPr>
        <a:xfrm>
          <a:off x="0" y="12624"/>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1. 	Introduction and Arc UFO Observations</a:t>
          </a:r>
          <a:endParaRPr lang="en-US" sz="2000" b="1" kern="1200" dirty="0"/>
        </a:p>
      </dsp:txBody>
      <dsp:txXfrm>
        <a:off x="40209" y="52833"/>
        <a:ext cx="6015582" cy="743262"/>
      </dsp:txXfrm>
    </dsp:sp>
    <dsp:sp modelId="{9EACB035-3716-4458-AABF-42C969FF42E3}">
      <dsp:nvSpPr>
        <dsp:cNvPr id="0" name=""/>
        <dsp:cNvSpPr/>
      </dsp:nvSpPr>
      <dsp:spPr>
        <a:xfrm>
          <a:off x="0" y="9630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2. 	MKI UFO </a:t>
          </a:r>
          <a:r>
            <a:rPr lang="en-US" sz="2000" b="1" kern="1200" dirty="0" smtClean="0"/>
            <a:t>Observations</a:t>
          </a:r>
          <a:endParaRPr lang="en-US" sz="2000" b="1" kern="1200" dirty="0" smtClean="0"/>
        </a:p>
      </dsp:txBody>
      <dsp:txXfrm>
        <a:off x="40209" y="1003233"/>
        <a:ext cx="6015582" cy="743262"/>
      </dsp:txXfrm>
    </dsp:sp>
    <dsp:sp modelId="{82CF9332-650E-472A-857D-C47023576FFA}">
      <dsp:nvSpPr>
        <dsp:cNvPr id="0" name=""/>
        <dsp:cNvSpPr/>
      </dsp:nvSpPr>
      <dsp:spPr>
        <a:xfrm>
          <a:off x="0" y="19134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3. 	</a:t>
          </a:r>
          <a:r>
            <a:rPr lang="en-US" sz="2000" b="1" kern="1200" dirty="0" smtClean="0"/>
            <a:t>Energy Extrapolation</a:t>
          </a:r>
          <a:endParaRPr lang="en-US" sz="2000" b="1" kern="1200" dirty="0" smtClean="0"/>
        </a:p>
      </dsp:txBody>
      <dsp:txXfrm>
        <a:off x="40209" y="1953634"/>
        <a:ext cx="6015582" cy="743262"/>
      </dsp:txXfrm>
    </dsp:sp>
    <dsp:sp modelId="{505094D1-8547-431F-A6F5-CF70B25624D6}">
      <dsp:nvSpPr>
        <dsp:cNvPr id="0" name=""/>
        <dsp:cNvSpPr/>
      </dsp:nvSpPr>
      <dsp:spPr>
        <a:xfrm>
          <a:off x="0" y="28638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de-DE" sz="2000" b="1" kern="1200" dirty="0" smtClean="0"/>
            <a:t>4. 	Outlook </a:t>
          </a:r>
          <a:r>
            <a:rPr lang="de-DE" sz="2000" b="1" kern="1200" dirty="0" err="1" smtClean="0"/>
            <a:t>and</a:t>
          </a:r>
          <a:r>
            <a:rPr lang="de-DE" sz="2000" b="1" kern="1200" dirty="0" smtClean="0"/>
            <a:t> </a:t>
          </a:r>
          <a:r>
            <a:rPr lang="de-DE" sz="2000" b="1" kern="1200" dirty="0" err="1" smtClean="0"/>
            <a:t>Mitigation</a:t>
          </a:r>
          <a:r>
            <a:rPr lang="de-DE" sz="2000" b="1" kern="1200" dirty="0" smtClean="0"/>
            <a:t> </a:t>
          </a:r>
          <a:r>
            <a:rPr lang="de-DE" sz="2000" b="1" kern="1200" dirty="0" err="1" smtClean="0"/>
            <a:t>Strategies</a:t>
          </a:r>
          <a:endParaRPr lang="en-US" sz="2000" b="1" kern="1200" dirty="0" smtClean="0"/>
        </a:p>
      </dsp:txBody>
      <dsp:txXfrm>
        <a:off x="40209" y="2904034"/>
        <a:ext cx="6015582" cy="743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4E90-026C-43F1-9E56-677C19EB2755}">
      <dsp:nvSpPr>
        <dsp:cNvPr id="0" name=""/>
        <dsp:cNvSpPr/>
      </dsp:nvSpPr>
      <dsp:spPr>
        <a:xfrm>
          <a:off x="0" y="126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1. 	Introduction and Arc UFO Observations</a:t>
          </a:r>
          <a:endParaRPr lang="en-US" sz="2000" b="1" kern="1200" dirty="0"/>
        </a:p>
      </dsp:txBody>
      <dsp:txXfrm>
        <a:off x="40209" y="52833"/>
        <a:ext cx="6015582" cy="743262"/>
      </dsp:txXfrm>
    </dsp:sp>
    <dsp:sp modelId="{9EACB035-3716-4458-AABF-42C969FF42E3}">
      <dsp:nvSpPr>
        <dsp:cNvPr id="0" name=""/>
        <dsp:cNvSpPr/>
      </dsp:nvSpPr>
      <dsp:spPr>
        <a:xfrm>
          <a:off x="0" y="963024"/>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2. 	MKI UFO </a:t>
          </a:r>
          <a:r>
            <a:rPr lang="en-US" sz="2000" b="1" kern="1200" dirty="0" smtClean="0"/>
            <a:t>Observations</a:t>
          </a:r>
          <a:endParaRPr lang="en-US" sz="2000" b="1" kern="1200" dirty="0" smtClean="0"/>
        </a:p>
      </dsp:txBody>
      <dsp:txXfrm>
        <a:off x="40209" y="1003233"/>
        <a:ext cx="6015582" cy="743262"/>
      </dsp:txXfrm>
    </dsp:sp>
    <dsp:sp modelId="{82CF9332-650E-472A-857D-C47023576FFA}">
      <dsp:nvSpPr>
        <dsp:cNvPr id="0" name=""/>
        <dsp:cNvSpPr/>
      </dsp:nvSpPr>
      <dsp:spPr>
        <a:xfrm>
          <a:off x="0" y="19134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3. 	</a:t>
          </a:r>
          <a:r>
            <a:rPr lang="en-US" sz="2000" b="1" kern="1200" dirty="0" smtClean="0"/>
            <a:t>Energy Extrapolation</a:t>
          </a:r>
          <a:endParaRPr lang="en-US" sz="2000" b="1" kern="1200" dirty="0" smtClean="0"/>
        </a:p>
      </dsp:txBody>
      <dsp:txXfrm>
        <a:off x="40209" y="1953634"/>
        <a:ext cx="6015582" cy="743262"/>
      </dsp:txXfrm>
    </dsp:sp>
    <dsp:sp modelId="{505094D1-8547-431F-A6F5-CF70B25624D6}">
      <dsp:nvSpPr>
        <dsp:cNvPr id="0" name=""/>
        <dsp:cNvSpPr/>
      </dsp:nvSpPr>
      <dsp:spPr>
        <a:xfrm>
          <a:off x="0" y="28638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de-DE" sz="2000" b="1" kern="1200" dirty="0" smtClean="0"/>
            <a:t>4. 	Outlook </a:t>
          </a:r>
          <a:r>
            <a:rPr lang="de-DE" sz="2000" b="1" kern="1200" dirty="0" err="1" smtClean="0"/>
            <a:t>and</a:t>
          </a:r>
          <a:r>
            <a:rPr lang="de-DE" sz="2000" b="1" kern="1200" dirty="0" smtClean="0"/>
            <a:t> </a:t>
          </a:r>
          <a:r>
            <a:rPr lang="de-DE" sz="2000" b="1" kern="1200" dirty="0" err="1" smtClean="0"/>
            <a:t>Mitigation</a:t>
          </a:r>
          <a:r>
            <a:rPr lang="de-DE" sz="2000" b="1" kern="1200" dirty="0" smtClean="0"/>
            <a:t> </a:t>
          </a:r>
          <a:r>
            <a:rPr lang="de-DE" sz="2000" b="1" kern="1200" dirty="0" err="1" smtClean="0"/>
            <a:t>Strategies</a:t>
          </a:r>
          <a:endParaRPr lang="en-US" sz="2000" b="1" kern="1200" dirty="0" smtClean="0"/>
        </a:p>
      </dsp:txBody>
      <dsp:txXfrm>
        <a:off x="40209" y="2904034"/>
        <a:ext cx="6015582" cy="743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4E90-026C-43F1-9E56-677C19EB2755}">
      <dsp:nvSpPr>
        <dsp:cNvPr id="0" name=""/>
        <dsp:cNvSpPr/>
      </dsp:nvSpPr>
      <dsp:spPr>
        <a:xfrm>
          <a:off x="0" y="126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1. 	Introduction and Arc UFO Observations</a:t>
          </a:r>
          <a:endParaRPr lang="en-US" sz="2000" b="1" kern="1200" dirty="0"/>
        </a:p>
      </dsp:txBody>
      <dsp:txXfrm>
        <a:off x="40209" y="52833"/>
        <a:ext cx="6015582" cy="743262"/>
      </dsp:txXfrm>
    </dsp:sp>
    <dsp:sp modelId="{9EACB035-3716-4458-AABF-42C969FF42E3}">
      <dsp:nvSpPr>
        <dsp:cNvPr id="0" name=""/>
        <dsp:cNvSpPr/>
      </dsp:nvSpPr>
      <dsp:spPr>
        <a:xfrm>
          <a:off x="0" y="9630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2. 	MKI UFO </a:t>
          </a:r>
          <a:r>
            <a:rPr lang="en-US" sz="2000" b="1" kern="1200" dirty="0" smtClean="0"/>
            <a:t>Observations</a:t>
          </a:r>
          <a:endParaRPr lang="en-US" sz="2000" b="1" kern="1200" dirty="0" smtClean="0"/>
        </a:p>
      </dsp:txBody>
      <dsp:txXfrm>
        <a:off x="40209" y="1003233"/>
        <a:ext cx="6015582" cy="743262"/>
      </dsp:txXfrm>
    </dsp:sp>
    <dsp:sp modelId="{82CF9332-650E-472A-857D-C47023576FFA}">
      <dsp:nvSpPr>
        <dsp:cNvPr id="0" name=""/>
        <dsp:cNvSpPr/>
      </dsp:nvSpPr>
      <dsp:spPr>
        <a:xfrm>
          <a:off x="0" y="1913425"/>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3. 	</a:t>
          </a:r>
          <a:r>
            <a:rPr lang="en-US" sz="2000" b="1" kern="1200" dirty="0" smtClean="0"/>
            <a:t>Energy Extrapolation</a:t>
          </a:r>
          <a:endParaRPr lang="en-US" sz="2000" b="1" kern="1200" dirty="0" smtClean="0"/>
        </a:p>
      </dsp:txBody>
      <dsp:txXfrm>
        <a:off x="40209" y="1953634"/>
        <a:ext cx="6015582" cy="743262"/>
      </dsp:txXfrm>
    </dsp:sp>
    <dsp:sp modelId="{505094D1-8547-431F-A6F5-CF70B25624D6}">
      <dsp:nvSpPr>
        <dsp:cNvPr id="0" name=""/>
        <dsp:cNvSpPr/>
      </dsp:nvSpPr>
      <dsp:spPr>
        <a:xfrm>
          <a:off x="0" y="28638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de-DE" sz="2000" b="1" kern="1200" dirty="0" smtClean="0"/>
            <a:t>4. 	Outlook </a:t>
          </a:r>
          <a:r>
            <a:rPr lang="de-DE" sz="2000" b="1" kern="1200" dirty="0" err="1" smtClean="0"/>
            <a:t>and</a:t>
          </a:r>
          <a:r>
            <a:rPr lang="de-DE" sz="2000" b="1" kern="1200" dirty="0" smtClean="0"/>
            <a:t> </a:t>
          </a:r>
          <a:r>
            <a:rPr lang="de-DE" sz="2000" b="1" kern="1200" dirty="0" err="1" smtClean="0"/>
            <a:t>Mitigation</a:t>
          </a:r>
          <a:r>
            <a:rPr lang="de-DE" sz="2000" b="1" kern="1200" dirty="0" smtClean="0"/>
            <a:t> </a:t>
          </a:r>
          <a:r>
            <a:rPr lang="de-DE" sz="2000" b="1" kern="1200" dirty="0" err="1" smtClean="0"/>
            <a:t>Strategies</a:t>
          </a:r>
          <a:endParaRPr lang="en-US" sz="2000" b="1" kern="1200" dirty="0" smtClean="0"/>
        </a:p>
      </dsp:txBody>
      <dsp:txXfrm>
        <a:off x="40209" y="2904034"/>
        <a:ext cx="6015582" cy="743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4E90-026C-43F1-9E56-677C19EB2755}">
      <dsp:nvSpPr>
        <dsp:cNvPr id="0" name=""/>
        <dsp:cNvSpPr/>
      </dsp:nvSpPr>
      <dsp:spPr>
        <a:xfrm>
          <a:off x="0" y="126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1. 	Introduction and Arc UFO Observations</a:t>
          </a:r>
          <a:endParaRPr lang="en-US" sz="2000" b="1" kern="1200" dirty="0"/>
        </a:p>
      </dsp:txBody>
      <dsp:txXfrm>
        <a:off x="40209" y="52833"/>
        <a:ext cx="6015582" cy="743262"/>
      </dsp:txXfrm>
    </dsp:sp>
    <dsp:sp modelId="{9EACB035-3716-4458-AABF-42C969FF42E3}">
      <dsp:nvSpPr>
        <dsp:cNvPr id="0" name=""/>
        <dsp:cNvSpPr/>
      </dsp:nvSpPr>
      <dsp:spPr>
        <a:xfrm>
          <a:off x="0" y="9630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2. 	MKI UFO </a:t>
          </a:r>
          <a:r>
            <a:rPr lang="en-US" sz="2000" b="1" kern="1200" dirty="0" smtClean="0"/>
            <a:t>Observations</a:t>
          </a:r>
          <a:endParaRPr lang="en-US" sz="2000" b="1" kern="1200" dirty="0" smtClean="0"/>
        </a:p>
      </dsp:txBody>
      <dsp:txXfrm>
        <a:off x="40209" y="1003233"/>
        <a:ext cx="6015582" cy="743262"/>
      </dsp:txXfrm>
    </dsp:sp>
    <dsp:sp modelId="{82CF9332-650E-472A-857D-C47023576FFA}">
      <dsp:nvSpPr>
        <dsp:cNvPr id="0" name=""/>
        <dsp:cNvSpPr/>
      </dsp:nvSpPr>
      <dsp:spPr>
        <a:xfrm>
          <a:off x="0" y="19134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3. 	</a:t>
          </a:r>
          <a:r>
            <a:rPr lang="en-US" sz="2000" b="1" kern="1200" dirty="0" smtClean="0"/>
            <a:t>Energy Extrapolation</a:t>
          </a:r>
          <a:endParaRPr lang="en-US" sz="2000" b="1" kern="1200" dirty="0" smtClean="0"/>
        </a:p>
      </dsp:txBody>
      <dsp:txXfrm>
        <a:off x="40209" y="1953634"/>
        <a:ext cx="6015582" cy="743262"/>
      </dsp:txXfrm>
    </dsp:sp>
    <dsp:sp modelId="{505094D1-8547-431F-A6F5-CF70B25624D6}">
      <dsp:nvSpPr>
        <dsp:cNvPr id="0" name=""/>
        <dsp:cNvSpPr/>
      </dsp:nvSpPr>
      <dsp:spPr>
        <a:xfrm>
          <a:off x="0" y="2863825"/>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de-DE" sz="2000" b="1" kern="1200" dirty="0" smtClean="0"/>
            <a:t>4. 	Outlook </a:t>
          </a:r>
          <a:r>
            <a:rPr lang="de-DE" sz="2000" b="1" kern="1200" dirty="0" err="1" smtClean="0"/>
            <a:t>and</a:t>
          </a:r>
          <a:r>
            <a:rPr lang="de-DE" sz="2000" b="1" kern="1200" dirty="0" smtClean="0"/>
            <a:t> </a:t>
          </a:r>
          <a:r>
            <a:rPr lang="de-DE" sz="2000" b="1" kern="1200" dirty="0" err="1" smtClean="0"/>
            <a:t>Mitigation</a:t>
          </a:r>
          <a:r>
            <a:rPr lang="de-DE" sz="2000" b="1" kern="1200" dirty="0" smtClean="0"/>
            <a:t> </a:t>
          </a:r>
          <a:r>
            <a:rPr lang="de-DE" sz="2000" b="1" kern="1200" dirty="0" err="1" smtClean="0"/>
            <a:t>Strategies</a:t>
          </a:r>
          <a:endParaRPr lang="en-US" sz="2000" b="1" kern="1200" dirty="0" smtClean="0"/>
        </a:p>
      </dsp:txBody>
      <dsp:txXfrm>
        <a:off x="40209" y="2904034"/>
        <a:ext cx="6015582" cy="743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4E90-026C-43F1-9E56-677C19EB2755}">
      <dsp:nvSpPr>
        <dsp:cNvPr id="0" name=""/>
        <dsp:cNvSpPr/>
      </dsp:nvSpPr>
      <dsp:spPr>
        <a:xfrm>
          <a:off x="0" y="126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1. 	Introduction and Arc UFO Observations</a:t>
          </a:r>
          <a:endParaRPr lang="en-US" sz="2000" b="1" kern="1200" dirty="0"/>
        </a:p>
      </dsp:txBody>
      <dsp:txXfrm>
        <a:off x="40209" y="52833"/>
        <a:ext cx="6015582" cy="743262"/>
      </dsp:txXfrm>
    </dsp:sp>
    <dsp:sp modelId="{9EACB035-3716-4458-AABF-42C969FF42E3}">
      <dsp:nvSpPr>
        <dsp:cNvPr id="0" name=""/>
        <dsp:cNvSpPr/>
      </dsp:nvSpPr>
      <dsp:spPr>
        <a:xfrm>
          <a:off x="0" y="963024"/>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2. 	MKI UFO Studies and Observations</a:t>
          </a:r>
        </a:p>
      </dsp:txBody>
      <dsp:txXfrm>
        <a:off x="40209" y="1003233"/>
        <a:ext cx="6015582" cy="743262"/>
      </dsp:txXfrm>
    </dsp:sp>
    <dsp:sp modelId="{82CF9332-650E-472A-857D-C47023576FFA}">
      <dsp:nvSpPr>
        <dsp:cNvPr id="0" name=""/>
        <dsp:cNvSpPr/>
      </dsp:nvSpPr>
      <dsp:spPr>
        <a:xfrm>
          <a:off x="0" y="19134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3. 	Mid-Term Extrapolations</a:t>
          </a:r>
        </a:p>
      </dsp:txBody>
      <dsp:txXfrm>
        <a:off x="40209" y="1953634"/>
        <a:ext cx="6015582" cy="743262"/>
      </dsp:txXfrm>
    </dsp:sp>
    <dsp:sp modelId="{505094D1-8547-431F-A6F5-CF70B25624D6}">
      <dsp:nvSpPr>
        <dsp:cNvPr id="0" name=""/>
        <dsp:cNvSpPr/>
      </dsp:nvSpPr>
      <dsp:spPr>
        <a:xfrm>
          <a:off x="0" y="28638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de-DE" sz="2000" b="1" kern="1200" dirty="0" smtClean="0"/>
            <a:t>4. 	Outlook </a:t>
          </a:r>
          <a:r>
            <a:rPr lang="de-DE" sz="2000" b="1" kern="1200" dirty="0" err="1" smtClean="0"/>
            <a:t>and</a:t>
          </a:r>
          <a:r>
            <a:rPr lang="de-DE" sz="2000" b="1" kern="1200" dirty="0" smtClean="0"/>
            <a:t> </a:t>
          </a:r>
          <a:r>
            <a:rPr lang="de-DE" sz="2000" b="1" kern="1200" dirty="0" err="1" smtClean="0"/>
            <a:t>Mitigation</a:t>
          </a:r>
          <a:r>
            <a:rPr lang="de-DE" sz="2000" b="1" kern="1200" dirty="0" smtClean="0"/>
            <a:t> </a:t>
          </a:r>
          <a:r>
            <a:rPr lang="de-DE" sz="2000" b="1" kern="1200" dirty="0" err="1" smtClean="0"/>
            <a:t>Strategies</a:t>
          </a:r>
          <a:endParaRPr lang="en-US" sz="2000" b="1" kern="1200" dirty="0" smtClean="0"/>
        </a:p>
      </dsp:txBody>
      <dsp:txXfrm>
        <a:off x="40209" y="2904034"/>
        <a:ext cx="6015582" cy="743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4E90-026C-43F1-9E56-677C19EB2755}">
      <dsp:nvSpPr>
        <dsp:cNvPr id="0" name=""/>
        <dsp:cNvSpPr/>
      </dsp:nvSpPr>
      <dsp:spPr>
        <a:xfrm>
          <a:off x="0" y="126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1. 	Introduction and Arc UFO Observations</a:t>
          </a:r>
          <a:endParaRPr lang="en-US" sz="2000" b="1" kern="1200" dirty="0"/>
        </a:p>
      </dsp:txBody>
      <dsp:txXfrm>
        <a:off x="40209" y="52833"/>
        <a:ext cx="6015582" cy="743262"/>
      </dsp:txXfrm>
    </dsp:sp>
    <dsp:sp modelId="{9EACB035-3716-4458-AABF-42C969FF42E3}">
      <dsp:nvSpPr>
        <dsp:cNvPr id="0" name=""/>
        <dsp:cNvSpPr/>
      </dsp:nvSpPr>
      <dsp:spPr>
        <a:xfrm>
          <a:off x="0" y="9630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2. 	MKI UFO Studies and Observations</a:t>
          </a:r>
        </a:p>
      </dsp:txBody>
      <dsp:txXfrm>
        <a:off x="40209" y="1003233"/>
        <a:ext cx="6015582" cy="743262"/>
      </dsp:txXfrm>
    </dsp:sp>
    <dsp:sp modelId="{82CF9332-650E-472A-857D-C47023576FFA}">
      <dsp:nvSpPr>
        <dsp:cNvPr id="0" name=""/>
        <dsp:cNvSpPr/>
      </dsp:nvSpPr>
      <dsp:spPr>
        <a:xfrm>
          <a:off x="0" y="1913425"/>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3. 	Mid-Term Extrapolations</a:t>
          </a:r>
        </a:p>
      </dsp:txBody>
      <dsp:txXfrm>
        <a:off x="40209" y="1953634"/>
        <a:ext cx="6015582" cy="743262"/>
      </dsp:txXfrm>
    </dsp:sp>
    <dsp:sp modelId="{505094D1-8547-431F-A6F5-CF70B25624D6}">
      <dsp:nvSpPr>
        <dsp:cNvPr id="0" name=""/>
        <dsp:cNvSpPr/>
      </dsp:nvSpPr>
      <dsp:spPr>
        <a:xfrm>
          <a:off x="0" y="28638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de-DE" sz="2000" b="1" kern="1200" dirty="0" smtClean="0"/>
            <a:t>4. 	Outlook </a:t>
          </a:r>
          <a:r>
            <a:rPr lang="de-DE" sz="2000" b="1" kern="1200" dirty="0" err="1" smtClean="0"/>
            <a:t>and</a:t>
          </a:r>
          <a:r>
            <a:rPr lang="de-DE" sz="2000" b="1" kern="1200" dirty="0" smtClean="0"/>
            <a:t> </a:t>
          </a:r>
          <a:r>
            <a:rPr lang="de-DE" sz="2000" b="1" kern="1200" dirty="0" err="1" smtClean="0"/>
            <a:t>Mitigation</a:t>
          </a:r>
          <a:r>
            <a:rPr lang="de-DE" sz="2000" b="1" kern="1200" dirty="0" smtClean="0"/>
            <a:t> </a:t>
          </a:r>
          <a:r>
            <a:rPr lang="de-DE" sz="2000" b="1" kern="1200" dirty="0" err="1" smtClean="0"/>
            <a:t>Strategies</a:t>
          </a:r>
          <a:endParaRPr lang="en-US" sz="2000" b="1" kern="1200" dirty="0" smtClean="0"/>
        </a:p>
      </dsp:txBody>
      <dsp:txXfrm>
        <a:off x="40209" y="2904034"/>
        <a:ext cx="6015582" cy="7432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4E90-026C-43F1-9E56-677C19EB2755}">
      <dsp:nvSpPr>
        <dsp:cNvPr id="0" name=""/>
        <dsp:cNvSpPr/>
      </dsp:nvSpPr>
      <dsp:spPr>
        <a:xfrm>
          <a:off x="0" y="126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1. 	Introduction and Arc UFO Observations</a:t>
          </a:r>
          <a:endParaRPr lang="en-US" sz="2000" b="1" kern="1200" dirty="0"/>
        </a:p>
      </dsp:txBody>
      <dsp:txXfrm>
        <a:off x="40209" y="52833"/>
        <a:ext cx="6015582" cy="743262"/>
      </dsp:txXfrm>
    </dsp:sp>
    <dsp:sp modelId="{9EACB035-3716-4458-AABF-42C969FF42E3}">
      <dsp:nvSpPr>
        <dsp:cNvPr id="0" name=""/>
        <dsp:cNvSpPr/>
      </dsp:nvSpPr>
      <dsp:spPr>
        <a:xfrm>
          <a:off x="0" y="963024"/>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2. 	MKI UFO Studies and Observations</a:t>
          </a:r>
        </a:p>
      </dsp:txBody>
      <dsp:txXfrm>
        <a:off x="40209" y="1003233"/>
        <a:ext cx="6015582" cy="743262"/>
      </dsp:txXfrm>
    </dsp:sp>
    <dsp:sp modelId="{82CF9332-650E-472A-857D-C47023576FFA}">
      <dsp:nvSpPr>
        <dsp:cNvPr id="0" name=""/>
        <dsp:cNvSpPr/>
      </dsp:nvSpPr>
      <dsp:spPr>
        <a:xfrm>
          <a:off x="0" y="1913425"/>
          <a:ext cx="6096000" cy="82368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en-US" sz="2000" b="1" kern="1200" dirty="0" smtClean="0"/>
            <a:t>3. 	Mid-Term Extrapolations</a:t>
          </a:r>
        </a:p>
      </dsp:txBody>
      <dsp:txXfrm>
        <a:off x="40209" y="1953634"/>
        <a:ext cx="6015582" cy="743262"/>
      </dsp:txXfrm>
    </dsp:sp>
    <dsp:sp modelId="{505094D1-8547-431F-A6F5-CF70B25624D6}">
      <dsp:nvSpPr>
        <dsp:cNvPr id="0" name=""/>
        <dsp:cNvSpPr/>
      </dsp:nvSpPr>
      <dsp:spPr>
        <a:xfrm>
          <a:off x="0" y="2863825"/>
          <a:ext cx="6096000" cy="823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09588" lvl="0" indent="-509588" algn="l" defTabSz="889000">
            <a:lnSpc>
              <a:spcPct val="90000"/>
            </a:lnSpc>
            <a:spcBef>
              <a:spcPct val="0"/>
            </a:spcBef>
            <a:spcAft>
              <a:spcPct val="35000"/>
            </a:spcAft>
          </a:pPr>
          <a:r>
            <a:rPr lang="de-DE" sz="2000" b="1" kern="1200" dirty="0" smtClean="0"/>
            <a:t>4. 	Outlook </a:t>
          </a:r>
          <a:r>
            <a:rPr lang="de-DE" sz="2000" b="1" kern="1200" dirty="0" err="1" smtClean="0"/>
            <a:t>and</a:t>
          </a:r>
          <a:r>
            <a:rPr lang="de-DE" sz="2000" b="1" kern="1200" dirty="0" smtClean="0"/>
            <a:t> </a:t>
          </a:r>
          <a:r>
            <a:rPr lang="de-DE" sz="2000" b="1" kern="1200" dirty="0" err="1" smtClean="0"/>
            <a:t>Mitigation</a:t>
          </a:r>
          <a:r>
            <a:rPr lang="de-DE" sz="2000" b="1" kern="1200" dirty="0" smtClean="0"/>
            <a:t> </a:t>
          </a:r>
          <a:r>
            <a:rPr lang="de-DE" sz="2000" b="1" kern="1200" dirty="0" err="1" smtClean="0"/>
            <a:t>Strategies</a:t>
          </a:r>
          <a:endParaRPr lang="en-US" sz="2000" b="1" kern="1200" dirty="0" smtClean="0"/>
        </a:p>
      </dsp:txBody>
      <dsp:txXfrm>
        <a:off x="40209" y="2904034"/>
        <a:ext cx="6015582" cy="7432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DD812511-00C4-42D4-8BDB-C10FA4CD4A8E}" type="datetimeFigureOut">
              <a:rPr lang="en-US" smtClean="0"/>
              <a:pPr/>
              <a:t>7/24/2012</a:t>
            </a:fld>
            <a:endParaRPr lang="en-US"/>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267348FE-F4C4-4889-9AFF-382C7F947FD7}" type="slidenum">
              <a:rPr lang="en-US" smtClean="0"/>
              <a:pPr/>
              <a:t>‹Nr.›</a:t>
            </a:fld>
            <a:endParaRPr lang="en-US"/>
          </a:p>
        </p:txBody>
      </p:sp>
    </p:spTree>
    <p:extLst>
      <p:ext uri="{BB962C8B-B14F-4D97-AF65-F5344CB8AC3E}">
        <p14:creationId xmlns:p14="http://schemas.microsoft.com/office/powerpoint/2010/main" val="3609002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02B44916-2D89-44BD-9332-59A9AE37353D}" type="datetimeFigureOut">
              <a:rPr lang="en-US" smtClean="0"/>
              <a:pPr/>
              <a:t>7/24/2012</a:t>
            </a:fld>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0172F1A8-F109-49EE-8B5D-9421602F56C8}" type="slidenum">
              <a:rPr lang="en-US" smtClean="0"/>
              <a:pPr/>
              <a:t>‹Nr.›</a:t>
            </a:fld>
            <a:endParaRPr lang="en-US"/>
          </a:p>
        </p:txBody>
      </p:sp>
    </p:spTree>
    <p:extLst>
      <p:ext uri="{BB962C8B-B14F-4D97-AF65-F5344CB8AC3E}">
        <p14:creationId xmlns:p14="http://schemas.microsoft.com/office/powerpoint/2010/main" val="308910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172F1A8-F109-49EE-8B5D-9421602F56C8}" type="slidenum">
              <a:rPr lang="en-US" smtClean="0"/>
              <a:pPr/>
              <a:t>1</a:t>
            </a:fld>
            <a:endParaRPr lang="en-US"/>
          </a:p>
        </p:txBody>
      </p:sp>
    </p:spTree>
    <p:extLst>
      <p:ext uri="{BB962C8B-B14F-4D97-AF65-F5344CB8AC3E}">
        <p14:creationId xmlns:p14="http://schemas.microsoft.com/office/powerpoint/2010/main" val="309953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152400" y="2809875"/>
            <a:ext cx="7105650" cy="1409700"/>
          </a:xfrm>
          <a:prstGeom prst="rect">
            <a:avLst/>
          </a:prstGeom>
        </p:spPr>
        <p:txBody>
          <a:bodyPr/>
          <a:lstStyle>
            <a:lvl1pPr>
              <a:defRPr b="1" spc="300">
                <a:solidFill>
                  <a:schemeClr val="tx2"/>
                </a:solidFill>
                <a:latin typeface="Cambria" pitchFamily="18" charset="0"/>
              </a:defRPr>
            </a:lvl1pPr>
            <a:lvl2pPr>
              <a:defRPr b="1">
                <a:solidFill>
                  <a:schemeClr val="accent1"/>
                </a:solidFill>
                <a:latin typeface="Cambria" pitchFamily="18" charset="0"/>
              </a:defRPr>
            </a:lvl2pPr>
            <a:lvl3pPr>
              <a:defRPr b="0" i="1">
                <a:solidFill>
                  <a:schemeClr val="accent5"/>
                </a:solidFill>
                <a:latin typeface="Cambria" pitchFamily="18" charset="0"/>
              </a:defRPr>
            </a:lvl3pPr>
          </a:lstStyle>
          <a:p>
            <a:pPr lvl="0"/>
            <a:r>
              <a:rPr lang="en-US" dirty="0" smtClean="0"/>
              <a:t>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4" hasCustomPrompt="1"/>
          </p:nvPr>
        </p:nvSpPr>
        <p:spPr>
          <a:xfrm>
            <a:off x="2638424" y="4295775"/>
            <a:ext cx="6353175" cy="1924050"/>
          </a:xfrm>
          <a:prstGeom prst="rect">
            <a:avLst/>
          </a:prstGeom>
        </p:spPr>
        <p:txBody>
          <a:bodyPr/>
          <a:lstStyle>
            <a:lvl1pPr>
              <a:defRPr sz="2400" b="1" baseline="0">
                <a:solidFill>
                  <a:schemeClr val="accent1"/>
                </a:solidFill>
                <a:latin typeface="Cambria" pitchFamily="18" charset="0"/>
              </a:defRPr>
            </a:lvl1pPr>
            <a:lvl2pPr>
              <a:defRPr sz="2400" b="0" i="1">
                <a:solidFill>
                  <a:schemeClr val="accent1"/>
                </a:solidFill>
                <a:latin typeface="Cambria" pitchFamily="18" charset="0"/>
              </a:defRPr>
            </a:lvl2pPr>
            <a:lvl3pPr>
              <a:defRPr b="0" i="0">
                <a:solidFill>
                  <a:schemeClr val="tx1"/>
                </a:solidFill>
                <a:latin typeface="Cambria" pitchFamily="18" charset="0"/>
              </a:defRPr>
            </a:lvl3pPr>
          </a:lstStyle>
          <a:p>
            <a:pPr lvl="0"/>
            <a:r>
              <a:rPr lang="en-US" dirty="0" smtClean="0"/>
              <a:t>Subtitle and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sp>
        <p:nvSpPr>
          <p:cNvPr id="6" name="Rectangle 5"/>
          <p:cNvSpPr/>
          <p:nvPr userDrawn="1"/>
        </p:nvSpPr>
        <p:spPr bwMode="auto">
          <a:xfrm>
            <a:off x="0" y="877824"/>
            <a:ext cx="9144000" cy="14826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 name="Title 13"/>
          <p:cNvSpPr>
            <a:spLocks noGrp="1"/>
          </p:cNvSpPr>
          <p:nvPr>
            <p:ph type="title" hasCustomPrompt="1"/>
          </p:nvPr>
        </p:nvSpPr>
        <p:spPr>
          <a:xfrm>
            <a:off x="1010093" y="93476"/>
            <a:ext cx="7123814" cy="680483"/>
          </a:xfrm>
          <a:prstGeom prst="rect">
            <a:avLst/>
          </a:prstGeom>
          <a:gradFill flip="none" rotWithShape="1">
            <a:gsLst>
              <a:gs pos="100000">
                <a:schemeClr val="bg1">
                  <a:alpha val="0"/>
                </a:schemeClr>
              </a:gs>
              <a:gs pos="0">
                <a:schemeClr val="bg1"/>
              </a:gs>
              <a:gs pos="72000">
                <a:schemeClr val="bg1"/>
              </a:gs>
            </a:gsLst>
            <a:path path="rect">
              <a:fillToRect l="50000" t="50000" r="50000" b="50000"/>
            </a:path>
            <a:tileRect/>
          </a:gradFill>
          <a:ln>
            <a:noFill/>
          </a:ln>
        </p:spPr>
        <p:style>
          <a:lnRef idx="2">
            <a:schemeClr val="accent1"/>
          </a:lnRef>
          <a:fillRef idx="1">
            <a:schemeClr val="lt1"/>
          </a:fillRef>
          <a:effectRef idx="0">
            <a:schemeClr val="accent1"/>
          </a:effectRef>
          <a:fontRef idx="none"/>
        </p:style>
        <p:txBody>
          <a:bodyPr anchor="ctr"/>
          <a:lstStyle>
            <a:lvl1pPr>
              <a:defRPr sz="3200" b="1">
                <a:solidFill>
                  <a:schemeClr val="tx2"/>
                </a:solidFill>
                <a:latin typeface="Cambria" pitchFamily="18" charset="0"/>
              </a:defRPr>
            </a:lvl1pPr>
          </a:lstStyle>
          <a:p>
            <a:r>
              <a:rPr lang="en-US" dirty="0" smtClean="0"/>
              <a:t>Master title style</a:t>
            </a:r>
            <a:endParaRPr lang="en-US" dirty="0"/>
          </a:p>
        </p:txBody>
      </p:sp>
      <p:sp>
        <p:nvSpPr>
          <p:cNvPr id="5" name="Text Placeholder 9"/>
          <p:cNvSpPr>
            <a:spLocks noGrp="1"/>
          </p:cNvSpPr>
          <p:nvPr>
            <p:ph type="body" sz="quarter" idx="13"/>
          </p:nvPr>
        </p:nvSpPr>
        <p:spPr>
          <a:xfrm>
            <a:off x="137160" y="1051560"/>
            <a:ext cx="8869680" cy="5212080"/>
          </a:xfrm>
          <a:prstGeom prst="rect">
            <a:avLst/>
          </a:prstGeom>
        </p:spPr>
        <p:txBody>
          <a:bodyPr/>
          <a:lstStyle>
            <a:lvl1pPr>
              <a:tabLst>
                <a:tab pos="693738" algn="l"/>
              </a:tabLst>
              <a:defRPr sz="2800"/>
            </a:lvl1pPr>
            <a:lvl2pPr>
              <a:defRPr sz="20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out title">
    <p:spTree>
      <p:nvGrpSpPr>
        <p:cNvPr id="1" name=""/>
        <p:cNvGrpSpPr/>
        <p:nvPr/>
      </p:nvGrpSpPr>
      <p:grpSpPr>
        <a:xfrm>
          <a:off x="0" y="0"/>
          <a:ext cx="0" cy="0"/>
          <a:chOff x="0" y="0"/>
          <a:chExt cx="0" cy="0"/>
        </a:xfrm>
      </p:grpSpPr>
      <p:sp>
        <p:nvSpPr>
          <p:cNvPr id="3" name="Rectangle 2"/>
          <p:cNvSpPr/>
          <p:nvPr userDrawn="1"/>
        </p:nvSpPr>
        <p:spPr bwMode="auto">
          <a:xfrm>
            <a:off x="0" y="877824"/>
            <a:ext cx="9144000" cy="14826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 name="Text Placeholder 9"/>
          <p:cNvSpPr>
            <a:spLocks noGrp="1"/>
          </p:cNvSpPr>
          <p:nvPr>
            <p:ph type="body" sz="quarter" idx="13"/>
          </p:nvPr>
        </p:nvSpPr>
        <p:spPr>
          <a:xfrm>
            <a:off x="137160" y="1051560"/>
            <a:ext cx="8869680" cy="5212080"/>
          </a:xfrm>
          <a:prstGeom prst="rect">
            <a:avLst/>
          </a:prstGeom>
        </p:spPr>
        <p:txBody>
          <a:bodyPr/>
          <a:lstStyle>
            <a:lvl1pPr>
              <a:tabLst>
                <a:tab pos="693738" algn="l"/>
              </a:tabLst>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DAE321-C2EE-4400-A8C7-507607F2451A}" type="datetimeFigureOut">
              <a:rPr lang="en-US" smtClean="0"/>
              <a:pPr/>
              <a:t>7/24/2012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4D56E2-202F-4E25-9834-1E9211BB7410}" type="slidenum">
              <a:rPr lang="en-US" smtClean="0"/>
              <a:pPr/>
              <a:t>‹Nr.›</a:t>
            </a:fld>
            <a:endParaRPr lang="en-US"/>
          </a:p>
        </p:txBody>
      </p:sp>
    </p:spTree>
    <p:extLst>
      <p:ext uri="{BB962C8B-B14F-4D97-AF65-F5344CB8AC3E}">
        <p14:creationId xmlns:p14="http://schemas.microsoft.com/office/powerpoint/2010/main" val="98448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Blue-bann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8" y="0"/>
            <a:ext cx="9145588" cy="1927225"/>
          </a:xfrm>
          <a:prstGeom prst="rect">
            <a:avLst/>
          </a:prstGeom>
          <a:noFill/>
          <a:ln w="9525">
            <a:noFill/>
            <a:miter lim="800000"/>
            <a:headEnd/>
            <a:tailEnd/>
          </a:ln>
        </p:spPr>
      </p:pic>
      <p:pic>
        <p:nvPicPr>
          <p:cNvPr id="1031" name="Picture 6" descr="LOGO-BE-60x60b.jpg"/>
          <p:cNvPicPr>
            <a:picLocks noChangeAspect="1"/>
          </p:cNvPicPr>
          <p:nvPr/>
        </p:nvPicPr>
        <p:blipFill>
          <a:blip r:embed="rId7" cstate="print">
            <a:extLst>
              <a:ext uri="{28A0092B-C50C-407E-A947-70E740481C1C}">
                <a14:useLocalDpi xmlns:a14="http://schemas.microsoft.com/office/drawing/2010/main" val="0"/>
              </a:ext>
            </a:extLst>
          </a:blip>
          <a:srcRect l="3149" t="3149" r="3149" b="3149"/>
          <a:stretch>
            <a:fillRect/>
          </a:stretch>
        </p:blipFill>
        <p:spPr bwMode="auto">
          <a:xfrm>
            <a:off x="8286750" y="0"/>
            <a:ext cx="857250" cy="857250"/>
          </a:xfrm>
          <a:prstGeom prst="rect">
            <a:avLst/>
          </a:prstGeom>
          <a:noFill/>
          <a:ln w="9525">
            <a:noFill/>
            <a:miter lim="800000"/>
            <a:headEnd/>
            <a:tailEnd/>
          </a:ln>
        </p:spPr>
      </p:pic>
      <p:pic>
        <p:nvPicPr>
          <p:cNvPr id="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2937" y="0"/>
            <a:ext cx="881063" cy="867715"/>
          </a:xfrm>
          <a:prstGeom prst="rect">
            <a:avLst/>
          </a:prstGeom>
          <a:noFill/>
          <a:ln w="19050">
            <a:noFill/>
            <a:miter lim="800000"/>
            <a:headEnd/>
            <a:tailEnd/>
          </a:ln>
        </p:spPr>
      </p:pic>
      <p:cxnSp>
        <p:nvCxnSpPr>
          <p:cNvPr id="13" name="Straight Connector 12"/>
          <p:cNvCxnSpPr/>
          <p:nvPr/>
        </p:nvCxnSpPr>
        <p:spPr bwMode="auto">
          <a:xfrm rot="16200000" flipV="1">
            <a:off x="7830541"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rot="16200000" flipV="1">
            <a:off x="391516"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pic>
        <p:nvPicPr>
          <p:cNvPr id="15" name="Picture 7" descr="banner-ble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866775"/>
          </a:xfrm>
          <a:prstGeom prst="rect">
            <a:avLst/>
          </a:prstGeom>
          <a:noFill/>
          <a:ln w="9525">
            <a:noFill/>
            <a:miter lim="800000"/>
            <a:headEnd/>
            <a:tailEnd/>
          </a:ln>
        </p:spPr>
      </p:pic>
      <p:cxnSp>
        <p:nvCxnSpPr>
          <p:cNvPr id="19" name="Straight Connector 18"/>
          <p:cNvCxnSpPr/>
          <p:nvPr/>
        </p:nvCxnSpPr>
        <p:spPr bwMode="auto">
          <a:xfrm rot="16200000" flipV="1">
            <a:off x="391516"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24" name="TextBox 23"/>
          <p:cNvSpPr txBox="1"/>
          <p:nvPr userDrawn="1"/>
        </p:nvSpPr>
        <p:spPr>
          <a:xfrm>
            <a:off x="2886000" y="6400800"/>
            <a:ext cx="3372001" cy="30777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dirty="0" smtClean="0">
                <a:solidFill>
                  <a:schemeClr val="bg1">
                    <a:lumMod val="50000"/>
                  </a:schemeClr>
                </a:solidFill>
              </a:rPr>
              <a:t>LHC Beam Operation </a:t>
            </a:r>
            <a:r>
              <a:rPr lang="de-DE" sz="1400" b="1" dirty="0" err="1" smtClean="0">
                <a:solidFill>
                  <a:schemeClr val="bg1">
                    <a:lumMod val="50000"/>
                  </a:schemeClr>
                </a:solidFill>
              </a:rPr>
              <a:t>Committee</a:t>
            </a:r>
            <a:endParaRPr lang="de-DE" sz="1400" b="1" dirty="0" smtClean="0">
              <a:solidFill>
                <a:schemeClr val="bg1">
                  <a:lumMod val="50000"/>
                </a:schemeClr>
              </a:solidFill>
            </a:endParaRPr>
          </a:p>
        </p:txBody>
      </p:sp>
      <p:sp>
        <p:nvSpPr>
          <p:cNvPr id="25" name="TextBox 24"/>
          <p:cNvSpPr txBox="1"/>
          <p:nvPr userDrawn="1"/>
        </p:nvSpPr>
        <p:spPr>
          <a:xfrm>
            <a:off x="137160" y="6400800"/>
            <a:ext cx="2860158" cy="307777"/>
          </a:xfrm>
          <a:prstGeom prst="rect">
            <a:avLst/>
          </a:prstGeom>
          <a:noFill/>
        </p:spPr>
        <p:txBody>
          <a:bodyPr wrap="square" rtlCol="0" anchor="ctr">
            <a:spAutoFit/>
          </a:bodyPr>
          <a:lstStyle/>
          <a:p>
            <a:pPr algn="l"/>
            <a:r>
              <a:rPr lang="en-US" sz="1400" b="1" dirty="0" smtClean="0">
                <a:solidFill>
                  <a:schemeClr val="bg1">
                    <a:lumMod val="50000"/>
                  </a:schemeClr>
                </a:solidFill>
              </a:rPr>
              <a:t>July, 2</a:t>
            </a:r>
            <a:r>
              <a:rPr lang="en-US" sz="1400" b="1" baseline="0" dirty="0" smtClean="0">
                <a:solidFill>
                  <a:schemeClr val="bg1">
                    <a:lumMod val="50000"/>
                  </a:schemeClr>
                </a:solidFill>
              </a:rPr>
              <a:t>4</a:t>
            </a:r>
            <a:r>
              <a:rPr lang="en-US" sz="1400" b="1" baseline="30000" dirty="0" smtClean="0">
                <a:solidFill>
                  <a:schemeClr val="bg1">
                    <a:lumMod val="50000"/>
                  </a:schemeClr>
                </a:solidFill>
              </a:rPr>
              <a:t>th</a:t>
            </a:r>
            <a:r>
              <a:rPr lang="en-US" sz="1400" b="1" dirty="0" smtClean="0">
                <a:solidFill>
                  <a:schemeClr val="bg1">
                    <a:lumMod val="50000"/>
                  </a:schemeClr>
                </a:solidFill>
              </a:rPr>
              <a:t> 2012</a:t>
            </a:r>
          </a:p>
        </p:txBody>
      </p:sp>
      <p:sp>
        <p:nvSpPr>
          <p:cNvPr id="26" name="TextBox 25"/>
          <p:cNvSpPr txBox="1"/>
          <p:nvPr userDrawn="1"/>
        </p:nvSpPr>
        <p:spPr>
          <a:xfrm>
            <a:off x="6144768" y="6400800"/>
            <a:ext cx="2860158" cy="307777"/>
          </a:xfrm>
          <a:prstGeom prst="rect">
            <a:avLst/>
          </a:prstGeom>
          <a:noFill/>
        </p:spPr>
        <p:txBody>
          <a:bodyPr wrap="square" rtlCol="0" anchor="ctr">
            <a:spAutoFit/>
          </a:bodyPr>
          <a:lstStyle/>
          <a:p>
            <a:pPr algn="r"/>
            <a:fld id="{236B1D4F-E6E4-470A-A144-E2C6DC4DDB67}" type="slidenum">
              <a:rPr lang="en-US" sz="1400" b="1" smtClean="0">
                <a:solidFill>
                  <a:schemeClr val="bg1">
                    <a:lumMod val="50000"/>
                  </a:schemeClr>
                </a:solidFill>
              </a:rPr>
              <a:pPr algn="r"/>
              <a:t>‹Nr.›</a:t>
            </a:fld>
            <a:endParaRPr lang="en-US" sz="1400" b="1" dirty="0" smtClean="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120.png"/><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56.tif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81.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3761" y="2402908"/>
            <a:ext cx="8511639" cy="1135350"/>
          </a:xfrm>
        </p:spPr>
        <p:txBody>
          <a:bodyPr/>
          <a:lstStyle/>
          <a:p>
            <a:pPr marL="361950" indent="-361950"/>
            <a:r>
              <a:rPr lang="de-DE" sz="2400" dirty="0" smtClean="0"/>
              <a:t>update on UFOs:</a:t>
            </a:r>
            <a:r>
              <a:rPr lang="de-DE" sz="2800" dirty="0" smtClean="0"/>
              <a:t/>
            </a:r>
            <a:br>
              <a:rPr lang="de-DE" sz="2800" dirty="0" smtClean="0"/>
            </a:br>
            <a:r>
              <a:rPr lang="de-DE" sz="3600" dirty="0" smtClean="0"/>
              <a:t>2012 </a:t>
            </a:r>
            <a:r>
              <a:rPr lang="de-DE" sz="3600" dirty="0" err="1" smtClean="0"/>
              <a:t>Observations</a:t>
            </a:r>
            <a:r>
              <a:rPr lang="de-DE" sz="3600" dirty="0" smtClean="0"/>
              <a:t>,</a:t>
            </a:r>
            <a:br>
              <a:rPr lang="de-DE" sz="3600" dirty="0" smtClean="0"/>
            </a:br>
            <a:r>
              <a:rPr lang="de-DE" sz="3600" dirty="0" smtClean="0"/>
              <a:t>Studies </a:t>
            </a:r>
            <a:r>
              <a:rPr lang="de-DE" sz="3600" dirty="0" err="1" smtClean="0"/>
              <a:t>and</a:t>
            </a:r>
            <a:r>
              <a:rPr lang="de-DE" sz="3600" dirty="0" smtClean="0"/>
              <a:t> </a:t>
            </a:r>
            <a:r>
              <a:rPr lang="de-DE" sz="3600" dirty="0" err="1" smtClean="0"/>
              <a:t>Extrapolations</a:t>
            </a:r>
            <a:endParaRPr lang="en-US" dirty="0"/>
          </a:p>
        </p:txBody>
      </p:sp>
      <p:sp>
        <p:nvSpPr>
          <p:cNvPr id="6" name="Text Placeholder 5"/>
          <p:cNvSpPr>
            <a:spLocks noGrp="1"/>
          </p:cNvSpPr>
          <p:nvPr>
            <p:ph type="body" sz="quarter" idx="14"/>
          </p:nvPr>
        </p:nvSpPr>
        <p:spPr>
          <a:xfrm>
            <a:off x="5866409" y="4091743"/>
            <a:ext cx="3048993" cy="1303232"/>
          </a:xfrm>
          <a:prstGeom prst="rect">
            <a:avLst/>
          </a:prstGeom>
        </p:spPr>
        <p:txBody>
          <a:bodyPr/>
          <a:lstStyle/>
          <a:p>
            <a:pPr>
              <a:spcAft>
                <a:spcPts val="500"/>
              </a:spcAft>
            </a:pPr>
            <a:r>
              <a:rPr lang="de-DE" sz="2800" b="0" i="1" dirty="0" smtClean="0">
                <a:solidFill>
                  <a:schemeClr val="tx2"/>
                </a:solidFill>
              </a:rPr>
              <a:t>LBOC</a:t>
            </a:r>
            <a:endParaRPr lang="en-US" sz="2800" b="0" i="1" dirty="0" smtClean="0">
              <a:solidFill>
                <a:schemeClr val="tx2"/>
              </a:solidFill>
            </a:endParaRPr>
          </a:p>
          <a:p>
            <a:pPr marL="0" lvl="1" indent="-174625">
              <a:lnSpc>
                <a:spcPts val="1600"/>
              </a:lnSpc>
              <a:buNone/>
              <a:tabLst>
                <a:tab pos="463550" algn="l"/>
              </a:tabLst>
            </a:pPr>
            <a:r>
              <a:rPr lang="de-DE" sz="1800" b="1" i="1" dirty="0" smtClean="0">
                <a:solidFill>
                  <a:schemeClr val="accent1"/>
                </a:solidFill>
              </a:rPr>
              <a:t>Tobias Baer	</a:t>
            </a:r>
            <a:endParaRPr lang="en-US" sz="1800" b="1" i="1" dirty="0" smtClean="0">
              <a:solidFill>
                <a:schemeClr val="accent1"/>
              </a:solidFill>
            </a:endParaRPr>
          </a:p>
          <a:p>
            <a:pPr marL="0" lvl="1" indent="-174625">
              <a:lnSpc>
                <a:spcPts val="1600"/>
              </a:lnSpc>
              <a:buNone/>
              <a:tabLst>
                <a:tab pos="463550" algn="l"/>
              </a:tabLst>
            </a:pPr>
            <a:r>
              <a:rPr lang="en-US" sz="1800" b="1" i="1" dirty="0" smtClean="0">
                <a:solidFill>
                  <a:schemeClr val="accent1"/>
                </a:solidFill>
              </a:rPr>
              <a:t>July, 24</a:t>
            </a:r>
            <a:r>
              <a:rPr lang="en-US" sz="1800" b="1" baseline="30000" dirty="0" smtClean="0"/>
              <a:t>th</a:t>
            </a:r>
            <a:r>
              <a:rPr lang="en-US" sz="1800" b="1" i="1" dirty="0" smtClean="0">
                <a:solidFill>
                  <a:schemeClr val="accent1"/>
                </a:solidFill>
              </a:rPr>
              <a:t> 2012	</a:t>
            </a:r>
          </a:p>
          <a:p>
            <a:endParaRPr lang="en-US" dirty="0"/>
          </a:p>
        </p:txBody>
      </p:sp>
      <p:sp>
        <p:nvSpPr>
          <p:cNvPr id="4" name="Text Placeholder 5"/>
          <p:cNvSpPr txBox="1">
            <a:spLocks/>
          </p:cNvSpPr>
          <p:nvPr/>
        </p:nvSpPr>
        <p:spPr>
          <a:xfrm>
            <a:off x="228600" y="5412839"/>
            <a:ext cx="8686800" cy="901427"/>
          </a:xfrm>
          <a:prstGeom prst="rect">
            <a:avLst/>
          </a:prstGeom>
        </p:spPr>
        <p:txBody>
          <a:bodyPr anchor="b"/>
          <a:lstStyle/>
          <a:p>
            <a:pPr marL="342900" indent="-342900" algn="ctr" eaLnBrk="0" fontAlgn="base" hangingPunct="0">
              <a:spcBef>
                <a:spcPct val="20000"/>
              </a:spcBef>
              <a:spcAft>
                <a:spcPct val="0"/>
              </a:spcAft>
              <a:defRPr/>
            </a:pPr>
            <a:endParaRPr lang="en-US" sz="1300" b="1" kern="0" dirty="0">
              <a:solidFill>
                <a:schemeClr val="accent1"/>
              </a:solidFill>
              <a:latin typeface="Cambria" pitchFamily="18" charset="0"/>
            </a:endParaRPr>
          </a:p>
          <a:p>
            <a:pPr marL="342900" indent="-342900" algn="ctr" eaLnBrk="0" fontAlgn="base" hangingPunct="0">
              <a:spcBef>
                <a:spcPct val="20000"/>
              </a:spcBef>
              <a:spcAft>
                <a:spcPct val="0"/>
              </a:spcAft>
              <a:defRPr/>
            </a:pPr>
            <a:r>
              <a:rPr lang="en-US" sz="1300" i="1" kern="0" dirty="0" smtClean="0">
                <a:solidFill>
                  <a:schemeClr val="tx2"/>
                </a:solidFill>
                <a:latin typeface="Cambria" pitchFamily="18" charset="0"/>
              </a:rPr>
              <a:t>Acknowledgements</a:t>
            </a:r>
            <a:r>
              <a:rPr lang="en-US" sz="1300" i="1" kern="0" dirty="0">
                <a:solidFill>
                  <a:schemeClr val="tx2"/>
                </a:solidFill>
                <a:latin typeface="Cambria" pitchFamily="18" charset="0"/>
              </a:rPr>
              <a:t>:    </a:t>
            </a:r>
            <a:r>
              <a:rPr lang="en-US" sz="1300" i="1" kern="0" dirty="0" smtClean="0">
                <a:solidFill>
                  <a:schemeClr val="tx2"/>
                </a:solidFill>
                <a:latin typeface="Cambria" pitchFamily="18" charset="0"/>
              </a:rPr>
              <a:t>M.J. </a:t>
            </a:r>
            <a:r>
              <a:rPr lang="en-US" sz="1300" i="1" kern="0" dirty="0">
                <a:solidFill>
                  <a:schemeClr val="tx2"/>
                </a:solidFill>
                <a:latin typeface="Cambria" pitchFamily="18" charset="0"/>
              </a:rPr>
              <a:t>Barnes, C. Bracco, F. Cerutti, B. Dehning, L. </a:t>
            </a:r>
            <a:r>
              <a:rPr lang="en-US" sz="1300" i="1" kern="0" dirty="0" err="1">
                <a:solidFill>
                  <a:schemeClr val="tx2"/>
                </a:solidFill>
                <a:latin typeface="Cambria" pitchFamily="18" charset="0"/>
              </a:rPr>
              <a:t>Ducimetière</a:t>
            </a:r>
            <a:r>
              <a:rPr lang="en-US" sz="1300" i="1" kern="0" dirty="0">
                <a:solidFill>
                  <a:schemeClr val="tx2"/>
                </a:solidFill>
                <a:latin typeface="Cambria" pitchFamily="18" charset="0"/>
              </a:rPr>
              <a:t>, A. </a:t>
            </a:r>
            <a:r>
              <a:rPr lang="en-US" sz="1300" i="1" kern="0" dirty="0" smtClean="0">
                <a:solidFill>
                  <a:schemeClr val="tx2"/>
                </a:solidFill>
                <a:latin typeface="Cambria" pitchFamily="18" charset="0"/>
              </a:rPr>
              <a:t>Ferrari, N</a:t>
            </a:r>
            <a:r>
              <a:rPr lang="en-US" sz="1300" i="1" kern="0" dirty="0">
                <a:solidFill>
                  <a:schemeClr val="tx2"/>
                </a:solidFill>
                <a:latin typeface="Cambria" pitchFamily="18" charset="0"/>
              </a:rPr>
              <a:t>. Fuster </a:t>
            </a:r>
            <a:r>
              <a:rPr lang="en-US" sz="1300" i="1" kern="0" dirty="0" smtClean="0">
                <a:solidFill>
                  <a:schemeClr val="tx2"/>
                </a:solidFill>
                <a:latin typeface="Cambria" pitchFamily="18" charset="0"/>
              </a:rPr>
              <a:t>Martinez,</a:t>
            </a:r>
            <a:br>
              <a:rPr lang="en-US" sz="1300" i="1" kern="0" dirty="0" smtClean="0">
                <a:solidFill>
                  <a:schemeClr val="tx2"/>
                </a:solidFill>
                <a:latin typeface="Cambria" pitchFamily="18" charset="0"/>
              </a:rPr>
            </a:br>
            <a:r>
              <a:rPr lang="en-US" sz="1300" i="1" kern="0" dirty="0" smtClean="0">
                <a:solidFill>
                  <a:schemeClr val="tx2"/>
                </a:solidFill>
                <a:latin typeface="Cambria" pitchFamily="18" charset="0"/>
              </a:rPr>
              <a:t>N</a:t>
            </a:r>
            <a:r>
              <a:rPr lang="en-US" sz="1300" i="1" kern="0" dirty="0">
                <a:solidFill>
                  <a:schemeClr val="tx2"/>
                </a:solidFill>
                <a:latin typeface="Cambria" pitchFamily="18" charset="0"/>
              </a:rPr>
              <a:t>. Garrel, A. Gerardin, B. Goddard, </a:t>
            </a:r>
            <a:r>
              <a:rPr lang="en-US" sz="1300" i="1" kern="0" dirty="0" smtClean="0">
                <a:solidFill>
                  <a:schemeClr val="tx2"/>
                </a:solidFill>
                <a:latin typeface="Cambria" pitchFamily="18" charset="0"/>
              </a:rPr>
              <a:t>M. Hempel, E.B</a:t>
            </a:r>
            <a:r>
              <a:rPr lang="en-US" sz="1300" i="1" kern="0" dirty="0">
                <a:solidFill>
                  <a:schemeClr val="tx2"/>
                </a:solidFill>
                <a:latin typeface="Cambria" pitchFamily="18" charset="0"/>
              </a:rPr>
              <a:t>. Holzer, S. Jackson, </a:t>
            </a:r>
            <a:r>
              <a:rPr lang="en-US" sz="1300" i="1" kern="0" dirty="0" smtClean="0">
                <a:solidFill>
                  <a:schemeClr val="tx2"/>
                </a:solidFill>
                <a:latin typeface="Cambria" pitchFamily="18" charset="0"/>
              </a:rPr>
              <a:t>M.J. </a:t>
            </a:r>
            <a:r>
              <a:rPr lang="en-US" sz="1300" i="1" kern="0" dirty="0">
                <a:solidFill>
                  <a:schemeClr val="tx2"/>
                </a:solidFill>
                <a:latin typeface="Cambria" pitchFamily="18" charset="0"/>
              </a:rPr>
              <a:t>Jimenez, V. Kain, A. </a:t>
            </a:r>
            <a:r>
              <a:rPr lang="en-US" sz="1300" i="1" kern="0" dirty="0" smtClean="0">
                <a:solidFill>
                  <a:schemeClr val="tx2"/>
                </a:solidFill>
                <a:latin typeface="Cambria" pitchFamily="18" charset="0"/>
              </a:rPr>
              <a:t>Lechner,</a:t>
            </a:r>
            <a:br>
              <a:rPr lang="en-US" sz="1300" i="1" kern="0" dirty="0" smtClean="0">
                <a:solidFill>
                  <a:schemeClr val="tx2"/>
                </a:solidFill>
                <a:latin typeface="Cambria" pitchFamily="18" charset="0"/>
              </a:rPr>
            </a:br>
            <a:r>
              <a:rPr lang="en-US" sz="1300" i="1" kern="0" dirty="0" smtClean="0">
                <a:solidFill>
                  <a:schemeClr val="tx2"/>
                </a:solidFill>
                <a:latin typeface="Cambria" pitchFamily="18" charset="0"/>
              </a:rPr>
              <a:t>V</a:t>
            </a:r>
            <a:r>
              <a:rPr lang="en-US" sz="1300" i="1" kern="0" dirty="0">
                <a:solidFill>
                  <a:schemeClr val="tx2"/>
                </a:solidFill>
                <a:latin typeface="Cambria" pitchFamily="18" charset="0"/>
              </a:rPr>
              <a:t>. Mertens, </a:t>
            </a:r>
            <a:r>
              <a:rPr lang="en-US" sz="1300" i="1" kern="0" dirty="0" smtClean="0">
                <a:solidFill>
                  <a:schemeClr val="tx2"/>
                </a:solidFill>
                <a:latin typeface="Cambria" pitchFamily="18" charset="0"/>
              </a:rPr>
              <a:t>M. Misiowiec</a:t>
            </a:r>
            <a:r>
              <a:rPr lang="en-US" sz="1300" i="1" kern="0" dirty="0">
                <a:solidFill>
                  <a:schemeClr val="tx2"/>
                </a:solidFill>
                <a:latin typeface="Cambria" pitchFamily="18" charset="0"/>
              </a:rPr>
              <a:t>, R. </a:t>
            </a:r>
            <a:r>
              <a:rPr lang="en-US" sz="1300" i="1" kern="0" dirty="0" err="1">
                <a:solidFill>
                  <a:schemeClr val="tx2"/>
                </a:solidFill>
                <a:latin typeface="Cambria" pitchFamily="18" charset="0"/>
              </a:rPr>
              <a:t>Morón</a:t>
            </a:r>
            <a:r>
              <a:rPr lang="en-US" sz="1300" i="1" kern="0" dirty="0">
                <a:solidFill>
                  <a:schemeClr val="tx2"/>
                </a:solidFill>
                <a:latin typeface="Cambria" pitchFamily="18" charset="0"/>
              </a:rPr>
              <a:t> </a:t>
            </a:r>
            <a:r>
              <a:rPr lang="en-US" sz="1300" i="1" kern="0" dirty="0" err="1">
                <a:solidFill>
                  <a:schemeClr val="tx2"/>
                </a:solidFill>
                <a:latin typeface="Cambria" pitchFamily="18" charset="0"/>
              </a:rPr>
              <a:t>Ballester</a:t>
            </a:r>
            <a:r>
              <a:rPr lang="en-US" sz="1300" i="1" kern="0" dirty="0">
                <a:solidFill>
                  <a:schemeClr val="tx2"/>
                </a:solidFill>
                <a:latin typeface="Cambria" pitchFamily="18" charset="0"/>
              </a:rPr>
              <a:t>, E. Nebot del Busto, </a:t>
            </a:r>
            <a:r>
              <a:rPr lang="en-US" sz="1300" i="1" kern="0" dirty="0" smtClean="0">
                <a:solidFill>
                  <a:schemeClr val="tx2"/>
                </a:solidFill>
                <a:latin typeface="Cambria" pitchFamily="18" charset="0"/>
              </a:rPr>
              <a:t>A</a:t>
            </a:r>
            <a:r>
              <a:rPr lang="en-US" sz="1300" i="1" kern="0" dirty="0">
                <a:solidFill>
                  <a:schemeClr val="tx2"/>
                </a:solidFill>
                <a:latin typeface="Cambria" pitchFamily="18" charset="0"/>
              </a:rPr>
              <a:t>. Nordt, S. Redaelli, </a:t>
            </a:r>
            <a:r>
              <a:rPr lang="en-US" sz="1300" i="1" kern="0" dirty="0" smtClean="0">
                <a:solidFill>
                  <a:schemeClr val="tx2"/>
                </a:solidFill>
                <a:latin typeface="Cambria" pitchFamily="18" charset="0"/>
              </a:rPr>
              <a:t>J</a:t>
            </a:r>
            <a:r>
              <a:rPr lang="en-US" sz="1300" i="1" kern="0" dirty="0">
                <a:solidFill>
                  <a:schemeClr val="tx2"/>
                </a:solidFill>
                <a:latin typeface="Cambria" pitchFamily="18" charset="0"/>
              </a:rPr>
              <a:t>. Uythoven, B. </a:t>
            </a:r>
            <a:r>
              <a:rPr lang="en-US" sz="1300" i="1" kern="0" dirty="0" smtClean="0">
                <a:solidFill>
                  <a:schemeClr val="tx2"/>
                </a:solidFill>
                <a:latin typeface="Cambria" pitchFamily="18" charset="0"/>
              </a:rPr>
              <a:t>Velghe,</a:t>
            </a:r>
            <a:br>
              <a:rPr lang="en-US" sz="1300" i="1" kern="0" dirty="0" smtClean="0">
                <a:solidFill>
                  <a:schemeClr val="tx2"/>
                </a:solidFill>
                <a:latin typeface="Cambria" pitchFamily="18" charset="0"/>
              </a:rPr>
            </a:br>
            <a:r>
              <a:rPr lang="en-US" sz="1300" i="1" kern="0" dirty="0" smtClean="0">
                <a:solidFill>
                  <a:schemeClr val="tx2"/>
                </a:solidFill>
                <a:latin typeface="Cambria" pitchFamily="18" charset="0"/>
              </a:rPr>
              <a:t>V</a:t>
            </a:r>
            <a:r>
              <a:rPr lang="en-US" sz="1300" i="1" kern="0" dirty="0">
                <a:solidFill>
                  <a:schemeClr val="tx2"/>
                </a:solidFill>
                <a:latin typeface="Cambria" pitchFamily="18" charset="0"/>
              </a:rPr>
              <a:t>. Vlachoudis , J. Wenninger, C. Zamantzas, F. Zimmermann, </a:t>
            </a:r>
            <a:r>
              <a:rPr lang="en-US" sz="1300" i="1" kern="0" dirty="0" smtClean="0">
                <a:solidFill>
                  <a:schemeClr val="tx2"/>
                </a:solidFill>
                <a:latin typeface="Cambria" pitchFamily="18" charset="0"/>
              </a:rPr>
              <a:t>…</a:t>
            </a:r>
            <a:endParaRPr kumimoji="0" lang="en-US" sz="1300" i="1" u="none" strike="noStrike" kern="0" cap="none" spc="0" normalizeH="0" baseline="0" noProof="0" dirty="0">
              <a:ln>
                <a:noFill/>
              </a:ln>
              <a:solidFill>
                <a:schemeClr val="tx2"/>
              </a:solidFill>
              <a:effectLst/>
              <a:uLnTx/>
              <a:uFillTx/>
              <a:latin typeface="Cambria" pitchFamily="18" charset="0"/>
            </a:endParaRPr>
          </a:p>
        </p:txBody>
      </p:sp>
      <p:pic>
        <p:nvPicPr>
          <p:cNvPr id="1026" name="Picture 2" descr="L:\MyReports\General Images\Ufoatten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098" y="1795885"/>
            <a:ext cx="1654798" cy="14321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sp>
        <p:nvSpPr>
          <p:cNvPr id="6" name="Text Placeholder 5"/>
          <p:cNvSpPr>
            <a:spLocks noGrp="1"/>
          </p:cNvSpPr>
          <p:nvPr>
            <p:ph type="body" sz="quarter" idx="13"/>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625937660"/>
              </p:ext>
            </p:extLst>
          </p:nvPr>
        </p:nvGraphicFramePr>
        <p:xfrm>
          <a:off x="1566530" y="1765005"/>
          <a:ext cx="6096000" cy="37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641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pPr algn="ctr"/>
            <a:endParaRPr lang="de-DE" sz="1100" dirty="0" smtClean="0"/>
          </a:p>
          <a:p>
            <a:pPr algn="ctr"/>
            <a:r>
              <a:rPr lang="en-US" sz="2400" dirty="0" smtClean="0"/>
              <a:t>No </a:t>
            </a:r>
            <a:r>
              <a:rPr lang="en-US" sz="2400" dirty="0" smtClean="0"/>
              <a:t>clear conditioning </a:t>
            </a:r>
            <a:r>
              <a:rPr lang="en-US" sz="2400" dirty="0" smtClean="0"/>
              <a:t>effect obvious for MKI UFOs. </a:t>
            </a:r>
            <a:br>
              <a:rPr lang="en-US" sz="2400" dirty="0" smtClean="0"/>
            </a:br>
            <a:r>
              <a:rPr lang="en-US" sz="2400" dirty="0" smtClean="0"/>
              <a:t>On average: </a:t>
            </a:r>
            <a:r>
              <a:rPr lang="en-US" sz="2400" b="1" dirty="0" smtClean="0">
                <a:solidFill>
                  <a:schemeClr val="accent6"/>
                </a:solidFill>
                <a:effectLst>
                  <a:outerShdw blurRad="38100" dist="38100" dir="2700000" algn="tl">
                    <a:srgbClr val="000000">
                      <a:alpha val="43137"/>
                    </a:srgbClr>
                  </a:outerShdw>
                </a:effectLst>
              </a:rPr>
              <a:t>7.6 </a:t>
            </a:r>
            <a:r>
              <a:rPr lang="en-US" sz="2400" dirty="0" smtClean="0"/>
              <a:t>(± </a:t>
            </a:r>
            <a:r>
              <a:rPr lang="en-US" sz="2400" dirty="0" smtClean="0"/>
              <a:t>4.4)</a:t>
            </a:r>
            <a:r>
              <a:rPr lang="en-US" sz="1600" b="1" dirty="0" smtClean="0">
                <a:solidFill>
                  <a:schemeClr val="accent6"/>
                </a:solidFill>
                <a:effectLst>
                  <a:outerShdw blurRad="38100" dist="38100" dir="2700000" algn="tl">
                    <a:srgbClr val="000000">
                      <a:alpha val="43137"/>
                    </a:srgbClr>
                  </a:outerShdw>
                </a:effectLst>
              </a:rPr>
              <a:t> </a:t>
            </a:r>
            <a:r>
              <a:rPr lang="en-US" sz="2400" b="1" dirty="0" smtClean="0">
                <a:solidFill>
                  <a:schemeClr val="accent6"/>
                </a:solidFill>
                <a:effectLst>
                  <a:outerShdw blurRad="38100" dist="38100" dir="2700000" algn="tl">
                    <a:srgbClr val="000000">
                      <a:alpha val="43137"/>
                    </a:srgbClr>
                  </a:outerShdw>
                </a:effectLst>
              </a:rPr>
              <a:t>MKI UFOs per fill.</a:t>
            </a:r>
            <a:br>
              <a:rPr lang="en-US" sz="2400" b="1" dirty="0" smtClean="0">
                <a:solidFill>
                  <a:schemeClr val="accent6"/>
                </a:solidFill>
                <a:effectLst>
                  <a:outerShdw blurRad="38100" dist="38100" dir="2700000" algn="tl">
                    <a:srgbClr val="000000">
                      <a:alpha val="43137"/>
                    </a:srgbClr>
                  </a:outerShdw>
                </a:effectLst>
              </a:rPr>
            </a:br>
            <a:r>
              <a:rPr lang="en-US" sz="2400" b="1" dirty="0" smtClean="0">
                <a:solidFill>
                  <a:schemeClr val="accent6"/>
                </a:solidFill>
                <a:effectLst>
                  <a:outerShdw blurRad="38100" dist="38100" dir="2700000" algn="tl">
                    <a:srgbClr val="000000">
                      <a:alpha val="43137"/>
                    </a:srgbClr>
                  </a:outerShdw>
                </a:effectLst>
              </a:rPr>
              <a:t> </a:t>
            </a:r>
            <a:r>
              <a:rPr lang="en-US" sz="2000" dirty="0" smtClean="0"/>
              <a:t>(</a:t>
            </a:r>
            <a:r>
              <a:rPr lang="en-US" sz="2000" dirty="0" smtClean="0"/>
              <a:t>3.0 </a:t>
            </a:r>
            <a:r>
              <a:rPr lang="en-US" sz="2000" dirty="0" smtClean="0"/>
              <a:t>at MKIs in Pt. 2 and </a:t>
            </a:r>
            <a:r>
              <a:rPr lang="en-US" sz="2000" dirty="0" smtClean="0"/>
              <a:t>4.6 </a:t>
            </a:r>
            <a:r>
              <a:rPr lang="en-US" sz="2000" dirty="0" smtClean="0"/>
              <a:t>at MKIs in Pt. 8)</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9" r="1104" b="16322"/>
          <a:stretch/>
        </p:blipFill>
        <p:spPr bwMode="auto">
          <a:xfrm>
            <a:off x="129293" y="1062027"/>
            <a:ext cx="8864584" cy="3746122"/>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DE" dirty="0" smtClean="0"/>
              <a:t>Number of MKI UFOs</a:t>
            </a:r>
            <a:endParaRPr lang="en-US" dirty="0"/>
          </a:p>
        </p:txBody>
      </p:sp>
      <p:sp>
        <p:nvSpPr>
          <p:cNvPr id="14" name="Abgerundetes Rechteck 4"/>
          <p:cNvSpPr/>
          <p:nvPr/>
        </p:nvSpPr>
        <p:spPr bwMode="auto">
          <a:xfrm>
            <a:off x="6527655" y="1344438"/>
            <a:ext cx="2518954" cy="68103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spAutoFit/>
          </a:body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840 </a:t>
            </a:r>
            <a:r>
              <a:rPr lang="en-US" sz="1000" i="1" dirty="0" smtClean="0">
                <a:solidFill>
                  <a:schemeClr val="tx2"/>
                </a:solidFill>
                <a:latin typeface="Arial" pitchFamily="-112" charset="0"/>
                <a:ea typeface="ＭＳ Ｐゴシック" pitchFamily="-112" charset="-128"/>
                <a:cs typeface="ＭＳ Ｐゴシック" pitchFamily="-112" charset="-128"/>
              </a:rPr>
              <a:t>UFOs around injection kicker magnets in Pt. 2 and Pt.8. </a:t>
            </a:r>
            <a:r>
              <a:rPr lang="en-US" sz="1000" i="1" dirty="0">
                <a:solidFill>
                  <a:schemeClr val="tx2"/>
                </a:solidFill>
                <a:latin typeface="Arial" pitchFamily="-112" charset="0"/>
                <a:ea typeface="ＭＳ Ｐゴシック" pitchFamily="-112" charset="-128"/>
                <a:cs typeface="ＭＳ Ｐゴシック" pitchFamily="-112" charset="-128"/>
              </a:rPr>
              <a:t>Fills with 1374/1380 bunches </a:t>
            </a:r>
            <a:r>
              <a:rPr lang="en-US" sz="1000" i="1" dirty="0" smtClean="0">
                <a:solidFill>
                  <a:schemeClr val="tx2"/>
                </a:solidFill>
                <a:latin typeface="Arial" pitchFamily="-112" charset="0"/>
                <a:ea typeface="ＭＳ Ｐゴシック" pitchFamily="-112" charset="-128"/>
                <a:cs typeface="ＭＳ Ｐゴシック" pitchFamily="-112" charset="-128"/>
              </a:rPr>
              <a:t>and at least 3 hours of stable </a:t>
            </a:r>
            <a:r>
              <a:rPr lang="en-US" sz="1000" i="1" dirty="0">
                <a:solidFill>
                  <a:schemeClr val="tx2"/>
                </a:solidFill>
                <a:latin typeface="Arial" pitchFamily="-112" charset="0"/>
                <a:ea typeface="ＭＳ Ｐゴシック" pitchFamily="-112" charset="-128"/>
                <a:cs typeface="ＭＳ Ｐゴシック" pitchFamily="-112" charset="-128"/>
              </a:rPr>
              <a:t>beams </a:t>
            </a:r>
            <a:r>
              <a:rPr lang="en-US" sz="1000" i="1" dirty="0" smtClean="0">
                <a:solidFill>
                  <a:schemeClr val="tx2"/>
                </a:solidFill>
                <a:latin typeface="Arial" pitchFamily="-112" charset="0"/>
                <a:ea typeface="ＭＳ Ｐゴシック" pitchFamily="-112" charset="-128"/>
                <a:cs typeface="ＭＳ Ｐゴシック" pitchFamily="-112" charset="-128"/>
              </a:rPr>
              <a:t>are considered.</a:t>
            </a:r>
            <a:endParaRPr kumimoji="0" lang="en-US" sz="1000" i="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nvGrpSpPr>
          <p:cNvPr id="4" name="Gruppieren 3"/>
          <p:cNvGrpSpPr/>
          <p:nvPr/>
        </p:nvGrpSpPr>
        <p:grpSpPr>
          <a:xfrm>
            <a:off x="2775114" y="1266376"/>
            <a:ext cx="3377877" cy="2951914"/>
            <a:chOff x="3109056" y="1258425"/>
            <a:chExt cx="3377877" cy="2951914"/>
          </a:xfrm>
        </p:grpSpPr>
        <p:cxnSp>
          <p:nvCxnSpPr>
            <p:cNvPr id="8" name="Straight Connector 15"/>
            <p:cNvCxnSpPr>
              <a:endCxn id="9" idx="2"/>
            </p:cNvCxnSpPr>
            <p:nvPr/>
          </p:nvCxnSpPr>
          <p:spPr bwMode="auto">
            <a:xfrm flipV="1">
              <a:off x="5281128" y="1543118"/>
              <a:ext cx="0" cy="2667221"/>
            </a:xfrm>
            <a:prstGeom prst="line">
              <a:avLst/>
            </a:prstGeom>
            <a:solidFill>
              <a:schemeClr val="accent1"/>
            </a:solidFill>
            <a:ln w="25400" cap="flat" cmpd="sng" algn="ctr">
              <a:solidFill>
                <a:schemeClr val="accent6"/>
              </a:solidFill>
              <a:prstDash val="dash"/>
              <a:round/>
              <a:headEnd type="none" w="med" len="med"/>
              <a:tailEnd type="none" w="med" len="med"/>
            </a:ln>
            <a:effectLst/>
          </p:spPr>
        </p:cxnSp>
        <p:sp>
          <p:nvSpPr>
            <p:cNvPr id="9" name="TextBox 16"/>
            <p:cNvSpPr txBox="1"/>
            <p:nvPr/>
          </p:nvSpPr>
          <p:spPr>
            <a:xfrm>
              <a:off x="4390478" y="1258425"/>
              <a:ext cx="1781299" cy="284693"/>
            </a:xfrm>
            <a:prstGeom prst="rect">
              <a:avLst/>
            </a:prstGeom>
            <a:noFill/>
          </p:spPr>
          <p:txBody>
            <a:bodyPr wrap="square" lIns="0" rIns="0" rtlCol="0">
              <a:spAutoFit/>
            </a:bodyPr>
            <a:lstStyle/>
            <a:p>
              <a:pPr algn="ctr">
                <a:lnSpc>
                  <a:spcPts val="1500"/>
                </a:lnSpc>
              </a:pPr>
              <a:r>
                <a:rPr lang="de-DE" b="1" dirty="0" smtClean="0">
                  <a:solidFill>
                    <a:schemeClr val="accent6"/>
                  </a:solidFill>
                  <a:effectLst>
                    <a:outerShdw blurRad="38100" dist="38100" dir="2700000" algn="tl">
                      <a:srgbClr val="000000">
                        <a:alpha val="43137"/>
                      </a:srgbClr>
                    </a:outerShdw>
                  </a:effectLst>
                </a:rPr>
                <a:t>Ion </a:t>
              </a:r>
              <a:r>
                <a:rPr lang="de-DE" b="1" dirty="0" err="1" smtClean="0">
                  <a:solidFill>
                    <a:schemeClr val="accent6"/>
                  </a:solidFill>
                  <a:effectLst>
                    <a:outerShdw blurRad="38100" dist="38100" dir="2700000" algn="tl">
                      <a:srgbClr val="000000">
                        <a:alpha val="43137"/>
                      </a:srgbClr>
                    </a:outerShdw>
                  </a:effectLst>
                </a:rPr>
                <a:t>run</a:t>
              </a:r>
              <a:r>
                <a:rPr lang="de-DE" b="1" dirty="0" smtClean="0">
                  <a:solidFill>
                    <a:schemeClr val="accent6"/>
                  </a:solidFill>
                  <a:effectLst>
                    <a:outerShdw blurRad="38100" dist="38100" dir="2700000" algn="tl">
                      <a:srgbClr val="000000">
                        <a:alpha val="43137"/>
                      </a:srgbClr>
                    </a:outerShdw>
                  </a:effectLst>
                </a:rPr>
                <a:t>, </a:t>
              </a:r>
              <a:r>
                <a:rPr lang="de-DE" b="1" dirty="0" err="1" smtClean="0">
                  <a:solidFill>
                    <a:schemeClr val="accent6"/>
                  </a:solidFill>
                  <a:effectLst>
                    <a:outerShdw blurRad="38100" dist="38100" dir="2700000" algn="tl">
                      <a:srgbClr val="000000">
                        <a:alpha val="43137"/>
                      </a:srgbClr>
                    </a:outerShdw>
                  </a:effectLst>
                </a:rPr>
                <a:t>winter</a:t>
              </a:r>
              <a:r>
                <a:rPr lang="de-DE" b="1" dirty="0" smtClean="0">
                  <a:solidFill>
                    <a:schemeClr val="accent6"/>
                  </a:solidFill>
                  <a:effectLst>
                    <a:outerShdw blurRad="38100" dist="38100" dir="2700000" algn="tl">
                      <a:srgbClr val="000000">
                        <a:alpha val="43137"/>
                      </a:srgbClr>
                    </a:outerShdw>
                  </a:effectLst>
                </a:rPr>
                <a:t> TS</a:t>
              </a:r>
            </a:p>
          </p:txBody>
        </p:sp>
        <p:sp>
          <p:nvSpPr>
            <p:cNvPr id="12" name="Textfeld 11"/>
            <p:cNvSpPr txBox="1"/>
            <p:nvPr/>
          </p:nvSpPr>
          <p:spPr>
            <a:xfrm>
              <a:off x="3109056" y="1572794"/>
              <a:ext cx="2149233" cy="523220"/>
            </a:xfrm>
            <a:prstGeom prst="rect">
              <a:avLst/>
            </a:prstGeom>
            <a:noFill/>
          </p:spPr>
          <p:txBody>
            <a:bodyPr wrap="square" rtlCol="0">
              <a:spAutoFit/>
            </a:bodyPr>
            <a:lstStyle/>
            <a:p>
              <a:pPr algn="r"/>
              <a:r>
                <a:rPr lang="de-DE" sz="2800" b="1" spc="500" dirty="0" smtClean="0">
                  <a:solidFill>
                    <a:schemeClr val="bg1">
                      <a:lumMod val="75000"/>
                    </a:schemeClr>
                  </a:solidFill>
                  <a:effectLst>
                    <a:outerShdw blurRad="38100" dist="38100" dir="2700000" algn="tl">
                      <a:srgbClr val="000000">
                        <a:alpha val="43137"/>
                      </a:srgbClr>
                    </a:outerShdw>
                  </a:effectLst>
                </a:rPr>
                <a:t>  2011</a:t>
              </a:r>
              <a:endParaRPr lang="de-DE" sz="2800" b="1" spc="500" dirty="0">
                <a:solidFill>
                  <a:schemeClr val="bg1">
                    <a:lumMod val="75000"/>
                  </a:schemeClr>
                </a:solidFill>
                <a:effectLst>
                  <a:outerShdw blurRad="38100" dist="38100" dir="2700000" algn="tl">
                    <a:srgbClr val="000000">
                      <a:alpha val="43137"/>
                    </a:srgbClr>
                  </a:outerShdw>
                </a:effectLst>
              </a:endParaRPr>
            </a:p>
          </p:txBody>
        </p:sp>
        <p:sp>
          <p:nvSpPr>
            <p:cNvPr id="13" name="Textfeld 12"/>
            <p:cNvSpPr txBox="1"/>
            <p:nvPr/>
          </p:nvSpPr>
          <p:spPr>
            <a:xfrm>
              <a:off x="5281128" y="1572794"/>
              <a:ext cx="1205805" cy="523220"/>
            </a:xfrm>
            <a:prstGeom prst="rect">
              <a:avLst/>
            </a:prstGeom>
            <a:noFill/>
          </p:spPr>
          <p:txBody>
            <a:bodyPr wrap="square" rtlCol="0">
              <a:spAutoFit/>
            </a:bodyPr>
            <a:lstStyle/>
            <a:p>
              <a:r>
                <a:rPr lang="de-DE" sz="2800" b="1" spc="500" dirty="0" smtClean="0">
                  <a:solidFill>
                    <a:schemeClr val="bg1">
                      <a:lumMod val="75000"/>
                    </a:schemeClr>
                  </a:solidFill>
                  <a:effectLst>
                    <a:outerShdw blurRad="38100" dist="38100" dir="2700000" algn="tl">
                      <a:srgbClr val="000000">
                        <a:alpha val="43137"/>
                      </a:srgbClr>
                    </a:outerShdw>
                  </a:effectLst>
                </a:rPr>
                <a:t>2012</a:t>
              </a:r>
              <a:endParaRPr lang="de-DE" sz="2800" b="1" spc="500" dirty="0">
                <a:solidFill>
                  <a:schemeClr val="bg1">
                    <a:lumMod val="75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786404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sz="2000" dirty="0"/>
          </a:p>
          <a:p>
            <a:endParaRPr lang="de-DE" dirty="0" smtClean="0"/>
          </a:p>
          <a:p>
            <a:pPr marL="0" indent="0" algn="ctr"/>
            <a:r>
              <a:rPr lang="de-DE" sz="2400" b="1" dirty="0" smtClean="0">
                <a:solidFill>
                  <a:schemeClr val="accent6"/>
                </a:solidFill>
                <a:effectLst>
                  <a:outerShdw blurRad="38100" dist="38100" dir="2700000" algn="tl">
                    <a:srgbClr val="000000">
                      <a:alpha val="43137"/>
                    </a:srgbClr>
                  </a:outerShdw>
                </a:effectLst>
              </a:rPr>
              <a:t>Positive </a:t>
            </a:r>
            <a:r>
              <a:rPr lang="de-DE" sz="2400" b="1" dirty="0" err="1" smtClean="0">
                <a:solidFill>
                  <a:schemeClr val="accent6"/>
                </a:solidFill>
                <a:effectLst>
                  <a:outerShdw blurRad="38100" dist="38100" dir="2700000" algn="tl">
                    <a:srgbClr val="000000">
                      <a:alpha val="43137"/>
                    </a:srgbClr>
                  </a:outerShdw>
                </a:effectLst>
              </a:rPr>
              <a:t>correlation</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between</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pressure</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at</a:t>
            </a:r>
            <a:r>
              <a:rPr lang="de-DE" sz="2400" b="1" dirty="0" smtClean="0">
                <a:solidFill>
                  <a:schemeClr val="accent6"/>
                </a:solidFill>
                <a:effectLst>
                  <a:outerShdw blurRad="38100" dist="38100" dir="2700000" algn="tl">
                    <a:srgbClr val="000000">
                      <a:alpha val="43137"/>
                    </a:srgbClr>
                  </a:outerShdw>
                </a:effectLst>
              </a:rPr>
              <a:t> MKI </a:t>
            </a:r>
            <a:r>
              <a:rPr lang="de-DE" sz="2400" b="1" dirty="0" err="1" smtClean="0">
                <a:solidFill>
                  <a:schemeClr val="accent6"/>
                </a:solidFill>
                <a:effectLst>
                  <a:outerShdw blurRad="38100" dist="38100" dir="2700000" algn="tl">
                    <a:srgbClr val="000000">
                      <a:alpha val="43137"/>
                    </a:srgbClr>
                  </a:outerShdw>
                </a:effectLst>
              </a:rPr>
              <a:t>and</a:t>
            </a:r>
            <a:r>
              <a:rPr lang="de-DE" sz="2400" b="1" dirty="0" smtClean="0">
                <a:solidFill>
                  <a:schemeClr val="accent6"/>
                </a:solidFill>
                <a:effectLst>
                  <a:outerShdw blurRad="38100" dist="38100" dir="2700000" algn="tl">
                    <a:srgbClr val="000000">
                      <a:alpha val="43137"/>
                    </a:srgbClr>
                  </a:outerShdw>
                </a:effectLst>
              </a:rPr>
              <a:t> MKI UFO </a:t>
            </a:r>
            <a:r>
              <a:rPr lang="de-DE" sz="2400" b="1" dirty="0" smtClean="0">
                <a:solidFill>
                  <a:schemeClr val="accent6"/>
                </a:solidFill>
                <a:effectLst>
                  <a:outerShdw blurRad="38100" dist="38100" dir="2700000" algn="tl">
                    <a:srgbClr val="000000">
                      <a:alpha val="43137"/>
                    </a:srgbClr>
                  </a:outerShdw>
                </a:effectLst>
              </a:rPr>
              <a:t>rate.</a:t>
            </a:r>
            <a:br>
              <a:rPr lang="de-DE" sz="2400" b="1" dirty="0" smtClean="0">
                <a:solidFill>
                  <a:schemeClr val="accent6"/>
                </a:solidFill>
                <a:effectLst>
                  <a:outerShdw blurRad="38100" dist="38100" dir="2700000" algn="tl">
                    <a:srgbClr val="000000">
                      <a:alpha val="43137"/>
                    </a:srgbClr>
                  </a:outerShdw>
                </a:effectLst>
              </a:rPr>
            </a:br>
            <a:r>
              <a:rPr lang="de-DE" sz="2400" dirty="0" err="1" smtClean="0"/>
              <a:t>Similar</a:t>
            </a:r>
            <a:r>
              <a:rPr lang="de-DE" sz="2400" dirty="0" smtClean="0"/>
              <a:t> </a:t>
            </a:r>
            <a:r>
              <a:rPr lang="de-DE" sz="2400" dirty="0" err="1" smtClean="0"/>
              <a:t>indications</a:t>
            </a:r>
            <a:r>
              <a:rPr lang="de-DE" sz="2400" dirty="0" smtClean="0"/>
              <a:t> also </a:t>
            </a:r>
            <a:r>
              <a:rPr lang="de-DE" sz="2400" dirty="0" err="1" smtClean="0"/>
              <a:t>from</a:t>
            </a:r>
            <a:r>
              <a:rPr lang="de-DE" sz="2400" dirty="0" smtClean="0"/>
              <a:t> </a:t>
            </a:r>
            <a:r>
              <a:rPr lang="de-DE" sz="2400" dirty="0" err="1" smtClean="0"/>
              <a:t>scrubbing</a:t>
            </a:r>
            <a:r>
              <a:rPr lang="de-DE" sz="2400" dirty="0" smtClean="0"/>
              <a:t> </a:t>
            </a:r>
            <a:r>
              <a:rPr lang="de-DE" sz="2400" dirty="0" err="1" smtClean="0"/>
              <a:t>runs</a:t>
            </a:r>
            <a:r>
              <a:rPr lang="de-DE" sz="2400" dirty="0" smtClean="0"/>
              <a:t> </a:t>
            </a:r>
            <a:r>
              <a:rPr lang="de-DE" sz="2400" dirty="0" err="1" smtClean="0"/>
              <a:t>and</a:t>
            </a:r>
            <a:r>
              <a:rPr lang="de-DE" sz="2400" dirty="0" smtClean="0"/>
              <a:t> 2012 UFO MD.</a:t>
            </a:r>
            <a:endParaRPr lang="de-DE" sz="2400" b="1" dirty="0">
              <a:solidFill>
                <a:schemeClr val="accent6"/>
              </a:solidFill>
              <a:effectLst>
                <a:outerShdw blurRad="38100" dist="38100" dir="2700000" algn="tl">
                  <a:srgbClr val="000000">
                    <a:alpha val="43137"/>
                  </a:srgbClr>
                </a:outerShdw>
              </a:effectLst>
            </a:endParaRPr>
          </a:p>
        </p:txBody>
      </p:sp>
      <p:sp>
        <p:nvSpPr>
          <p:cNvPr id="2" name="Titel 1"/>
          <p:cNvSpPr>
            <a:spLocks noGrp="1"/>
          </p:cNvSpPr>
          <p:nvPr>
            <p:ph type="title"/>
          </p:nvPr>
        </p:nvSpPr>
        <p:spPr/>
        <p:txBody>
          <a:bodyPr/>
          <a:lstStyle/>
          <a:p>
            <a:r>
              <a:rPr lang="de-DE" dirty="0" err="1" smtClean="0"/>
              <a:t>Vacuum</a:t>
            </a:r>
            <a:r>
              <a:rPr lang="de-DE" dirty="0" smtClean="0"/>
              <a:t> </a:t>
            </a:r>
            <a:r>
              <a:rPr lang="de-DE" dirty="0" err="1" smtClean="0"/>
              <a:t>Correlation</a:t>
            </a:r>
            <a:endParaRPr lang="de-DE" dirty="0"/>
          </a:p>
        </p:txBody>
      </p:sp>
      <p:grpSp>
        <p:nvGrpSpPr>
          <p:cNvPr id="9" name="Gruppieren 8"/>
          <p:cNvGrpSpPr/>
          <p:nvPr/>
        </p:nvGrpSpPr>
        <p:grpSpPr>
          <a:xfrm>
            <a:off x="1725905" y="1051560"/>
            <a:ext cx="7102793" cy="4393486"/>
            <a:chOff x="1725905" y="1051560"/>
            <a:chExt cx="7102793" cy="4393486"/>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83" t="29241" r="50000" b="22023"/>
            <a:stretch/>
          </p:blipFill>
          <p:spPr bwMode="auto">
            <a:xfrm>
              <a:off x="1725905" y="1051560"/>
              <a:ext cx="5692191" cy="4393486"/>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pieren 3"/>
            <p:cNvGrpSpPr/>
            <p:nvPr/>
          </p:nvGrpSpPr>
          <p:grpSpPr>
            <a:xfrm>
              <a:off x="2497684" y="2516639"/>
              <a:ext cx="6331014" cy="2416803"/>
              <a:chOff x="6478255" y="5157932"/>
              <a:chExt cx="6331014" cy="2416803"/>
            </a:xfrm>
          </p:grpSpPr>
          <p:sp>
            <p:nvSpPr>
              <p:cNvPr id="8" name="Abgerundetes Rechteck 4"/>
              <p:cNvSpPr/>
              <p:nvPr/>
            </p:nvSpPr>
            <p:spPr bwMode="auto">
              <a:xfrm>
                <a:off x="9987241" y="6382919"/>
                <a:ext cx="2822028" cy="1191816"/>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just" eaLnBrk="0" fontAlgn="base" hangingPunct="0">
                  <a:spcBef>
                    <a:spcPct val="0"/>
                  </a:spcBef>
                  <a:spcAft>
                    <a:spcPct val="0"/>
                  </a:spcAft>
                </a:pPr>
                <a:r>
                  <a:rPr lang="en-US" sz="1400" i="1" dirty="0" smtClean="0">
                    <a:solidFill>
                      <a:schemeClr val="tx2"/>
                    </a:solidFill>
                    <a:latin typeface="Arial" pitchFamily="-112" charset="0"/>
                    <a:ea typeface="ＭＳ Ｐゴシック" pitchFamily="-112" charset="-128"/>
                    <a:cs typeface="ＭＳ Ｐゴシック" pitchFamily="-112" charset="-128"/>
                  </a:rPr>
                  <a:t>141 MKI UFOs in Pt. 8 between last injection of beam 2 and beginning of ramp for 178 fills with 1374/1380 bunches until 23.07.2012.</a:t>
                </a:r>
                <a:endParaRPr kumimoji="0" lang="en-US" sz="1400" i="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
            <p:nvSpPr>
              <p:cNvPr id="6" name="Textfeld 5"/>
              <p:cNvSpPr txBox="1"/>
              <p:nvPr/>
            </p:nvSpPr>
            <p:spPr>
              <a:xfrm>
                <a:off x="6478255" y="5157932"/>
                <a:ext cx="2074316" cy="830997"/>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5.1σ </a:t>
                </a:r>
                <a:r>
                  <a:rPr lang="en-US" sz="1600" dirty="0" smtClean="0"/>
                  <a:t>statistical significance of positive correlation.</a:t>
                </a:r>
              </a:p>
            </p:txBody>
          </p:sp>
        </p:grpSp>
      </p:grpSp>
    </p:spTree>
    <p:extLst>
      <p:ext uri="{BB962C8B-B14F-4D97-AF65-F5344CB8AC3E}">
        <p14:creationId xmlns:p14="http://schemas.microsoft.com/office/powerpoint/2010/main" val="2935716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sp>
        <p:nvSpPr>
          <p:cNvPr id="6" name="Text Placeholder 5"/>
          <p:cNvSpPr>
            <a:spLocks noGrp="1"/>
          </p:cNvSpPr>
          <p:nvPr>
            <p:ph type="body" sz="quarter" idx="13"/>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817328564"/>
              </p:ext>
            </p:extLst>
          </p:nvPr>
        </p:nvGraphicFramePr>
        <p:xfrm>
          <a:off x="1566530" y="1765005"/>
          <a:ext cx="6096000" cy="37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641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40" y="1707844"/>
            <a:ext cx="6791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platzhalter 2"/>
          <p:cNvSpPr>
            <a:spLocks noGrp="1"/>
          </p:cNvSpPr>
          <p:nvPr>
            <p:ph type="body" sz="quarter" idx="13"/>
          </p:nvPr>
        </p:nvSpPr>
        <p:spPr>
          <a:xfrm>
            <a:off x="137159" y="1051560"/>
            <a:ext cx="8849509" cy="5212080"/>
          </a:xfrm>
        </p:spPr>
        <p:txBody>
          <a:bodyPr anchor="t"/>
          <a:lstStyle/>
          <a:p>
            <a:pPr>
              <a:spcAft>
                <a:spcPts val="1000"/>
              </a:spcAft>
              <a:buFont typeface="Arial" pitchFamily="34" charset="0"/>
              <a:buChar char="•"/>
            </a:pPr>
            <a:r>
              <a:rPr lang="de-DE" sz="2400" b="1" dirty="0" smtClean="0">
                <a:solidFill>
                  <a:schemeClr val="tx2"/>
                </a:solidFill>
                <a:effectLst>
                  <a:outerShdw blurRad="38100" dist="38100" dir="2700000" algn="tl">
                    <a:srgbClr val="000000">
                      <a:alpha val="43137"/>
                    </a:srgbClr>
                  </a:outerShdw>
                </a:effectLst>
              </a:rPr>
              <a:t>UFO amplitude:</a:t>
            </a:r>
            <a:r>
              <a:rPr lang="de-DE" sz="2400" dirty="0" smtClean="0"/>
              <a:t> </a:t>
            </a:r>
            <a:r>
              <a:rPr lang="de-DE" sz="2400" dirty="0" err="1" smtClean="0"/>
              <a:t>At</a:t>
            </a:r>
            <a:r>
              <a:rPr lang="de-DE" sz="2400" dirty="0" smtClean="0"/>
              <a:t> 7 TeV </a:t>
            </a:r>
            <a:r>
              <a:rPr lang="de-DE" sz="2400" dirty="0" err="1" smtClean="0"/>
              <a:t>about</a:t>
            </a:r>
            <a:r>
              <a:rPr lang="de-DE" sz="2400" dirty="0" smtClean="0"/>
              <a:t> </a:t>
            </a:r>
            <a:r>
              <a:rPr lang="de-DE" sz="2400" b="1" dirty="0" smtClean="0">
                <a:solidFill>
                  <a:schemeClr val="accent6"/>
                </a:solidFill>
                <a:effectLst>
                  <a:outerShdw blurRad="38100" dist="38100" dir="2700000" algn="tl">
                    <a:srgbClr val="000000">
                      <a:alpha val="43137"/>
                    </a:srgbClr>
                  </a:outerShdw>
                </a:effectLst>
              </a:rPr>
              <a:t>3-4 </a:t>
            </a:r>
            <a:r>
              <a:rPr lang="de-DE" sz="2400" b="1" dirty="0" err="1" smtClean="0">
                <a:solidFill>
                  <a:schemeClr val="accent6"/>
                </a:solidFill>
                <a:effectLst>
                  <a:outerShdw blurRad="38100" dist="38100" dir="2700000" algn="tl">
                    <a:srgbClr val="000000">
                      <a:alpha val="43137"/>
                    </a:srgbClr>
                  </a:outerShdw>
                </a:effectLst>
              </a:rPr>
              <a:t>times</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higher</a:t>
            </a:r>
            <a:r>
              <a:rPr lang="de-DE" sz="2400" b="1" dirty="0" smtClean="0">
                <a:solidFill>
                  <a:schemeClr val="accent6"/>
                </a:solidFill>
                <a:effectLst>
                  <a:outerShdw blurRad="38100" dist="38100" dir="2700000" algn="tl">
                    <a:srgbClr val="000000">
                      <a:alpha val="43137"/>
                    </a:srgbClr>
                  </a:outerShdw>
                </a:effectLst>
              </a:rPr>
              <a:t> </a:t>
            </a:r>
            <a:r>
              <a:rPr lang="de-DE" sz="2400" dirty="0" err="1" smtClean="0"/>
              <a:t>than</a:t>
            </a:r>
            <a:r>
              <a:rPr lang="de-DE" sz="2400" dirty="0" smtClean="0"/>
              <a:t> </a:t>
            </a:r>
            <a:r>
              <a:rPr lang="de-DE" sz="2400" dirty="0" err="1" smtClean="0"/>
              <a:t>at</a:t>
            </a:r>
            <a:r>
              <a:rPr lang="de-DE" sz="2400" dirty="0" smtClean="0"/>
              <a:t> 3.5 TeV.</a:t>
            </a:r>
            <a:r>
              <a:rPr lang="de-DE" sz="2000" dirty="0" smtClean="0"/>
              <a:t>	</a:t>
            </a:r>
            <a:r>
              <a:rPr lang="en-US" sz="2000" i="1" dirty="0" smtClean="0">
                <a:solidFill>
                  <a:schemeClr val="tx2"/>
                </a:solidFill>
              </a:rPr>
              <a:t>From FLUKA simulations and wire scans during ramp. </a:t>
            </a:r>
            <a:endParaRPr lang="en-US" sz="1400" i="1" dirty="0">
              <a:solidFill>
                <a:schemeClr val="tx2"/>
              </a:solidFill>
            </a:endParaRPr>
          </a:p>
          <a:p>
            <a:pPr>
              <a:spcAft>
                <a:spcPts val="1000"/>
              </a:spcAft>
              <a:buFont typeface="Arial" pitchFamily="34" charset="0"/>
              <a:buChar char="•"/>
            </a:pPr>
            <a:endParaRPr lang="en-US" sz="1200" i="1" dirty="0" smtClean="0">
              <a:solidFill>
                <a:schemeClr val="tx2"/>
              </a:solidFill>
            </a:endParaRPr>
          </a:p>
          <a:p>
            <a:pPr>
              <a:spcAft>
                <a:spcPts val="1000"/>
              </a:spcAft>
              <a:buFont typeface="Arial" pitchFamily="34" charset="0"/>
              <a:buChar char="•"/>
            </a:pPr>
            <a:endParaRPr lang="en-US" sz="1200" i="1" dirty="0">
              <a:solidFill>
                <a:schemeClr val="tx2"/>
              </a:solidFill>
            </a:endParaRPr>
          </a:p>
          <a:p>
            <a:pPr>
              <a:spcAft>
                <a:spcPts val="1000"/>
              </a:spcAft>
              <a:buFont typeface="Arial" pitchFamily="34" charset="0"/>
              <a:buChar char="•"/>
            </a:pPr>
            <a:endParaRPr lang="en-US" sz="1400" i="1" dirty="0" smtClean="0">
              <a:solidFill>
                <a:schemeClr val="tx2"/>
              </a:solidFill>
            </a:endParaRPr>
          </a:p>
          <a:p>
            <a:pPr>
              <a:spcAft>
                <a:spcPts val="1000"/>
              </a:spcAft>
              <a:buFont typeface="Arial" pitchFamily="34" charset="0"/>
              <a:buChar char="•"/>
            </a:pPr>
            <a:endParaRPr lang="en-US" sz="1400" i="1" dirty="0" smtClean="0">
              <a:solidFill>
                <a:schemeClr val="tx2"/>
              </a:solidFill>
            </a:endParaRPr>
          </a:p>
          <a:p>
            <a:pPr>
              <a:spcAft>
                <a:spcPts val="1000"/>
              </a:spcAft>
              <a:buFont typeface="Arial" pitchFamily="34" charset="0"/>
              <a:buChar char="•"/>
            </a:pPr>
            <a:endParaRPr lang="en-US" sz="1200" i="1" dirty="0">
              <a:solidFill>
                <a:schemeClr val="tx2"/>
              </a:solidFill>
            </a:endParaRPr>
          </a:p>
          <a:p>
            <a:pPr>
              <a:spcAft>
                <a:spcPts val="1000"/>
              </a:spcAft>
              <a:buFont typeface="Arial" pitchFamily="34" charset="0"/>
              <a:buChar char="•"/>
            </a:pPr>
            <a:endParaRPr lang="en-US" sz="1400" i="1" dirty="0" smtClean="0">
              <a:solidFill>
                <a:schemeClr val="tx2"/>
              </a:solidFill>
            </a:endParaRPr>
          </a:p>
          <a:p>
            <a:pPr>
              <a:spcAft>
                <a:spcPts val="1000"/>
              </a:spcAft>
              <a:buFont typeface="Arial" pitchFamily="34" charset="0"/>
              <a:buChar char="•"/>
            </a:pPr>
            <a:endParaRPr lang="en-US" sz="1400" i="1" dirty="0">
              <a:solidFill>
                <a:schemeClr val="tx2"/>
              </a:solidFill>
            </a:endParaRPr>
          </a:p>
          <a:p>
            <a:pPr>
              <a:spcAft>
                <a:spcPts val="1000"/>
              </a:spcAft>
              <a:buFont typeface="Arial" pitchFamily="34" charset="0"/>
              <a:buChar char="•"/>
            </a:pPr>
            <a:endParaRPr lang="en-US" i="1" dirty="0" smtClean="0">
              <a:solidFill>
                <a:schemeClr val="tx2"/>
              </a:solidFill>
            </a:endParaRPr>
          </a:p>
          <a:p>
            <a:pPr>
              <a:spcBef>
                <a:spcPts val="500"/>
              </a:spcBef>
              <a:spcAft>
                <a:spcPts val="0"/>
              </a:spcAft>
              <a:buFont typeface="Arial" pitchFamily="34" charset="0"/>
              <a:buChar char="•"/>
            </a:pPr>
            <a:r>
              <a:rPr lang="en-US" sz="2400" b="1" dirty="0" smtClean="0">
                <a:solidFill>
                  <a:schemeClr val="tx2"/>
                </a:solidFill>
                <a:effectLst>
                  <a:outerShdw blurRad="38100" dist="38100" dir="2700000" algn="tl">
                    <a:srgbClr val="000000">
                      <a:alpha val="43137"/>
                    </a:srgbClr>
                  </a:outerShdw>
                </a:effectLst>
              </a:rPr>
              <a:t>BLM thresholds: </a:t>
            </a:r>
            <a:r>
              <a:rPr lang="en-US" sz="2400" dirty="0" smtClean="0"/>
              <a:t>Arc thresholds at 7 TeV are about a </a:t>
            </a:r>
            <a:r>
              <a:rPr lang="en-US" sz="2400" b="1" dirty="0" smtClean="0">
                <a:solidFill>
                  <a:schemeClr val="accent6"/>
                </a:solidFill>
                <a:effectLst>
                  <a:outerShdw blurRad="38100" dist="38100" dir="2700000" algn="tl">
                    <a:srgbClr val="000000">
                      <a:alpha val="43137"/>
                    </a:srgbClr>
                  </a:outerShdw>
                </a:effectLst>
              </a:rPr>
              <a:t>factor 5 smaller </a:t>
            </a:r>
            <a:r>
              <a:rPr lang="en-US" sz="2400" dirty="0" smtClean="0"/>
              <a:t>than at 3.5 TeV.</a:t>
            </a:r>
            <a:endParaRPr lang="en-US" sz="2400" b="1" dirty="0" smtClean="0">
              <a:solidFill>
                <a:schemeClr val="tx2"/>
              </a:solidFill>
              <a:effectLst>
                <a:outerShdw blurRad="38100" dist="38100" dir="2700000" algn="tl">
                  <a:srgbClr val="000000">
                    <a:alpha val="43137"/>
                  </a:srgbClr>
                </a:outerShdw>
              </a:effectLst>
            </a:endParaRPr>
          </a:p>
          <a:p>
            <a:pPr>
              <a:spcBef>
                <a:spcPts val="500"/>
              </a:spcBef>
              <a:spcAft>
                <a:spcPts val="0"/>
              </a:spcAft>
              <a:buFont typeface="Arial" pitchFamily="34" charset="0"/>
              <a:buChar char="•"/>
            </a:pPr>
            <a:r>
              <a:rPr lang="de-DE" sz="2400" b="1" dirty="0" smtClean="0">
                <a:solidFill>
                  <a:schemeClr val="tx2"/>
                </a:solidFill>
                <a:effectLst>
                  <a:outerShdw blurRad="38100" dist="38100" dir="2700000" algn="tl">
                    <a:srgbClr val="000000">
                      <a:alpha val="43137"/>
                    </a:srgbClr>
                  </a:outerShdw>
                </a:effectLst>
              </a:rPr>
              <a:t>UFO rate: </a:t>
            </a:r>
            <a:r>
              <a:rPr lang="en-US" sz="2400" dirty="0" smtClean="0"/>
              <a:t>No energy dependence assumed. </a:t>
            </a:r>
            <a:r>
              <a:rPr lang="de-DE" sz="1400" i="1" dirty="0" err="1">
                <a:solidFill>
                  <a:schemeClr val="tx2"/>
                </a:solidFill>
              </a:rPr>
              <a:t>c</a:t>
            </a:r>
            <a:r>
              <a:rPr lang="de-DE" sz="1400" i="1" dirty="0" err="1" smtClean="0">
                <a:solidFill>
                  <a:schemeClr val="tx2"/>
                </a:solidFill>
              </a:rPr>
              <a:t>p</a:t>
            </a:r>
            <a:r>
              <a:rPr lang="de-DE" sz="1400" i="1" dirty="0" smtClean="0">
                <a:solidFill>
                  <a:schemeClr val="tx2"/>
                </a:solidFill>
              </a:rPr>
              <a:t>. E</a:t>
            </a:r>
            <a:r>
              <a:rPr lang="de-DE" sz="1400" i="1" dirty="0">
                <a:solidFill>
                  <a:schemeClr val="tx2"/>
                </a:solidFill>
              </a:rPr>
              <a:t>. </a:t>
            </a:r>
            <a:r>
              <a:rPr lang="de-DE" sz="1400" i="1" dirty="0" smtClean="0">
                <a:solidFill>
                  <a:schemeClr val="tx2"/>
                </a:solidFill>
              </a:rPr>
              <a:t>Nebot et al., </a:t>
            </a:r>
            <a:r>
              <a:rPr lang="de-DE" sz="1400" i="1" dirty="0">
                <a:solidFill>
                  <a:schemeClr val="tx2"/>
                </a:solidFill>
              </a:rPr>
              <a:t>IPAC‘11, </a:t>
            </a:r>
            <a:r>
              <a:rPr lang="de-DE" sz="1400" i="1" dirty="0" smtClean="0">
                <a:solidFill>
                  <a:schemeClr val="tx2"/>
                </a:solidFill>
              </a:rPr>
              <a:t>TUPC136</a:t>
            </a:r>
            <a:endParaRPr lang="de-DE" sz="1600" dirty="0"/>
          </a:p>
        </p:txBody>
      </p:sp>
      <p:sp>
        <p:nvSpPr>
          <p:cNvPr id="2" name="Titel 1"/>
          <p:cNvSpPr>
            <a:spLocks noGrp="1"/>
          </p:cNvSpPr>
          <p:nvPr>
            <p:ph type="title"/>
          </p:nvPr>
        </p:nvSpPr>
        <p:spPr/>
        <p:txBody>
          <a:bodyPr/>
          <a:lstStyle/>
          <a:p>
            <a:r>
              <a:rPr lang="de-DE" dirty="0" err="1" smtClean="0"/>
              <a:t>Energy</a:t>
            </a:r>
            <a:r>
              <a:rPr lang="de-DE" dirty="0" smtClean="0"/>
              <a:t> </a:t>
            </a:r>
            <a:r>
              <a:rPr lang="de-DE" dirty="0" err="1" smtClean="0"/>
              <a:t>Dependence</a:t>
            </a:r>
            <a:endParaRPr lang="de-DE" dirty="0"/>
          </a:p>
        </p:txBody>
      </p:sp>
      <p:sp>
        <p:nvSpPr>
          <p:cNvPr id="8" name="Abgerundetes Rechteck 7"/>
          <p:cNvSpPr/>
          <p:nvPr/>
        </p:nvSpPr>
        <p:spPr bwMode="auto">
          <a:xfrm>
            <a:off x="11862563" y="5075064"/>
            <a:ext cx="2150169" cy="51077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1200" b="1" dirty="0">
                <a:solidFill>
                  <a:schemeClr val="tx2"/>
                </a:solidFill>
                <a:latin typeface="Arial" pitchFamily="-112" charset="0"/>
                <a:ea typeface="ＭＳ Ｐゴシック" pitchFamily="-112" charset="-128"/>
                <a:cs typeface="ＭＳ Ｐゴシック" pitchFamily="-112" charset="-128"/>
              </a:rPr>
              <a:t>c</a:t>
            </a:r>
            <a:r>
              <a:rPr lang="en-US" sz="1200" b="1" dirty="0" smtClean="0">
                <a:solidFill>
                  <a:schemeClr val="tx2"/>
                </a:solidFill>
                <a:latin typeface="Arial" pitchFamily="-112" charset="0"/>
                <a:ea typeface="ＭＳ Ｐゴシック" pitchFamily="-112" charset="-128"/>
                <a:cs typeface="ＭＳ Ｐゴシック" pitchFamily="-112" charset="-128"/>
              </a:rPr>
              <a:t>ourtesy of A. Lechner and the FLUKA team.</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nvGrpSpPr>
          <p:cNvPr id="12" name="Gruppieren 11"/>
          <p:cNvGrpSpPr/>
          <p:nvPr/>
        </p:nvGrpSpPr>
        <p:grpSpPr>
          <a:xfrm>
            <a:off x="9950636" y="3294312"/>
            <a:ext cx="4058408" cy="2927184"/>
            <a:chOff x="4928260" y="2097001"/>
            <a:chExt cx="4058408" cy="2927184"/>
          </a:xfrm>
        </p:grpSpPr>
        <p:grpSp>
          <p:nvGrpSpPr>
            <p:cNvPr id="11" name="Gruppieren 10"/>
            <p:cNvGrpSpPr/>
            <p:nvPr/>
          </p:nvGrpSpPr>
          <p:grpSpPr>
            <a:xfrm>
              <a:off x="4928260" y="2743201"/>
              <a:ext cx="4058408" cy="2280984"/>
              <a:chOff x="4928260" y="2743201"/>
              <a:chExt cx="4058408" cy="2280984"/>
            </a:xfrm>
          </p:grpSpPr>
          <p:sp>
            <p:nvSpPr>
              <p:cNvPr id="6" name="Textfeld 5"/>
              <p:cNvSpPr txBox="1"/>
              <p:nvPr/>
            </p:nvSpPr>
            <p:spPr>
              <a:xfrm>
                <a:off x="4928260" y="4439410"/>
                <a:ext cx="4058408" cy="584775"/>
              </a:xfrm>
              <a:prstGeom prst="rect">
                <a:avLst/>
              </a:prstGeom>
              <a:noFill/>
            </p:spPr>
            <p:txBody>
              <a:bodyPr wrap="square" rtlCol="0">
                <a:spAutoFit/>
              </a:bodyPr>
              <a:lstStyle/>
              <a:p>
                <a:pPr algn="ctr"/>
                <a:r>
                  <a:rPr lang="de-DE" sz="1600" i="1" dirty="0" smtClean="0">
                    <a:solidFill>
                      <a:schemeClr val="tx2"/>
                    </a:solidFill>
                  </a:rPr>
                  <a:t>Peak </a:t>
                </a:r>
                <a:r>
                  <a:rPr lang="de-DE" sz="1600" i="1" dirty="0" err="1" smtClean="0">
                    <a:solidFill>
                      <a:schemeClr val="tx2"/>
                    </a:solidFill>
                  </a:rPr>
                  <a:t>energy</a:t>
                </a:r>
                <a:r>
                  <a:rPr lang="de-DE" sz="1600" i="1" dirty="0" smtClean="0">
                    <a:solidFill>
                      <a:schemeClr val="tx2"/>
                    </a:solidFill>
                  </a:rPr>
                  <a:t> </a:t>
                </a:r>
                <a:r>
                  <a:rPr lang="de-DE" sz="1600" i="1" dirty="0" err="1" smtClean="0">
                    <a:solidFill>
                      <a:schemeClr val="tx2"/>
                    </a:solidFill>
                  </a:rPr>
                  <a:t>density</a:t>
                </a:r>
                <a:r>
                  <a:rPr lang="de-DE" sz="1600" i="1" dirty="0" smtClean="0">
                    <a:solidFill>
                      <a:schemeClr val="tx2"/>
                    </a:solidFill>
                  </a:rPr>
                  <a:t> </a:t>
                </a:r>
                <a:r>
                  <a:rPr lang="de-DE" sz="1600" i="1" dirty="0" err="1" smtClean="0">
                    <a:solidFill>
                      <a:schemeClr val="tx2"/>
                    </a:solidFill>
                  </a:rPr>
                  <a:t>simulated</a:t>
                </a:r>
                <a:r>
                  <a:rPr lang="de-DE" sz="1600" i="1" dirty="0" smtClean="0">
                    <a:solidFill>
                      <a:schemeClr val="tx2"/>
                    </a:solidFill>
                  </a:rPr>
                  <a:t> </a:t>
                </a:r>
                <a:r>
                  <a:rPr lang="de-DE" sz="1600" i="1" dirty="0" err="1" smtClean="0">
                    <a:solidFill>
                      <a:schemeClr val="tx2"/>
                    </a:solidFill>
                  </a:rPr>
                  <a:t>by</a:t>
                </a:r>
                <a:r>
                  <a:rPr lang="de-DE" sz="1600" i="1" dirty="0" smtClean="0">
                    <a:solidFill>
                      <a:schemeClr val="tx2"/>
                    </a:solidFill>
                  </a:rPr>
                  <a:t> FLUKA </a:t>
                </a:r>
                <a:r>
                  <a:rPr lang="de-DE" sz="1600" i="1" dirty="0" err="1" smtClean="0">
                    <a:solidFill>
                      <a:schemeClr val="tx2"/>
                    </a:solidFill>
                  </a:rPr>
                  <a:t>for</a:t>
                </a:r>
                <a:r>
                  <a:rPr lang="de-DE" sz="1600" i="1" dirty="0" smtClean="0">
                    <a:solidFill>
                      <a:schemeClr val="tx2"/>
                    </a:solidFill>
                  </a:rPr>
                  <a:t> an UFO in MKI.D5R8.</a:t>
                </a:r>
              </a:p>
            </p:txBody>
          </p:sp>
          <p:sp>
            <p:nvSpPr>
              <p:cNvPr id="7" name="Textfeld 6"/>
              <p:cNvSpPr txBox="1"/>
              <p:nvPr/>
            </p:nvSpPr>
            <p:spPr>
              <a:xfrm>
                <a:off x="7954218" y="2743201"/>
                <a:ext cx="813460" cy="338554"/>
              </a:xfrm>
              <a:prstGeom prst="rect">
                <a:avLst/>
              </a:prstGeom>
              <a:noFill/>
            </p:spPr>
            <p:txBody>
              <a:bodyPr wrap="square" rtlCol="0">
                <a:spAutoFit/>
              </a:bodyPr>
              <a:lstStyle/>
              <a:p>
                <a:r>
                  <a:rPr lang="de-DE" sz="1600" b="1" dirty="0" smtClean="0">
                    <a:solidFill>
                      <a:srgbClr val="0033CC"/>
                    </a:solidFill>
                  </a:rPr>
                  <a:t>BLM 1</a:t>
                </a:r>
              </a:p>
            </p:txBody>
          </p:sp>
          <p:sp>
            <p:nvSpPr>
              <p:cNvPr id="9" name="Textfeld 8"/>
              <p:cNvSpPr txBox="1"/>
              <p:nvPr/>
            </p:nvSpPr>
            <p:spPr>
              <a:xfrm>
                <a:off x="7954218" y="3796353"/>
                <a:ext cx="813460" cy="338554"/>
              </a:xfrm>
              <a:prstGeom prst="rect">
                <a:avLst/>
              </a:prstGeom>
              <a:noFill/>
            </p:spPr>
            <p:txBody>
              <a:bodyPr wrap="square" rtlCol="0">
                <a:spAutoFit/>
              </a:bodyPr>
              <a:lstStyle/>
              <a:p>
                <a:r>
                  <a:rPr lang="de-DE" sz="1600" b="1" dirty="0" smtClean="0">
                    <a:solidFill>
                      <a:srgbClr val="FF0000"/>
                    </a:solidFill>
                  </a:rPr>
                  <a:t>BLM 2</a:t>
                </a:r>
              </a:p>
            </p:txBody>
          </p:sp>
          <p:sp>
            <p:nvSpPr>
              <p:cNvPr id="10" name="Textfeld 9"/>
              <p:cNvSpPr txBox="1"/>
              <p:nvPr/>
            </p:nvSpPr>
            <p:spPr>
              <a:xfrm>
                <a:off x="8173208" y="4061166"/>
                <a:ext cx="813460" cy="338554"/>
              </a:xfrm>
              <a:prstGeom prst="rect">
                <a:avLst/>
              </a:prstGeom>
              <a:noFill/>
            </p:spPr>
            <p:txBody>
              <a:bodyPr wrap="square" rtlCol="0">
                <a:spAutoFit/>
              </a:bodyPr>
              <a:lstStyle/>
              <a:p>
                <a:r>
                  <a:rPr lang="de-DE" sz="1600" b="1" dirty="0" smtClean="0">
                    <a:solidFill>
                      <a:srgbClr val="00FF00"/>
                    </a:solidFill>
                  </a:rPr>
                  <a:t>BLM 3</a:t>
                </a:r>
              </a:p>
            </p:txBody>
          </p:sp>
        </p:gr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00" t="13556" r="17250" b="12444"/>
            <a:stretch/>
          </p:blipFill>
          <p:spPr bwMode="auto">
            <a:xfrm>
              <a:off x="4928260" y="2097001"/>
              <a:ext cx="4058408" cy="2338149"/>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uppieren 15"/>
          <p:cNvGrpSpPr/>
          <p:nvPr/>
        </p:nvGrpSpPr>
        <p:grpSpPr>
          <a:xfrm>
            <a:off x="13599864" y="3362610"/>
            <a:ext cx="475021" cy="369332"/>
            <a:chOff x="8614063" y="2165299"/>
            <a:chExt cx="475021" cy="369332"/>
          </a:xfrm>
        </p:grpSpPr>
        <p:cxnSp>
          <p:nvCxnSpPr>
            <p:cNvPr id="14" name="Gerade Verbindung mit Pfeil 13"/>
            <p:cNvCxnSpPr/>
            <p:nvPr/>
          </p:nvCxnSpPr>
          <p:spPr bwMode="auto">
            <a:xfrm flipV="1">
              <a:off x="8614063" y="2223440"/>
              <a:ext cx="0" cy="296884"/>
            </a:xfrm>
            <a:prstGeom prst="straightConnector1">
              <a:avLst/>
            </a:prstGeom>
            <a:solidFill>
              <a:schemeClr val="accent1"/>
            </a:solidFill>
            <a:ln w="25400" cap="flat" cmpd="sng" algn="ctr">
              <a:solidFill>
                <a:schemeClr val="accent6"/>
              </a:solidFill>
              <a:prstDash val="solid"/>
              <a:round/>
              <a:headEnd type="arrow"/>
              <a:tailEnd type="arrow"/>
            </a:ln>
            <a:effectLst/>
          </p:spPr>
        </p:cxnSp>
        <p:sp>
          <p:nvSpPr>
            <p:cNvPr id="15" name="Textfeld 14"/>
            <p:cNvSpPr txBox="1"/>
            <p:nvPr/>
          </p:nvSpPr>
          <p:spPr>
            <a:xfrm>
              <a:off x="8620911" y="2165299"/>
              <a:ext cx="468173" cy="369332"/>
            </a:xfrm>
            <a:prstGeom prst="rect">
              <a:avLst/>
            </a:prstGeom>
            <a:noFill/>
          </p:spPr>
          <p:txBody>
            <a:bodyPr wrap="square" rtlCol="0">
              <a:spAutoFit/>
            </a:bodyPr>
            <a:lstStyle/>
            <a:p>
              <a:r>
                <a:rPr lang="de-DE" b="1" dirty="0" smtClean="0">
                  <a:solidFill>
                    <a:schemeClr val="accent6"/>
                  </a:solidFill>
                  <a:effectLst>
                    <a:outerShdw blurRad="38100" dist="38100" dir="2700000" algn="tl">
                      <a:srgbClr val="000000">
                        <a:alpha val="43137"/>
                      </a:srgbClr>
                    </a:outerShdw>
                  </a:effectLst>
                </a:rPr>
                <a:t>x3</a:t>
              </a:r>
            </a:p>
          </p:txBody>
        </p:sp>
      </p:grpSp>
      <p:sp>
        <p:nvSpPr>
          <p:cNvPr id="17" name="Abgerundetes Rechteck 4"/>
          <p:cNvSpPr/>
          <p:nvPr/>
        </p:nvSpPr>
        <p:spPr bwMode="auto">
          <a:xfrm>
            <a:off x="5529841" y="4510588"/>
            <a:ext cx="3172727" cy="544830"/>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ctr" eaLnBrk="0" fontAlgn="base" hangingPunct="0">
              <a:spcBef>
                <a:spcPct val="0"/>
              </a:spcBef>
              <a:spcAft>
                <a:spcPct val="0"/>
              </a:spcAft>
            </a:pPr>
            <a:r>
              <a:rPr lang="en-US" sz="1600" b="1" dirty="0" smtClean="0">
                <a:solidFill>
                  <a:schemeClr val="tx2"/>
                </a:solidFill>
                <a:latin typeface="Arial" pitchFamily="-112" charset="0"/>
                <a:ea typeface="ＭＳ Ｐゴシック" pitchFamily="-112" charset="-128"/>
                <a:cs typeface="ＭＳ Ｐゴシック" pitchFamily="-112" charset="-128"/>
              </a:rPr>
              <a:t>Courtesy of A. Lechner and the FLUKA team.</a:t>
            </a:r>
            <a:endParaRPr kumimoji="0" lang="en-US" sz="1600" b="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755"/>
          <a:stretch/>
        </p:blipFill>
        <p:spPr bwMode="auto">
          <a:xfrm>
            <a:off x="929540" y="2511881"/>
            <a:ext cx="4446501" cy="257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uppieren 27"/>
          <p:cNvGrpSpPr/>
          <p:nvPr/>
        </p:nvGrpSpPr>
        <p:grpSpPr>
          <a:xfrm>
            <a:off x="2801611" y="2795137"/>
            <a:ext cx="859078" cy="369332"/>
            <a:chOff x="2848909" y="2889733"/>
            <a:chExt cx="859078" cy="369332"/>
          </a:xfrm>
        </p:grpSpPr>
        <p:grpSp>
          <p:nvGrpSpPr>
            <p:cNvPr id="19" name="Gruppieren 18"/>
            <p:cNvGrpSpPr/>
            <p:nvPr/>
          </p:nvGrpSpPr>
          <p:grpSpPr>
            <a:xfrm>
              <a:off x="3239814" y="2889733"/>
              <a:ext cx="468173" cy="369332"/>
              <a:chOff x="8246244" y="2123995"/>
              <a:chExt cx="468173" cy="369332"/>
            </a:xfrm>
          </p:grpSpPr>
          <p:cxnSp>
            <p:nvCxnSpPr>
              <p:cNvPr id="20" name="Gerade Verbindung mit Pfeil 19"/>
              <p:cNvCxnSpPr/>
              <p:nvPr/>
            </p:nvCxnSpPr>
            <p:spPr bwMode="auto">
              <a:xfrm flipV="1">
                <a:off x="8262102" y="2216603"/>
                <a:ext cx="0" cy="226405"/>
              </a:xfrm>
              <a:prstGeom prst="straightConnector1">
                <a:avLst/>
              </a:prstGeom>
              <a:solidFill>
                <a:schemeClr val="accent1"/>
              </a:solidFill>
              <a:ln w="19050" cap="flat" cmpd="sng" algn="ctr">
                <a:solidFill>
                  <a:schemeClr val="accent6"/>
                </a:solidFill>
                <a:prstDash val="solid"/>
                <a:round/>
                <a:headEnd type="arrow"/>
                <a:tailEnd type="arrow"/>
              </a:ln>
              <a:effectLst/>
            </p:spPr>
          </p:cxnSp>
          <p:sp>
            <p:nvSpPr>
              <p:cNvPr id="21" name="Textfeld 20"/>
              <p:cNvSpPr txBox="1"/>
              <p:nvPr/>
            </p:nvSpPr>
            <p:spPr>
              <a:xfrm>
                <a:off x="8246244" y="2123995"/>
                <a:ext cx="468173" cy="369332"/>
              </a:xfrm>
              <a:prstGeom prst="rect">
                <a:avLst/>
              </a:prstGeom>
              <a:noFill/>
            </p:spPr>
            <p:txBody>
              <a:bodyPr wrap="square" rtlCol="0">
                <a:spAutoFit/>
              </a:bodyPr>
              <a:lstStyle/>
              <a:p>
                <a:r>
                  <a:rPr lang="de-DE" b="1" dirty="0" smtClean="0">
                    <a:solidFill>
                      <a:schemeClr val="accent6"/>
                    </a:solidFill>
                    <a:effectLst>
                      <a:outerShdw blurRad="38100" dist="38100" dir="2700000" algn="tl">
                        <a:srgbClr val="000000">
                          <a:alpha val="43137"/>
                        </a:srgbClr>
                      </a:outerShdw>
                    </a:effectLst>
                  </a:rPr>
                  <a:t>x4</a:t>
                </a:r>
              </a:p>
            </p:txBody>
          </p:sp>
        </p:grpSp>
        <p:cxnSp>
          <p:nvCxnSpPr>
            <p:cNvPr id="18" name="Gerade Verbindung 17"/>
            <p:cNvCxnSpPr/>
            <p:nvPr/>
          </p:nvCxnSpPr>
          <p:spPr bwMode="auto">
            <a:xfrm>
              <a:off x="2848909" y="2982341"/>
              <a:ext cx="451804"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30" name="Gerade Verbindung 29"/>
            <p:cNvCxnSpPr/>
            <p:nvPr/>
          </p:nvCxnSpPr>
          <p:spPr bwMode="auto">
            <a:xfrm>
              <a:off x="2848909" y="3227795"/>
              <a:ext cx="451804"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grpSp>
      <p:grpSp>
        <p:nvGrpSpPr>
          <p:cNvPr id="35" name="Gruppieren 34"/>
          <p:cNvGrpSpPr/>
          <p:nvPr/>
        </p:nvGrpSpPr>
        <p:grpSpPr>
          <a:xfrm>
            <a:off x="5234848" y="2543010"/>
            <a:ext cx="3715316" cy="1884850"/>
            <a:chOff x="5234848" y="2543010"/>
            <a:chExt cx="3715316" cy="1884850"/>
          </a:xfrm>
        </p:grpSpPr>
        <p:sp>
          <p:nvSpPr>
            <p:cNvPr id="5" name="Textfeld 4"/>
            <p:cNvSpPr txBox="1"/>
            <p:nvPr/>
          </p:nvSpPr>
          <p:spPr>
            <a:xfrm>
              <a:off x="7270606" y="2792889"/>
              <a:ext cx="1679558" cy="1169551"/>
            </a:xfrm>
            <a:prstGeom prst="rect">
              <a:avLst/>
            </a:prstGeom>
            <a:noFill/>
          </p:spPr>
          <p:txBody>
            <a:bodyPr wrap="square" rtlCol="0">
              <a:spAutoFit/>
            </a:bodyPr>
            <a:lstStyle/>
            <a:p>
              <a:r>
                <a:rPr lang="de-DE" sz="1400" i="1" dirty="0" err="1" smtClean="0">
                  <a:solidFill>
                    <a:schemeClr val="tx2"/>
                  </a:solidFill>
                </a:rPr>
                <a:t>At</a:t>
              </a:r>
              <a:r>
                <a:rPr lang="de-DE" sz="1400" i="1" dirty="0" smtClean="0">
                  <a:solidFill>
                    <a:schemeClr val="tx2"/>
                  </a:solidFill>
                </a:rPr>
                <a:t> </a:t>
              </a:r>
              <a:r>
                <a:rPr lang="de-DE" sz="1400" i="1" dirty="0" err="1" smtClean="0">
                  <a:solidFill>
                    <a:schemeClr val="tx2"/>
                  </a:solidFill>
                </a:rPr>
                <a:t>indicated</a:t>
              </a:r>
              <a:r>
                <a:rPr lang="de-DE" sz="1400" i="1" dirty="0" smtClean="0">
                  <a:solidFill>
                    <a:schemeClr val="tx2"/>
                  </a:solidFill>
                </a:rPr>
                <a:t> longitudinal </a:t>
              </a:r>
              <a:r>
                <a:rPr lang="de-DE" sz="1400" i="1" dirty="0" err="1" smtClean="0">
                  <a:solidFill>
                    <a:schemeClr val="tx2"/>
                  </a:solidFill>
                </a:rPr>
                <a:t>position</a:t>
              </a:r>
              <a:r>
                <a:rPr lang="de-DE" sz="1400" i="1" dirty="0" smtClean="0">
                  <a:solidFill>
                    <a:schemeClr val="tx2"/>
                  </a:solidFill>
                </a:rPr>
                <a:t> </a:t>
              </a:r>
              <a:r>
                <a:rPr lang="de-DE" sz="1400" i="1" dirty="0" err="1" smtClean="0">
                  <a:solidFill>
                    <a:schemeClr val="tx2"/>
                  </a:solidFill>
                </a:rPr>
                <a:t>for</a:t>
              </a:r>
              <a:r>
                <a:rPr lang="de-DE" sz="1400" i="1" dirty="0" smtClean="0">
                  <a:solidFill>
                    <a:schemeClr val="tx2"/>
                  </a:solidFill>
                </a:rPr>
                <a:t> UFO </a:t>
              </a:r>
              <a:r>
                <a:rPr lang="de-DE" sz="1400" i="1" dirty="0" err="1" smtClean="0">
                  <a:solidFill>
                    <a:schemeClr val="tx2"/>
                  </a:solidFill>
                </a:rPr>
                <a:t>at</a:t>
              </a:r>
              <a:r>
                <a:rPr lang="de-DE" sz="1400" i="1" dirty="0">
                  <a:solidFill>
                    <a:schemeClr val="tx2"/>
                  </a:solidFill>
                </a:rPr>
                <a:t> 7 </a:t>
              </a:r>
              <a:r>
                <a:rPr lang="de-DE" sz="1400" i="1" dirty="0" smtClean="0">
                  <a:solidFill>
                    <a:schemeClr val="tx2"/>
                  </a:solidFill>
                </a:rPr>
                <a:t>TeV.</a:t>
              </a:r>
              <a:br>
                <a:rPr lang="de-DE" sz="1400" i="1" dirty="0" smtClean="0">
                  <a:solidFill>
                    <a:schemeClr val="tx2"/>
                  </a:solidFill>
                </a:rPr>
              </a:br>
              <a:r>
                <a:rPr lang="de-DE" sz="1400" i="1" dirty="0" smtClean="0">
                  <a:solidFill>
                    <a:schemeClr val="tx2"/>
                  </a:solidFill>
                </a:rPr>
                <a:t>Beam </a:t>
              </a:r>
              <a:r>
                <a:rPr lang="de-DE" sz="1400" i="1" dirty="0" err="1" smtClean="0">
                  <a:solidFill>
                    <a:schemeClr val="tx2"/>
                  </a:solidFill>
                </a:rPr>
                <a:t>direction</a:t>
              </a:r>
              <a:r>
                <a:rPr lang="de-DE" sz="1400" i="1" dirty="0" smtClean="0">
                  <a:solidFill>
                    <a:schemeClr val="tx2"/>
                  </a:solidFill>
                </a:rPr>
                <a:t>: out </a:t>
              </a:r>
              <a:r>
                <a:rPr lang="de-DE" sz="1400" i="1" dirty="0" err="1" smtClean="0">
                  <a:solidFill>
                    <a:schemeClr val="tx2"/>
                  </a:solidFill>
                </a:rPr>
                <a:t>of</a:t>
              </a:r>
              <a:r>
                <a:rPr lang="de-DE" sz="1400" i="1" dirty="0" smtClean="0">
                  <a:solidFill>
                    <a:schemeClr val="tx2"/>
                  </a:solidFill>
                </a:rPr>
                <a:t> </a:t>
              </a:r>
              <a:r>
                <a:rPr lang="de-DE" sz="1400" i="1" dirty="0" err="1" smtClean="0">
                  <a:solidFill>
                    <a:schemeClr val="tx2"/>
                  </a:solidFill>
                </a:rPr>
                <a:t>screen</a:t>
              </a:r>
              <a:r>
                <a:rPr lang="de-DE" sz="1400" i="1" dirty="0" smtClean="0">
                  <a:solidFill>
                    <a:schemeClr val="tx2"/>
                  </a:solidFill>
                </a:rPr>
                <a:t>.</a:t>
              </a: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459" t="1522" r="1139" b="1876"/>
            <a:stretch/>
          </p:blipFill>
          <p:spPr bwMode="auto">
            <a:xfrm>
              <a:off x="5234848" y="2543010"/>
              <a:ext cx="2035758" cy="18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1" name="Gerade Verbindung mit Pfeil 30"/>
          <p:cNvCxnSpPr/>
          <p:nvPr/>
        </p:nvCxnSpPr>
        <p:spPr bwMode="auto">
          <a:xfrm>
            <a:off x="2816242" y="2644189"/>
            <a:ext cx="0" cy="223896"/>
          </a:xfrm>
          <a:prstGeom prst="straightConnector1">
            <a:avLst/>
          </a:prstGeom>
          <a:solidFill>
            <a:schemeClr val="accent1"/>
          </a:solidFill>
          <a:ln w="25400" cap="flat" cmpd="sng" algn="ctr">
            <a:solidFill>
              <a:schemeClr val="bg1">
                <a:lumMod val="50000"/>
              </a:schemeClr>
            </a:solidFill>
            <a:prstDash val="solid"/>
            <a:round/>
            <a:headEnd type="none" w="med" len="med"/>
            <a:tailEnd type="arrow"/>
          </a:ln>
          <a:effectLst/>
        </p:spPr>
      </p:cxnSp>
      <p:sp>
        <p:nvSpPr>
          <p:cNvPr id="42" name="Textfeld 41"/>
          <p:cNvSpPr txBox="1"/>
          <p:nvPr/>
        </p:nvSpPr>
        <p:spPr>
          <a:xfrm>
            <a:off x="3928240" y="2404510"/>
            <a:ext cx="1596299" cy="276999"/>
          </a:xfrm>
          <a:prstGeom prst="rect">
            <a:avLst/>
          </a:prstGeom>
          <a:noFill/>
        </p:spPr>
        <p:txBody>
          <a:bodyPr wrap="square" rtlCol="0">
            <a:spAutoFit/>
          </a:bodyPr>
          <a:lstStyle/>
          <a:p>
            <a:r>
              <a:rPr lang="de-DE" sz="1200" b="1" i="1" dirty="0" err="1" smtClean="0">
                <a:solidFill>
                  <a:schemeClr val="tx2"/>
                </a:solidFill>
              </a:rPr>
              <a:t>For</a:t>
            </a:r>
            <a:r>
              <a:rPr lang="de-DE" sz="1200" b="1" i="1" dirty="0" smtClean="0">
                <a:solidFill>
                  <a:schemeClr val="tx2"/>
                </a:solidFill>
              </a:rPr>
              <a:t> UFO </a:t>
            </a:r>
            <a:r>
              <a:rPr lang="de-DE" sz="1200" b="1" i="1" dirty="0" err="1" smtClean="0">
                <a:solidFill>
                  <a:schemeClr val="tx2"/>
                </a:solidFill>
              </a:rPr>
              <a:t>at</a:t>
            </a:r>
            <a:r>
              <a:rPr lang="de-DE" sz="1200" b="1" i="1" dirty="0" smtClean="0">
                <a:solidFill>
                  <a:schemeClr val="tx2"/>
                </a:solidFill>
              </a:rPr>
              <a:t> Pos #1</a:t>
            </a:r>
          </a:p>
        </p:txBody>
      </p:sp>
      <p:sp>
        <p:nvSpPr>
          <p:cNvPr id="36" name="Rechteck 35"/>
          <p:cNvSpPr/>
          <p:nvPr/>
        </p:nvSpPr>
        <p:spPr bwMode="auto">
          <a:xfrm>
            <a:off x="4848225" y="1844522"/>
            <a:ext cx="762000" cy="1366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3557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109864" y="1051560"/>
            <a:ext cx="3545609" cy="5212080"/>
          </a:xfrm>
        </p:spPr>
        <p:txBody>
          <a:bodyPr anchor="ctr"/>
          <a:lstStyle/>
          <a:p>
            <a:pPr marL="0" lvl="1" indent="0">
              <a:spcBef>
                <a:spcPts val="1000"/>
              </a:spcBef>
              <a:buNone/>
            </a:pPr>
            <a:r>
              <a:rPr lang="en-US" sz="2400" b="1" dirty="0" smtClean="0">
                <a:solidFill>
                  <a:schemeClr val="tx2"/>
                </a:solidFill>
                <a:effectLst>
                  <a:outerShdw blurRad="38100" dist="38100" dir="2700000" algn="tl">
                    <a:srgbClr val="000000">
                      <a:alpha val="43137"/>
                    </a:srgbClr>
                  </a:outerShdw>
                </a:effectLst>
              </a:rPr>
              <a:t>Extrapolation to </a:t>
            </a:r>
            <a:r>
              <a:rPr lang="en-US" sz="2400" b="1" dirty="0" smtClean="0">
                <a:solidFill>
                  <a:schemeClr val="accent6"/>
                </a:solidFill>
                <a:effectLst>
                  <a:outerShdw blurRad="38100" dist="38100" dir="2700000" algn="tl">
                    <a:srgbClr val="000000">
                      <a:alpha val="43137"/>
                    </a:srgbClr>
                  </a:outerShdw>
                </a:effectLst>
              </a:rPr>
              <a:t>7 TeV:</a:t>
            </a:r>
          </a:p>
          <a:p>
            <a:pPr marL="287338" lvl="1" indent="0">
              <a:spcBef>
                <a:spcPts val="1000"/>
              </a:spcBef>
              <a:buNone/>
            </a:pPr>
            <a:r>
              <a:rPr lang="en-US" i="1" dirty="0" smtClean="0">
                <a:solidFill>
                  <a:schemeClr val="tx2"/>
                </a:solidFill>
              </a:rPr>
              <a:t>BLM Signal/BLM Threshold is about </a:t>
            </a:r>
            <a:r>
              <a:rPr lang="en-US" b="1" i="1" dirty="0" smtClean="0">
                <a:solidFill>
                  <a:schemeClr val="tx2"/>
                </a:solidFill>
                <a:effectLst>
                  <a:outerShdw blurRad="38100" dist="38100" dir="2700000" algn="tl">
                    <a:srgbClr val="000000">
                      <a:alpha val="43137"/>
                    </a:srgbClr>
                  </a:outerShdw>
                </a:effectLst>
              </a:rPr>
              <a:t>20 times larger </a:t>
            </a:r>
            <a:r>
              <a:rPr lang="en-US" i="1" dirty="0" smtClean="0">
                <a:solidFill>
                  <a:schemeClr val="tx2"/>
                </a:solidFill>
              </a:rPr>
              <a:t>than at 3.5 TeV.</a:t>
            </a:r>
          </a:p>
          <a:p>
            <a:pPr marL="287338" lvl="1" indent="0">
              <a:spcBef>
                <a:spcPts val="1000"/>
              </a:spcBef>
              <a:buNone/>
            </a:pPr>
            <a:r>
              <a:rPr lang="en-US" i="1" dirty="0" smtClean="0">
                <a:solidFill>
                  <a:schemeClr val="tx2"/>
                </a:solidFill>
              </a:rPr>
              <a:t>Based on 2011 data: </a:t>
            </a:r>
            <a:r>
              <a:rPr lang="en-US" b="1" i="1" dirty="0" smtClean="0">
                <a:solidFill>
                  <a:schemeClr val="accent6"/>
                </a:solidFill>
                <a:effectLst>
                  <a:outerShdw blurRad="38100" dist="38100" dir="2700000" algn="tl">
                    <a:srgbClr val="000000">
                      <a:alpha val="43137"/>
                    </a:srgbClr>
                  </a:outerShdw>
                </a:effectLst>
              </a:rPr>
              <a:t>112 UFO related beam dumps.</a:t>
            </a:r>
          </a:p>
          <a:p>
            <a:pPr marL="287338" lvl="1" indent="0">
              <a:spcBef>
                <a:spcPts val="1000"/>
              </a:spcBef>
              <a:buNone/>
            </a:pPr>
            <a:r>
              <a:rPr lang="en-US" i="1" dirty="0" smtClean="0">
                <a:solidFill>
                  <a:schemeClr val="tx2"/>
                </a:solidFill>
              </a:rPr>
              <a:t>Based on 2012 data: </a:t>
            </a:r>
            <a:r>
              <a:rPr lang="en-US" b="1" i="1" dirty="0" smtClean="0">
                <a:solidFill>
                  <a:schemeClr val="accent6"/>
                </a:solidFill>
                <a:effectLst>
                  <a:outerShdw blurRad="38100" dist="38100" dir="2700000" algn="tl">
                    <a:srgbClr val="000000">
                      <a:alpha val="43137"/>
                    </a:srgbClr>
                  </a:outerShdw>
                </a:effectLst>
              </a:rPr>
              <a:t>50 UFO related beam dumps so far.</a:t>
            </a:r>
          </a:p>
          <a:p>
            <a:pPr marL="287338" lvl="1" indent="0">
              <a:spcBef>
                <a:spcPts val="1000"/>
              </a:spcBef>
              <a:buNone/>
            </a:pPr>
            <a:r>
              <a:rPr lang="en-US" i="1" dirty="0" smtClean="0">
                <a:solidFill>
                  <a:schemeClr val="tx2"/>
                </a:solidFill>
              </a:rPr>
              <a:t>In total 2 dumps by arc UFOs observed (since 2011).</a:t>
            </a:r>
            <a:endParaRPr lang="en-US" i="1" dirty="0">
              <a:solidFill>
                <a:schemeClr val="tx2"/>
              </a:solidFill>
            </a:endParaRPr>
          </a:p>
        </p:txBody>
      </p:sp>
      <p:sp>
        <p:nvSpPr>
          <p:cNvPr id="2" name="Titel 1"/>
          <p:cNvSpPr>
            <a:spLocks noGrp="1"/>
          </p:cNvSpPr>
          <p:nvPr>
            <p:ph type="title"/>
          </p:nvPr>
        </p:nvSpPr>
        <p:spPr/>
        <p:txBody>
          <a:bodyPr/>
          <a:lstStyle/>
          <a:p>
            <a:r>
              <a:rPr lang="de-DE" dirty="0" err="1" smtClean="0"/>
              <a:t>Energy</a:t>
            </a:r>
            <a:r>
              <a:rPr lang="de-DE" dirty="0" smtClean="0"/>
              <a:t> Extrapolation </a:t>
            </a:r>
            <a:r>
              <a:rPr lang="de-DE" dirty="0" err="1" smtClean="0"/>
              <a:t>Arc</a:t>
            </a:r>
            <a:r>
              <a:rPr lang="de-DE" dirty="0" smtClean="0"/>
              <a:t> UFOs</a:t>
            </a:r>
            <a:endParaRPr lang="de-DE" dirty="0"/>
          </a:p>
        </p:txBody>
      </p:sp>
      <p:sp>
        <p:nvSpPr>
          <p:cNvPr id="8" name="Abgerundetes Rechteck 7"/>
          <p:cNvSpPr/>
          <p:nvPr/>
        </p:nvSpPr>
        <p:spPr bwMode="auto">
          <a:xfrm>
            <a:off x="3978943" y="5251538"/>
            <a:ext cx="4731722" cy="851297"/>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just"/>
            <a:r>
              <a:rPr lang="en-US" sz="1000" i="1" dirty="0" smtClean="0">
                <a:solidFill>
                  <a:schemeClr val="tx2"/>
                </a:solidFill>
              </a:rPr>
              <a:t>Based on the applied threshold table from 01.01.2012 (for 2011 data) and 19.07.2012 (for 2012 data). Apart from the beam energy, identical running conditions as in 2011/2012 are assumed. Several unknowns are not included: margin between BLM thresholds and actual quench limit, 25ns bunch spacing, intensity increase, beam size, scrubbing for arc UFOs, deconditioning after long technical stops.</a:t>
            </a:r>
            <a:endParaRPr lang="en-US" sz="1000" i="1" dirty="0">
              <a:solidFill>
                <a:schemeClr val="tx2"/>
              </a:solidFill>
            </a:endParaRPr>
          </a:p>
        </p:txBody>
      </p:sp>
      <p:pic>
        <p:nvPicPr>
          <p:cNvPr id="3074" name="Picture 2" descr="L:\MyReports\LHC\UFOs\2012-05-21_-_25_-_IPAC12\paper\images\energyextrapol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0209" y="1477053"/>
            <a:ext cx="4832662" cy="283974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temp\plots\2012.07.20 - energy extrapolation-Dateien\2011.12.07 - energy extrapolation_27006_image0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2769" y="1746950"/>
            <a:ext cx="5324070" cy="312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50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sp>
        <p:nvSpPr>
          <p:cNvPr id="6" name="Text Placeholder 5"/>
          <p:cNvSpPr>
            <a:spLocks noGrp="1"/>
          </p:cNvSpPr>
          <p:nvPr>
            <p:ph type="body" sz="quarter" idx="13"/>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3140289769"/>
              </p:ext>
            </p:extLst>
          </p:nvPr>
        </p:nvGraphicFramePr>
        <p:xfrm>
          <a:off x="1566530" y="1765005"/>
          <a:ext cx="6096000" cy="37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641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2"/>
          <p:cNvSpPr txBox="1">
            <a:spLocks/>
          </p:cNvSpPr>
          <p:nvPr/>
        </p:nvSpPr>
        <p:spPr>
          <a:xfrm>
            <a:off x="137160" y="1051560"/>
            <a:ext cx="8869680" cy="5212080"/>
          </a:xfrm>
          <a:prstGeom prst="rect">
            <a:avLst/>
          </a:prstGeom>
        </p:spPr>
        <p:txBody>
          <a:bodyPr anchor="t"/>
          <a:lstStyle>
            <a:lvl1pPr marL="342900" indent="-342900" algn="l" rtl="0" eaLnBrk="0" fontAlgn="base" hangingPunct="0">
              <a:spcBef>
                <a:spcPct val="20000"/>
              </a:spcBef>
              <a:spcAft>
                <a:spcPct val="0"/>
              </a:spcAft>
              <a:tabLst>
                <a:tab pos="693738" algn="l"/>
              </a:tabLs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a:spcBef>
                <a:spcPts val="1000"/>
              </a:spcBef>
              <a:buFont typeface="Arial" pitchFamily="34" charset="0"/>
              <a:buChar char="•"/>
            </a:pPr>
            <a:r>
              <a:rPr lang="en-US" sz="2400" dirty="0" smtClean="0"/>
              <a:t>Better </a:t>
            </a:r>
            <a:r>
              <a:rPr lang="en-US" sz="2400" b="1" dirty="0" smtClean="0">
                <a:solidFill>
                  <a:schemeClr val="tx2"/>
                </a:solidFill>
                <a:effectLst>
                  <a:outerShdw blurRad="38100" dist="38100" dir="2700000" algn="tl">
                    <a:srgbClr val="000000">
                      <a:alpha val="43137"/>
                    </a:srgbClr>
                  </a:outerShdw>
                </a:effectLst>
              </a:rPr>
              <a:t>localization of arc UFOs </a:t>
            </a:r>
            <a:r>
              <a:rPr lang="en-US" sz="2400" dirty="0" smtClean="0"/>
              <a:t>by </a:t>
            </a:r>
            <a:r>
              <a:rPr lang="en-US" sz="2400" b="1" dirty="0" smtClean="0">
                <a:solidFill>
                  <a:schemeClr val="tx2"/>
                </a:solidFill>
                <a:effectLst>
                  <a:outerShdw blurRad="38100" dist="38100" dir="2700000" algn="tl">
                    <a:srgbClr val="000000">
                      <a:alpha val="43137"/>
                    </a:srgbClr>
                  </a:outerShdw>
                </a:effectLst>
              </a:rPr>
              <a:t>mobile BLMs</a:t>
            </a:r>
            <a:r>
              <a:rPr lang="en-US" sz="2400" dirty="0" smtClean="0"/>
              <a:t> in cell 19R3. </a:t>
            </a:r>
          </a:p>
          <a:p>
            <a:pPr>
              <a:spcBef>
                <a:spcPts val="1000"/>
              </a:spcBef>
              <a:buFont typeface="Arial" pitchFamily="34" charset="0"/>
              <a:buChar char="•"/>
            </a:pPr>
            <a:r>
              <a:rPr lang="en-US" sz="2400" dirty="0" smtClean="0"/>
              <a:t>FLUKA simulations for arc UFOs.</a:t>
            </a:r>
          </a:p>
          <a:p>
            <a:pPr>
              <a:spcBef>
                <a:spcPts val="1000"/>
              </a:spcBef>
              <a:buFont typeface="Arial" pitchFamily="34" charset="0"/>
              <a:buChar char="•"/>
            </a:pPr>
            <a:r>
              <a:rPr lang="en-US" sz="2400" dirty="0" err="1" smtClean="0">
                <a:solidFill>
                  <a:schemeClr val="accent6">
                    <a:lumMod val="75000"/>
                  </a:schemeClr>
                </a:solidFill>
              </a:rPr>
              <a:t>MadX</a:t>
            </a:r>
            <a:r>
              <a:rPr lang="en-US" sz="2400" dirty="0" smtClean="0">
                <a:solidFill>
                  <a:schemeClr val="accent6">
                    <a:lumMod val="75000"/>
                  </a:schemeClr>
                </a:solidFill>
              </a:rPr>
              <a:t> simulations for UFOs (see Maria’s presentation).</a:t>
            </a:r>
          </a:p>
          <a:p>
            <a:pPr>
              <a:spcBef>
                <a:spcPts val="1000"/>
              </a:spcBef>
              <a:buFont typeface="Arial" pitchFamily="34" charset="0"/>
              <a:buChar char="•"/>
            </a:pPr>
            <a:r>
              <a:rPr lang="en-US" sz="2400" dirty="0" smtClean="0"/>
              <a:t>Better </a:t>
            </a:r>
            <a:r>
              <a:rPr lang="en-US" sz="2400" b="1" dirty="0" smtClean="0">
                <a:solidFill>
                  <a:schemeClr val="tx2"/>
                </a:solidFill>
                <a:effectLst>
                  <a:outerShdw blurRad="38100" dist="38100" dir="2700000" algn="tl">
                    <a:srgbClr val="000000">
                      <a:alpha val="43137"/>
                    </a:srgbClr>
                  </a:outerShdw>
                </a:effectLst>
              </a:rPr>
              <a:t>temporal resolution </a:t>
            </a:r>
            <a:r>
              <a:rPr lang="en-US" sz="2400" dirty="0" smtClean="0"/>
              <a:t>of UFO events (dust particle dynamics).</a:t>
            </a:r>
            <a:br>
              <a:rPr lang="en-US" sz="2400" dirty="0" smtClean="0"/>
            </a:br>
            <a:r>
              <a:rPr lang="en-US" sz="2400" dirty="0" smtClean="0"/>
              <a:t>	</a:t>
            </a:r>
            <a:r>
              <a:rPr lang="en-US" sz="2000" i="1" dirty="0" smtClean="0">
                <a:solidFill>
                  <a:schemeClr val="tx2"/>
                </a:solidFill>
              </a:rPr>
              <a:t>80µs time resolution of BLM study buffer.</a:t>
            </a:r>
            <a:br>
              <a:rPr lang="en-US" sz="2000" i="1" dirty="0" smtClean="0">
                <a:solidFill>
                  <a:schemeClr val="tx2"/>
                </a:solidFill>
              </a:rPr>
            </a:br>
            <a:r>
              <a:rPr lang="en-US" sz="2000" i="1" dirty="0" smtClean="0">
                <a:solidFill>
                  <a:schemeClr val="tx2"/>
                </a:solidFill>
              </a:rPr>
              <a:t>	Bunch-by-bunch diagnostics with diamond BLMs.</a:t>
            </a:r>
          </a:p>
          <a:p>
            <a:pPr marL="342900" lvl="1" indent="-342900">
              <a:spcBef>
                <a:spcPts val="1000"/>
              </a:spcBef>
              <a:buFont typeface="Arial" pitchFamily="34" charset="0"/>
              <a:buChar char="•"/>
              <a:tabLst>
                <a:tab pos="693738" algn="l"/>
              </a:tabLst>
            </a:pPr>
            <a:r>
              <a:rPr lang="en-US" sz="2400" dirty="0" smtClean="0"/>
              <a:t>Study impact of </a:t>
            </a:r>
            <a:r>
              <a:rPr lang="en-US" sz="2400" b="1" dirty="0" smtClean="0">
                <a:solidFill>
                  <a:schemeClr val="tx2"/>
                </a:solidFill>
                <a:effectLst>
                  <a:outerShdw blurRad="38100" dist="38100" dir="2700000" algn="tl">
                    <a:srgbClr val="000000">
                      <a:alpha val="43137"/>
                    </a:srgbClr>
                  </a:outerShdw>
                </a:effectLst>
              </a:rPr>
              <a:t>25ns operation.</a:t>
            </a:r>
            <a:br>
              <a:rPr lang="en-US" sz="2400" b="1" dirty="0" smtClean="0">
                <a:solidFill>
                  <a:schemeClr val="tx2"/>
                </a:solidFill>
                <a:effectLst>
                  <a:outerShdw blurRad="38100" dist="38100" dir="2700000" algn="tl">
                    <a:srgbClr val="000000">
                      <a:alpha val="43137"/>
                    </a:srgbClr>
                  </a:outerShdw>
                </a:effectLst>
              </a:rPr>
            </a:br>
            <a:r>
              <a:rPr lang="en-US" b="1" dirty="0" smtClean="0">
                <a:solidFill>
                  <a:schemeClr val="tx2"/>
                </a:solidFill>
                <a:effectLst>
                  <a:outerShdw blurRad="38100" dist="38100" dir="2700000" algn="tl">
                    <a:srgbClr val="000000">
                      <a:alpha val="43137"/>
                    </a:srgbClr>
                  </a:outerShdw>
                </a:effectLst>
              </a:rPr>
              <a:t> </a:t>
            </a:r>
            <a:r>
              <a:rPr lang="en-US" dirty="0" smtClean="0"/>
              <a:t>	</a:t>
            </a:r>
            <a:r>
              <a:rPr lang="en-US" i="1" dirty="0" smtClean="0">
                <a:solidFill>
                  <a:schemeClr val="tx2"/>
                </a:solidFill>
              </a:rPr>
              <a:t>25ns high intensity (≈ 1000 bunches) beam for several hours at flat top.</a:t>
            </a:r>
            <a:endParaRPr lang="en-US" dirty="0" smtClean="0"/>
          </a:p>
          <a:p>
            <a:pPr marL="342900" lvl="1" indent="-342900">
              <a:spcBef>
                <a:spcPts val="1000"/>
              </a:spcBef>
              <a:buFont typeface="Arial" pitchFamily="34" charset="0"/>
              <a:buChar char="•"/>
              <a:tabLst>
                <a:tab pos="693738" algn="l"/>
              </a:tabLst>
            </a:pPr>
            <a:r>
              <a:rPr lang="en-US" sz="2400" dirty="0" smtClean="0"/>
              <a:t>MKI UFO MD.</a:t>
            </a:r>
            <a:br>
              <a:rPr lang="en-US" sz="2400" dirty="0" smtClean="0"/>
            </a:br>
            <a:r>
              <a:rPr lang="en-US" dirty="0" smtClean="0"/>
              <a:t>	</a:t>
            </a:r>
            <a:r>
              <a:rPr lang="en-US" b="1" i="1" dirty="0" smtClean="0">
                <a:solidFill>
                  <a:schemeClr val="tx2"/>
                </a:solidFill>
                <a:effectLst>
                  <a:outerShdw blurRad="38100" dist="38100" dir="2700000" algn="tl">
                    <a:srgbClr val="000000">
                      <a:alpha val="43137"/>
                    </a:srgbClr>
                  </a:outerShdw>
                </a:effectLst>
              </a:rPr>
              <a:t>25ns</a:t>
            </a:r>
            <a:r>
              <a:rPr lang="en-US" i="1" dirty="0" smtClean="0">
                <a:solidFill>
                  <a:schemeClr val="tx2"/>
                </a:solidFill>
              </a:rPr>
              <a:t>, e-cloud correlation, </a:t>
            </a:r>
            <a:r>
              <a:rPr lang="en-US" b="1" i="1" dirty="0" smtClean="0">
                <a:solidFill>
                  <a:schemeClr val="tx2"/>
                </a:solidFill>
                <a:effectLst>
                  <a:outerShdw blurRad="38100" dist="38100" dir="2700000" algn="tl">
                    <a:srgbClr val="000000">
                      <a:alpha val="43137"/>
                    </a:srgbClr>
                  </a:outerShdw>
                </a:effectLst>
              </a:rPr>
              <a:t>UFO production mechanism</a:t>
            </a:r>
            <a:r>
              <a:rPr lang="en-US" i="1" dirty="0" smtClean="0">
                <a:solidFill>
                  <a:schemeClr val="tx2"/>
                </a:solidFill>
              </a:rPr>
              <a:t>, particle dynamics.</a:t>
            </a:r>
            <a:br>
              <a:rPr lang="en-US" i="1" dirty="0" smtClean="0">
                <a:solidFill>
                  <a:schemeClr val="tx2"/>
                </a:solidFill>
              </a:rPr>
            </a:br>
            <a:r>
              <a:rPr lang="en-US" i="1" dirty="0" smtClean="0">
                <a:solidFill>
                  <a:schemeClr val="accent6">
                    <a:lumMod val="75000"/>
                  </a:schemeClr>
                </a:solidFill>
              </a:rPr>
              <a:t>	</a:t>
            </a:r>
            <a:endParaRPr lang="en-US" i="1" dirty="0" smtClean="0">
              <a:solidFill>
                <a:schemeClr val="tx2"/>
              </a:solidFill>
            </a:endParaRPr>
          </a:p>
        </p:txBody>
      </p:sp>
      <p:sp>
        <p:nvSpPr>
          <p:cNvPr id="8" name="Textplatzhalter 2"/>
          <p:cNvSpPr txBox="1">
            <a:spLocks/>
          </p:cNvSpPr>
          <p:nvPr/>
        </p:nvSpPr>
        <p:spPr>
          <a:xfrm>
            <a:off x="137160" y="1051560"/>
            <a:ext cx="8869680" cy="5111734"/>
          </a:xfrm>
          <a:prstGeom prst="rect">
            <a:avLst/>
          </a:prstGeom>
        </p:spPr>
        <p:txBody>
          <a:bodyPr anchor="t"/>
          <a:lstStyle>
            <a:lvl1pPr marL="342900" indent="-342900" algn="l" rtl="0" eaLnBrk="0" fontAlgn="base" hangingPunct="0">
              <a:spcBef>
                <a:spcPct val="20000"/>
              </a:spcBef>
              <a:spcAft>
                <a:spcPct val="0"/>
              </a:spcAft>
              <a:tabLst>
                <a:tab pos="693738" algn="l"/>
              </a:tabLs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a:spcBef>
                <a:spcPts val="1000"/>
              </a:spcBef>
              <a:buFont typeface="Arial" pitchFamily="34" charset="0"/>
              <a:buChar char="•"/>
            </a:pPr>
            <a:r>
              <a:rPr lang="en-US" sz="2400" dirty="0" smtClean="0"/>
              <a:t>Better </a:t>
            </a:r>
            <a:r>
              <a:rPr lang="en-US" sz="2400" b="1" dirty="0" smtClean="0">
                <a:solidFill>
                  <a:schemeClr val="tx2"/>
                </a:solidFill>
                <a:effectLst>
                  <a:outerShdw blurRad="38100" dist="38100" dir="2700000" algn="tl">
                    <a:srgbClr val="000000">
                      <a:alpha val="43137"/>
                    </a:srgbClr>
                  </a:outerShdw>
                </a:effectLst>
              </a:rPr>
              <a:t>localization of arc UFOs </a:t>
            </a:r>
            <a:r>
              <a:rPr lang="en-US" sz="2400" dirty="0" smtClean="0"/>
              <a:t>by </a:t>
            </a:r>
            <a:r>
              <a:rPr lang="en-US" sz="2400" b="1" dirty="0" smtClean="0">
                <a:solidFill>
                  <a:schemeClr val="tx2"/>
                </a:solidFill>
                <a:effectLst>
                  <a:outerShdw blurRad="38100" dist="38100" dir="2700000" algn="tl">
                    <a:srgbClr val="000000">
                      <a:alpha val="43137"/>
                    </a:srgbClr>
                  </a:outerShdw>
                </a:effectLst>
              </a:rPr>
              <a:t>mobile BLMs</a:t>
            </a:r>
            <a:r>
              <a:rPr lang="en-US" sz="2400" dirty="0" smtClean="0"/>
              <a:t> in cell 19R3. </a:t>
            </a:r>
          </a:p>
          <a:p>
            <a:pPr>
              <a:spcBef>
                <a:spcPts val="1000"/>
              </a:spcBef>
              <a:buFont typeface="Arial" pitchFamily="34" charset="0"/>
              <a:buChar char="•"/>
            </a:pPr>
            <a:r>
              <a:rPr lang="en-US" sz="2400" dirty="0" smtClean="0"/>
              <a:t>FLUKA simulations for arc UFOs.</a:t>
            </a:r>
          </a:p>
          <a:p>
            <a:pPr>
              <a:spcBef>
                <a:spcPts val="1000"/>
              </a:spcBef>
              <a:buFont typeface="Arial" pitchFamily="34" charset="0"/>
              <a:buChar char="•"/>
            </a:pPr>
            <a:r>
              <a:rPr lang="en-US" sz="2400" dirty="0" smtClean="0"/>
              <a:t>Better </a:t>
            </a:r>
            <a:r>
              <a:rPr lang="en-US" sz="2400" b="1" dirty="0" smtClean="0">
                <a:solidFill>
                  <a:schemeClr val="tx2"/>
                </a:solidFill>
                <a:effectLst>
                  <a:outerShdw blurRad="38100" dist="38100" dir="2700000" algn="tl">
                    <a:srgbClr val="000000">
                      <a:alpha val="43137"/>
                    </a:srgbClr>
                  </a:outerShdw>
                </a:effectLst>
              </a:rPr>
              <a:t>temporal resolution </a:t>
            </a:r>
            <a:r>
              <a:rPr lang="en-US" sz="2400" dirty="0" smtClean="0"/>
              <a:t>of UFO events (dust particle dynamics).</a:t>
            </a:r>
            <a:br>
              <a:rPr lang="en-US" sz="2400" dirty="0" smtClean="0"/>
            </a:br>
            <a:r>
              <a:rPr lang="en-US" sz="2400" dirty="0" smtClean="0"/>
              <a:t>	</a:t>
            </a:r>
            <a:r>
              <a:rPr lang="en-US" sz="2000" i="1" dirty="0" smtClean="0">
                <a:solidFill>
                  <a:schemeClr val="tx2"/>
                </a:solidFill>
              </a:rPr>
              <a:t>80µs time resolution of BLM study buffer.</a:t>
            </a:r>
            <a:br>
              <a:rPr lang="en-US" sz="2000" i="1" dirty="0" smtClean="0">
                <a:solidFill>
                  <a:schemeClr val="tx2"/>
                </a:solidFill>
              </a:rPr>
            </a:br>
            <a:r>
              <a:rPr lang="en-US" sz="2000" i="1" dirty="0" smtClean="0">
                <a:solidFill>
                  <a:schemeClr val="tx2"/>
                </a:solidFill>
              </a:rPr>
              <a:t>	Bunch-by-bunch diagnostics with diamond BLMs.</a:t>
            </a:r>
          </a:p>
          <a:p>
            <a:pPr marL="342900" lvl="1" indent="-342900">
              <a:spcBef>
                <a:spcPts val="1000"/>
              </a:spcBef>
              <a:buFont typeface="Arial" pitchFamily="34" charset="0"/>
              <a:buChar char="•"/>
              <a:tabLst>
                <a:tab pos="693738" algn="l"/>
              </a:tabLst>
            </a:pPr>
            <a:r>
              <a:rPr lang="en-US" sz="2400" dirty="0" smtClean="0"/>
              <a:t>Study impact of </a:t>
            </a:r>
            <a:r>
              <a:rPr lang="en-US" sz="2400" b="1" dirty="0" smtClean="0">
                <a:solidFill>
                  <a:schemeClr val="tx2"/>
                </a:solidFill>
                <a:effectLst>
                  <a:outerShdw blurRad="38100" dist="38100" dir="2700000" algn="tl">
                    <a:srgbClr val="000000">
                      <a:alpha val="43137"/>
                    </a:srgbClr>
                  </a:outerShdw>
                </a:effectLst>
              </a:rPr>
              <a:t>25ns operation.</a:t>
            </a:r>
            <a:br>
              <a:rPr lang="en-US" sz="2400" b="1" dirty="0" smtClean="0">
                <a:solidFill>
                  <a:schemeClr val="tx2"/>
                </a:solidFill>
                <a:effectLst>
                  <a:outerShdw blurRad="38100" dist="38100" dir="2700000" algn="tl">
                    <a:srgbClr val="000000">
                      <a:alpha val="43137"/>
                    </a:srgbClr>
                  </a:outerShdw>
                </a:effectLst>
              </a:rPr>
            </a:br>
            <a:r>
              <a:rPr lang="en-US" b="1" dirty="0" smtClean="0">
                <a:solidFill>
                  <a:schemeClr val="tx2"/>
                </a:solidFill>
                <a:effectLst>
                  <a:outerShdw blurRad="38100" dist="38100" dir="2700000" algn="tl">
                    <a:srgbClr val="000000">
                      <a:alpha val="43137"/>
                    </a:srgbClr>
                  </a:outerShdw>
                </a:effectLst>
              </a:rPr>
              <a:t> </a:t>
            </a:r>
            <a:r>
              <a:rPr lang="en-US" dirty="0" smtClean="0"/>
              <a:t>	</a:t>
            </a:r>
            <a:r>
              <a:rPr lang="en-US" i="1" dirty="0" smtClean="0">
                <a:solidFill>
                  <a:schemeClr val="tx2"/>
                </a:solidFill>
              </a:rPr>
              <a:t>25ns high intensity (≈ 1000 bunches) beam for several hours at flat top.</a:t>
            </a:r>
            <a:endParaRPr lang="en-US" dirty="0" smtClean="0"/>
          </a:p>
          <a:p>
            <a:pPr marL="342900" lvl="1" indent="-342900">
              <a:spcBef>
                <a:spcPts val="1000"/>
              </a:spcBef>
              <a:buFont typeface="Arial" pitchFamily="34" charset="0"/>
              <a:buChar char="•"/>
              <a:tabLst>
                <a:tab pos="693738" algn="l"/>
              </a:tabLst>
            </a:pPr>
            <a:r>
              <a:rPr lang="en-US" sz="2400" dirty="0" smtClean="0"/>
              <a:t>MKI UFO MD.</a:t>
            </a:r>
            <a:br>
              <a:rPr lang="en-US" sz="2400" dirty="0" smtClean="0"/>
            </a:br>
            <a:r>
              <a:rPr lang="en-US" dirty="0" smtClean="0"/>
              <a:t>	</a:t>
            </a:r>
            <a:r>
              <a:rPr lang="en-US" b="1" i="1" dirty="0" smtClean="0">
                <a:solidFill>
                  <a:schemeClr val="tx2"/>
                </a:solidFill>
                <a:effectLst>
                  <a:outerShdw blurRad="38100" dist="38100" dir="2700000" algn="tl">
                    <a:srgbClr val="000000">
                      <a:alpha val="43137"/>
                    </a:srgbClr>
                  </a:outerShdw>
                </a:effectLst>
              </a:rPr>
              <a:t>25ns</a:t>
            </a:r>
            <a:r>
              <a:rPr lang="en-US" i="1" dirty="0" smtClean="0">
                <a:solidFill>
                  <a:schemeClr val="tx2"/>
                </a:solidFill>
              </a:rPr>
              <a:t>, e-cloud correlation, </a:t>
            </a:r>
            <a:r>
              <a:rPr lang="en-US" b="1" i="1" dirty="0" smtClean="0">
                <a:solidFill>
                  <a:schemeClr val="tx2"/>
                </a:solidFill>
                <a:effectLst>
                  <a:outerShdw blurRad="38100" dist="38100" dir="2700000" algn="tl">
                    <a:srgbClr val="000000">
                      <a:alpha val="43137"/>
                    </a:srgbClr>
                  </a:outerShdw>
                </a:effectLst>
              </a:rPr>
              <a:t>UFO production mechanism</a:t>
            </a:r>
            <a:r>
              <a:rPr lang="en-US" i="1" dirty="0" smtClean="0">
                <a:solidFill>
                  <a:schemeClr val="tx2"/>
                </a:solidFill>
              </a:rPr>
              <a:t>, particle dynamics.</a:t>
            </a:r>
          </a:p>
        </p:txBody>
      </p:sp>
      <p:sp>
        <p:nvSpPr>
          <p:cNvPr id="2" name="Titel 1"/>
          <p:cNvSpPr>
            <a:spLocks noGrp="1"/>
          </p:cNvSpPr>
          <p:nvPr>
            <p:ph type="title"/>
          </p:nvPr>
        </p:nvSpPr>
        <p:spPr/>
        <p:txBody>
          <a:bodyPr/>
          <a:lstStyle/>
          <a:p>
            <a:r>
              <a:rPr lang="de-DE" dirty="0" smtClean="0"/>
              <a:t>Plans </a:t>
            </a:r>
            <a:r>
              <a:rPr lang="de-DE" dirty="0" err="1" smtClean="0"/>
              <a:t>for</a:t>
            </a:r>
            <a:r>
              <a:rPr lang="de-DE" dirty="0" smtClean="0"/>
              <a:t> </a:t>
            </a:r>
            <a:r>
              <a:rPr lang="de-DE" dirty="0" smtClean="0"/>
              <a:t>2012/13</a:t>
            </a:r>
            <a:endParaRPr lang="de-D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097" y="1127748"/>
            <a:ext cx="377155" cy="33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543" y="1623835"/>
            <a:ext cx="377155" cy="33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265" y="2098836"/>
            <a:ext cx="377155" cy="33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rot="20794412">
            <a:off x="5383729" y="5605153"/>
            <a:ext cx="3598224" cy="523220"/>
          </a:xfrm>
          <a:prstGeom prst="rect">
            <a:avLst/>
          </a:prstGeom>
          <a:noFill/>
        </p:spPr>
        <p:txBody>
          <a:bodyPr wrap="square" rtlCol="0">
            <a:spAutoFit/>
          </a:bodyPr>
          <a:lstStyle/>
          <a:p>
            <a:r>
              <a:rPr lang="de-DE" sz="2800" b="1" dirty="0" err="1" smtClean="0">
                <a:solidFill>
                  <a:schemeClr val="accent2"/>
                </a:solidFill>
              </a:rPr>
              <a:t>From</a:t>
            </a:r>
            <a:r>
              <a:rPr lang="de-DE" sz="2800" b="1" dirty="0" smtClean="0">
                <a:solidFill>
                  <a:schemeClr val="accent2"/>
                </a:solidFill>
              </a:rPr>
              <a:t> Chamonix 2012</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860" y="2951880"/>
            <a:ext cx="377155" cy="33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097" y="3288911"/>
            <a:ext cx="377155" cy="33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549037" y="2919957"/>
            <a:ext cx="4037610" cy="400110"/>
          </a:xfrm>
          <a:prstGeom prst="rect">
            <a:avLst/>
          </a:prstGeom>
          <a:noFill/>
        </p:spPr>
        <p:txBody>
          <a:bodyPr wrap="square" rtlCol="0">
            <a:spAutoFit/>
          </a:bodyPr>
          <a:lstStyle/>
          <a:p>
            <a:r>
              <a:rPr lang="de-DE" sz="2000" i="1" dirty="0" smtClean="0">
                <a:solidFill>
                  <a:schemeClr val="tx2"/>
                </a:solidFill>
              </a:rPr>
              <a:t>(</a:t>
            </a:r>
            <a:r>
              <a:rPr lang="de-DE" sz="2000" i="1" dirty="0" err="1" smtClean="0">
                <a:solidFill>
                  <a:schemeClr val="tx2"/>
                </a:solidFill>
              </a:rPr>
              <a:t>systematic</a:t>
            </a:r>
            <a:r>
              <a:rPr lang="de-DE" sz="2000" i="1" dirty="0" smtClean="0">
                <a:solidFill>
                  <a:schemeClr val="tx2"/>
                </a:solidFill>
              </a:rPr>
              <a:t> </a:t>
            </a:r>
            <a:r>
              <a:rPr lang="de-DE" sz="2000" i="1" dirty="0" err="1" smtClean="0">
                <a:solidFill>
                  <a:schemeClr val="tx2"/>
                </a:solidFill>
              </a:rPr>
              <a:t>analysis</a:t>
            </a:r>
            <a:r>
              <a:rPr lang="de-DE" sz="2000" i="1" dirty="0" smtClean="0">
                <a:solidFill>
                  <a:schemeClr val="tx2"/>
                </a:solidFill>
              </a:rPr>
              <a:t> </a:t>
            </a:r>
            <a:r>
              <a:rPr lang="de-DE" sz="2000" i="1" dirty="0" err="1" smtClean="0">
                <a:solidFill>
                  <a:schemeClr val="tx2"/>
                </a:solidFill>
              </a:rPr>
              <a:t>ongoing</a:t>
            </a:r>
            <a:r>
              <a:rPr lang="de-DE" sz="2000" i="1" dirty="0" smtClean="0">
                <a:solidFill>
                  <a:schemeClr val="tx2"/>
                </a:solidFill>
              </a:rPr>
              <a:t>)</a:t>
            </a:r>
          </a:p>
        </p:txBody>
      </p:sp>
      <p:sp>
        <p:nvSpPr>
          <p:cNvPr id="13" name="Textfeld 12"/>
          <p:cNvSpPr txBox="1"/>
          <p:nvPr/>
        </p:nvSpPr>
        <p:spPr>
          <a:xfrm>
            <a:off x="6197877" y="3242263"/>
            <a:ext cx="4037610" cy="400110"/>
          </a:xfrm>
          <a:prstGeom prst="rect">
            <a:avLst/>
          </a:prstGeom>
          <a:noFill/>
        </p:spPr>
        <p:txBody>
          <a:bodyPr wrap="square" rtlCol="0">
            <a:spAutoFit/>
          </a:bodyPr>
          <a:lstStyle/>
          <a:p>
            <a:r>
              <a:rPr lang="de-DE" sz="2000" i="1" dirty="0" smtClean="0">
                <a:solidFill>
                  <a:schemeClr val="tx2"/>
                </a:solidFill>
              </a:rPr>
              <a:t>(</a:t>
            </a:r>
            <a:r>
              <a:rPr lang="de-DE" sz="2000" i="1" dirty="0" err="1" smtClean="0">
                <a:solidFill>
                  <a:schemeClr val="tx2"/>
                </a:solidFill>
              </a:rPr>
              <a:t>see</a:t>
            </a:r>
            <a:r>
              <a:rPr lang="de-DE" sz="2000" i="1" dirty="0" smtClean="0">
                <a:solidFill>
                  <a:schemeClr val="tx2"/>
                </a:solidFill>
              </a:rPr>
              <a:t> </a:t>
            </a:r>
            <a:r>
              <a:rPr lang="de-DE" sz="2000" i="1" dirty="0" err="1" smtClean="0">
                <a:solidFill>
                  <a:schemeClr val="tx2"/>
                </a:solidFill>
              </a:rPr>
              <a:t>Maria‘s</a:t>
            </a:r>
            <a:r>
              <a:rPr lang="de-DE" sz="2000" i="1" dirty="0" smtClean="0">
                <a:solidFill>
                  <a:schemeClr val="tx2"/>
                </a:solidFill>
              </a:rPr>
              <a:t> </a:t>
            </a:r>
            <a:r>
              <a:rPr lang="de-DE" sz="2000" i="1" dirty="0" err="1" smtClean="0">
                <a:solidFill>
                  <a:schemeClr val="tx2"/>
                </a:solidFill>
              </a:rPr>
              <a:t>presentation</a:t>
            </a:r>
            <a:r>
              <a:rPr lang="de-DE" sz="2000" i="1" dirty="0" smtClean="0">
                <a:solidFill>
                  <a:schemeClr val="tx2"/>
                </a:solidFill>
              </a:rPr>
              <a:t>)</a:t>
            </a:r>
          </a:p>
        </p:txBody>
      </p:sp>
      <p:pic>
        <p:nvPicPr>
          <p:cNvPr id="14"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3527" y="4541411"/>
            <a:ext cx="377155" cy="33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807523" y="5172932"/>
            <a:ext cx="7980217" cy="1015663"/>
          </a:xfrm>
          <a:prstGeom prst="rect">
            <a:avLst/>
          </a:prstGeom>
          <a:noFill/>
        </p:spPr>
        <p:txBody>
          <a:bodyPr wrap="square" rtlCol="0">
            <a:spAutoFit/>
          </a:bodyPr>
          <a:lstStyle/>
          <a:p>
            <a:pPr marL="0" lvl="1"/>
            <a:r>
              <a:rPr lang="de-DE" sz="2000" i="1" dirty="0" err="1">
                <a:solidFill>
                  <a:schemeClr val="accent6">
                    <a:lumMod val="75000"/>
                  </a:schemeClr>
                </a:solidFill>
              </a:rPr>
              <a:t>scheduled</a:t>
            </a:r>
            <a:r>
              <a:rPr lang="de-DE" sz="2000" i="1" dirty="0">
                <a:solidFill>
                  <a:schemeClr val="accent6">
                    <a:lumMod val="75000"/>
                  </a:schemeClr>
                </a:solidFill>
              </a:rPr>
              <a:t>, but due </a:t>
            </a:r>
            <a:r>
              <a:rPr lang="de-DE" sz="2000" i="1" dirty="0" err="1">
                <a:solidFill>
                  <a:schemeClr val="accent6">
                    <a:lumMod val="75000"/>
                  </a:schemeClr>
                </a:solidFill>
              </a:rPr>
              <a:t>to</a:t>
            </a:r>
            <a:r>
              <a:rPr lang="de-DE" sz="2000" i="1" dirty="0">
                <a:solidFill>
                  <a:schemeClr val="accent6">
                    <a:lumMod val="75000"/>
                  </a:schemeClr>
                </a:solidFill>
              </a:rPr>
              <a:t> </a:t>
            </a:r>
            <a:r>
              <a:rPr lang="de-DE" sz="2000" i="1" dirty="0" err="1">
                <a:solidFill>
                  <a:schemeClr val="accent6">
                    <a:lumMod val="75000"/>
                  </a:schemeClr>
                </a:solidFill>
              </a:rPr>
              <a:t>many</a:t>
            </a:r>
            <a:r>
              <a:rPr lang="de-DE" sz="2000" i="1" dirty="0">
                <a:solidFill>
                  <a:schemeClr val="accent6">
                    <a:lumMod val="75000"/>
                  </a:schemeClr>
                </a:solidFill>
              </a:rPr>
              <a:t> (</a:t>
            </a:r>
            <a:r>
              <a:rPr lang="de-DE" sz="2000" i="1" dirty="0" err="1">
                <a:solidFill>
                  <a:schemeClr val="accent6">
                    <a:lumMod val="75000"/>
                  </a:schemeClr>
                </a:solidFill>
              </a:rPr>
              <a:t>unrelated</a:t>
            </a:r>
            <a:r>
              <a:rPr lang="de-DE" sz="2000" i="1" dirty="0">
                <a:solidFill>
                  <a:schemeClr val="accent6">
                    <a:lumMod val="75000"/>
                  </a:schemeClr>
                </a:solidFill>
              </a:rPr>
              <a:t>) </a:t>
            </a:r>
            <a:r>
              <a:rPr lang="de-DE" sz="2000" i="1" dirty="0" err="1">
                <a:solidFill>
                  <a:schemeClr val="accent6">
                    <a:lumMod val="75000"/>
                  </a:schemeClr>
                </a:solidFill>
              </a:rPr>
              <a:t>technical</a:t>
            </a:r>
            <a:r>
              <a:rPr lang="de-DE" sz="2000" i="1" dirty="0">
                <a:solidFill>
                  <a:schemeClr val="accent6">
                    <a:lumMod val="75000"/>
                  </a:schemeClr>
                </a:solidFill>
              </a:rPr>
              <a:t> </a:t>
            </a:r>
            <a:r>
              <a:rPr lang="de-DE" sz="2000" i="1" dirty="0" err="1">
                <a:solidFill>
                  <a:schemeClr val="accent6">
                    <a:lumMod val="75000"/>
                  </a:schemeClr>
                </a:solidFill>
              </a:rPr>
              <a:t>problems</a:t>
            </a:r>
            <a:r>
              <a:rPr lang="de-DE" sz="2000" i="1" dirty="0">
                <a:solidFill>
                  <a:schemeClr val="accent6">
                    <a:lumMod val="75000"/>
                  </a:schemeClr>
                </a:solidFill>
              </a:rPr>
              <a:t> </a:t>
            </a:r>
            <a:r>
              <a:rPr lang="de-DE" sz="2000" i="1" dirty="0" err="1">
                <a:solidFill>
                  <a:schemeClr val="accent6">
                    <a:lumMod val="75000"/>
                  </a:schemeClr>
                </a:solidFill>
              </a:rPr>
              <a:t>with</a:t>
            </a:r>
            <a:r>
              <a:rPr lang="de-DE" sz="2000" i="1" dirty="0">
                <a:solidFill>
                  <a:schemeClr val="accent6">
                    <a:lumMod val="75000"/>
                  </a:schemeClr>
                </a:solidFill>
              </a:rPr>
              <a:t> </a:t>
            </a:r>
            <a:r>
              <a:rPr lang="de-DE" sz="2000" i="1" dirty="0" smtClean="0">
                <a:solidFill>
                  <a:schemeClr val="accent6">
                    <a:lumMod val="75000"/>
                  </a:schemeClr>
                </a:solidFill>
              </a:rPr>
              <a:t>limited </a:t>
            </a:r>
            <a:r>
              <a:rPr lang="de-DE" sz="2000" i="1" dirty="0" err="1" smtClean="0">
                <a:solidFill>
                  <a:schemeClr val="accent6">
                    <a:lumMod val="75000"/>
                  </a:schemeClr>
                </a:solidFill>
              </a:rPr>
              <a:t>success</a:t>
            </a:r>
            <a:r>
              <a:rPr lang="de-DE" sz="2000" i="1" dirty="0">
                <a:solidFill>
                  <a:schemeClr val="accent6">
                    <a:lumMod val="75000"/>
                  </a:schemeClr>
                </a:solidFill>
              </a:rPr>
              <a:t>.</a:t>
            </a:r>
          </a:p>
          <a:p>
            <a:endParaRPr lang="de-DE" sz="2000" dirty="0" err="1"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537" y="3661545"/>
            <a:ext cx="469323" cy="46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a:off x="137160" y="5815183"/>
            <a:ext cx="7980217" cy="461665"/>
          </a:xfrm>
          <a:prstGeom prst="rect">
            <a:avLst/>
          </a:prstGeom>
          <a:noFill/>
        </p:spPr>
        <p:txBody>
          <a:bodyPr wrap="square" rtlCol="0">
            <a:spAutoFit/>
          </a:bodyPr>
          <a:lstStyle/>
          <a:p>
            <a:pPr marL="342900" indent="-342900">
              <a:buFont typeface="Arial" pitchFamily="34" charset="0"/>
              <a:buChar char="•"/>
            </a:pPr>
            <a:r>
              <a:rPr lang="de-DE" sz="2400" dirty="0" err="1" smtClean="0"/>
              <a:t>Possibility</a:t>
            </a:r>
            <a:r>
              <a:rPr lang="de-DE" sz="2400" dirty="0" smtClean="0"/>
              <a:t> </a:t>
            </a:r>
            <a:r>
              <a:rPr lang="de-DE" sz="2400" dirty="0" err="1" smtClean="0"/>
              <a:t>of</a:t>
            </a:r>
            <a:r>
              <a:rPr lang="de-DE" sz="2400" dirty="0" smtClean="0"/>
              <a:t> </a:t>
            </a:r>
            <a:r>
              <a:rPr lang="de-DE" sz="2400" dirty="0" err="1" smtClean="0"/>
              <a:t>dust</a:t>
            </a:r>
            <a:r>
              <a:rPr lang="de-DE" sz="2400" dirty="0" smtClean="0"/>
              <a:t> </a:t>
            </a:r>
            <a:r>
              <a:rPr lang="de-DE" sz="2400" dirty="0" err="1" smtClean="0"/>
              <a:t>particle</a:t>
            </a:r>
            <a:r>
              <a:rPr lang="de-DE" sz="2400" dirty="0" smtClean="0"/>
              <a:t> </a:t>
            </a:r>
            <a:r>
              <a:rPr lang="de-DE" sz="2400" dirty="0" err="1" smtClean="0"/>
              <a:t>inspection</a:t>
            </a:r>
            <a:r>
              <a:rPr lang="de-DE" sz="2400" dirty="0" smtClean="0"/>
              <a:t> </a:t>
            </a:r>
            <a:r>
              <a:rPr lang="de-DE" sz="2400" dirty="0" err="1" smtClean="0"/>
              <a:t>during</a:t>
            </a:r>
            <a:r>
              <a:rPr lang="de-DE" sz="2400" dirty="0" smtClean="0"/>
              <a:t> LS1?</a:t>
            </a:r>
          </a:p>
        </p:txBody>
      </p:sp>
    </p:spTree>
    <p:extLst>
      <p:ext uri="{BB962C8B-B14F-4D97-AF65-F5344CB8AC3E}">
        <p14:creationId xmlns:p14="http://schemas.microsoft.com/office/powerpoint/2010/main" val="34414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7" grpId="0"/>
      <p:bldP spid="3" grpId="0"/>
      <p:bldP spid="13" grpId="0"/>
      <p:bldP spid="9"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Mitigation Strategies</a:t>
            </a:r>
            <a:endParaRPr lang="en-US" dirty="0"/>
          </a:p>
        </p:txBody>
      </p:sp>
      <p:sp>
        <p:nvSpPr>
          <p:cNvPr id="3" name="Textplatzhalter 2"/>
          <p:cNvSpPr>
            <a:spLocks noGrp="1"/>
          </p:cNvSpPr>
          <p:nvPr>
            <p:ph type="body" sz="quarter" idx="13"/>
          </p:nvPr>
        </p:nvSpPr>
        <p:spPr/>
        <p:txBody>
          <a:bodyPr anchor="ctr"/>
          <a:lstStyle/>
          <a:p>
            <a:pPr marL="342900" lvl="1" indent="-342900">
              <a:spcBef>
                <a:spcPts val="1000"/>
              </a:spcBef>
              <a:buFont typeface="Arial" pitchFamily="34" charset="0"/>
              <a:buChar char="•"/>
              <a:tabLst>
                <a:tab pos="693738" algn="l"/>
              </a:tabLst>
            </a:pPr>
            <a:r>
              <a:rPr lang="en-US" sz="2400" b="1" dirty="0" smtClean="0">
                <a:solidFill>
                  <a:schemeClr val="tx2"/>
                </a:solidFill>
                <a:effectLst>
                  <a:outerShdw blurRad="38100" dist="38100" dir="2700000" algn="tl">
                    <a:srgbClr val="000000">
                      <a:alpha val="43137"/>
                    </a:srgbClr>
                  </a:outerShdw>
                </a:effectLst>
              </a:rPr>
              <a:t>MKI UFOs:</a:t>
            </a:r>
            <a:r>
              <a:rPr lang="en-US" sz="2400" dirty="0" smtClean="0"/>
              <a:t/>
            </a:r>
            <a:br>
              <a:rPr lang="en-US" sz="2400" dirty="0" smtClean="0"/>
            </a:br>
            <a:r>
              <a:rPr lang="en-US" sz="2400" dirty="0" smtClean="0"/>
              <a:t>	</a:t>
            </a:r>
            <a:r>
              <a:rPr lang="en-US" b="1" dirty="0" smtClean="0"/>
              <a:t>Change MKI.D5R8 in </a:t>
            </a:r>
            <a:r>
              <a:rPr lang="en-US" b="1" dirty="0" smtClean="0"/>
              <a:t>TS#3 </a:t>
            </a:r>
            <a:r>
              <a:rPr lang="en-US" b="1" dirty="0" smtClean="0"/>
              <a:t>(heating problems).</a:t>
            </a:r>
            <a:br>
              <a:rPr lang="en-US" b="1" dirty="0" smtClean="0"/>
            </a:br>
            <a:r>
              <a:rPr lang="en-US" i="1" dirty="0" smtClean="0">
                <a:solidFill>
                  <a:schemeClr val="tx2"/>
                </a:solidFill>
              </a:rPr>
              <a:t>		better cleaning, reduced E-field due to 19 </a:t>
            </a:r>
            <a:r>
              <a:rPr lang="en-US" i="1" dirty="0" smtClean="0">
                <a:solidFill>
                  <a:schemeClr val="tx2"/>
                </a:solidFill>
              </a:rPr>
              <a:t>screen</a:t>
            </a:r>
            <a:br>
              <a:rPr lang="en-US" i="1" dirty="0" smtClean="0">
                <a:solidFill>
                  <a:schemeClr val="tx2"/>
                </a:solidFill>
              </a:rPr>
            </a:br>
            <a:r>
              <a:rPr lang="en-US" i="1" dirty="0" smtClean="0">
                <a:solidFill>
                  <a:schemeClr val="tx2"/>
                </a:solidFill>
              </a:rPr>
              <a:t>		conductors (instead </a:t>
            </a:r>
            <a:r>
              <a:rPr lang="en-US" i="1" dirty="0" smtClean="0">
                <a:solidFill>
                  <a:schemeClr val="tx2"/>
                </a:solidFill>
              </a:rPr>
              <a:t>of 15).</a:t>
            </a:r>
            <a:br>
              <a:rPr lang="en-US" i="1" dirty="0" smtClean="0">
                <a:solidFill>
                  <a:schemeClr val="tx2"/>
                </a:solidFill>
              </a:rPr>
            </a:br>
            <a:r>
              <a:rPr lang="en-US" i="1" dirty="0" smtClean="0">
                <a:solidFill>
                  <a:schemeClr val="tx2"/>
                </a:solidFill>
              </a:rPr>
              <a:t>	</a:t>
            </a:r>
            <a:r>
              <a:rPr lang="en-US" b="1" dirty="0" smtClean="0"/>
              <a:t>Cr</a:t>
            </a:r>
            <a:r>
              <a:rPr lang="en-US" b="1" baseline="-25000" dirty="0" smtClean="0"/>
              <a:t>2</a:t>
            </a:r>
            <a:r>
              <a:rPr lang="en-US" b="1" dirty="0" smtClean="0"/>
              <a:t>O</a:t>
            </a:r>
            <a:r>
              <a:rPr lang="en-US" b="1" baseline="-25000" dirty="0" smtClean="0"/>
              <a:t>3</a:t>
            </a:r>
            <a:r>
              <a:rPr lang="en-US" b="1" dirty="0" smtClean="0"/>
              <a:t> coating.</a:t>
            </a:r>
            <a:br>
              <a:rPr lang="en-US" b="1" dirty="0" smtClean="0"/>
            </a:br>
            <a:r>
              <a:rPr lang="en-US" dirty="0" smtClean="0"/>
              <a:t>		</a:t>
            </a:r>
            <a:r>
              <a:rPr lang="en-US" i="1" dirty="0">
                <a:solidFill>
                  <a:schemeClr val="tx2"/>
                </a:solidFill>
              </a:rPr>
              <a:t>r</a:t>
            </a:r>
            <a:r>
              <a:rPr lang="en-US" i="1" dirty="0" smtClean="0">
                <a:solidFill>
                  <a:schemeClr val="tx2"/>
                </a:solidFill>
              </a:rPr>
              <a:t>educes SEY, increased voltage hold-off, seals </a:t>
            </a:r>
            <a:r>
              <a:rPr lang="en-US" i="1" dirty="0">
                <a:solidFill>
                  <a:schemeClr val="tx2"/>
                </a:solidFill>
              </a:rPr>
              <a:t>surface.</a:t>
            </a:r>
            <a:br>
              <a:rPr lang="en-US" i="1" dirty="0">
                <a:solidFill>
                  <a:schemeClr val="tx2"/>
                </a:solidFill>
              </a:rPr>
            </a:br>
            <a:r>
              <a:rPr lang="en-US" i="1" dirty="0" smtClean="0">
                <a:solidFill>
                  <a:schemeClr val="tx2"/>
                </a:solidFill>
              </a:rPr>
              <a:t>	</a:t>
            </a:r>
            <a:r>
              <a:rPr lang="en-US" b="1" dirty="0"/>
              <a:t>S</a:t>
            </a:r>
            <a:r>
              <a:rPr lang="en-US" b="1" dirty="0" smtClean="0"/>
              <a:t>creen conductor wires beyond surface (not feasible?).</a:t>
            </a:r>
            <a:r>
              <a:rPr lang="en-US" b="1" dirty="0"/>
              <a:t/>
            </a:r>
            <a:br>
              <a:rPr lang="en-US" b="1" dirty="0"/>
            </a:br>
            <a:r>
              <a:rPr lang="en-US" dirty="0"/>
              <a:t>	</a:t>
            </a:r>
            <a:r>
              <a:rPr lang="en-US" dirty="0" smtClean="0"/>
              <a:t>	</a:t>
            </a:r>
            <a:r>
              <a:rPr lang="en-US" i="1" dirty="0" smtClean="0">
                <a:solidFill>
                  <a:schemeClr val="tx2"/>
                </a:solidFill>
              </a:rPr>
              <a:t>very difficult to manufacture.</a:t>
            </a:r>
          </a:p>
          <a:p>
            <a:pPr marL="342900" lvl="1" indent="-342900">
              <a:spcBef>
                <a:spcPts val="1500"/>
              </a:spcBef>
              <a:buFont typeface="Arial" pitchFamily="34" charset="0"/>
              <a:buChar char="•"/>
              <a:tabLst>
                <a:tab pos="693738" algn="l"/>
              </a:tabLst>
            </a:pPr>
            <a:r>
              <a:rPr lang="en-US" sz="2400" b="1" dirty="0" smtClean="0">
                <a:solidFill>
                  <a:schemeClr val="tx2"/>
                </a:solidFill>
                <a:effectLst>
                  <a:outerShdw blurRad="38100" dist="38100" dir="2700000" algn="tl">
                    <a:srgbClr val="000000">
                      <a:alpha val="43137"/>
                    </a:srgbClr>
                  </a:outerShdw>
                </a:effectLst>
              </a:rPr>
              <a:t>Arc UFOs:</a:t>
            </a:r>
            <a:r>
              <a:rPr lang="en-US" sz="2400" dirty="0" smtClean="0"/>
              <a:t> </a:t>
            </a:r>
            <a:br>
              <a:rPr lang="en-US" sz="2400" dirty="0" smtClean="0"/>
            </a:br>
            <a:r>
              <a:rPr lang="en-US" dirty="0" smtClean="0"/>
              <a:t>	</a:t>
            </a:r>
            <a:r>
              <a:rPr lang="en-US" b="1" dirty="0" smtClean="0"/>
              <a:t>Increase BLM thresholds towards </a:t>
            </a:r>
            <a:r>
              <a:rPr lang="en-US" b="1" dirty="0" smtClean="0">
                <a:solidFill>
                  <a:schemeClr val="accent6"/>
                </a:solidFill>
                <a:effectLst>
                  <a:outerShdw blurRad="38100" dist="38100" dir="2700000" algn="tl">
                    <a:srgbClr val="000000">
                      <a:alpha val="43137"/>
                    </a:srgbClr>
                  </a:outerShdw>
                </a:effectLst>
              </a:rPr>
              <a:t>quench limit.</a:t>
            </a:r>
            <a:r>
              <a:rPr lang="en-US" b="1" dirty="0" smtClean="0"/>
              <a:t/>
            </a:r>
            <a:br>
              <a:rPr lang="en-US" b="1" dirty="0" smtClean="0"/>
            </a:br>
            <a:r>
              <a:rPr lang="en-US" i="1" dirty="0" smtClean="0">
                <a:solidFill>
                  <a:schemeClr val="tx2"/>
                </a:solidFill>
              </a:rPr>
              <a:t>		</a:t>
            </a:r>
            <a:r>
              <a:rPr lang="en-US" b="1" i="1" dirty="0" smtClean="0">
                <a:solidFill>
                  <a:schemeClr val="accent6"/>
                </a:solidFill>
                <a:effectLst>
                  <a:outerShdw blurRad="38100" dist="38100" dir="2700000" algn="tl">
                    <a:srgbClr val="000000">
                      <a:alpha val="43137"/>
                    </a:srgbClr>
                  </a:outerShdw>
                </a:effectLst>
              </a:rPr>
              <a:t>Wire scanner quench test.</a:t>
            </a:r>
            <a:r>
              <a:rPr lang="en-US" b="1" i="1" dirty="0" smtClean="0">
                <a:solidFill>
                  <a:schemeClr val="tx2"/>
                </a:solidFill>
                <a:effectLst>
                  <a:outerShdw blurRad="38100" dist="38100" dir="2700000" algn="tl">
                    <a:srgbClr val="000000">
                      <a:alpha val="43137"/>
                    </a:srgbClr>
                  </a:outerShdw>
                </a:effectLst>
              </a:rPr>
              <a:t/>
            </a:r>
            <a:br>
              <a:rPr lang="en-US" b="1" i="1" dirty="0" smtClean="0">
                <a:solidFill>
                  <a:schemeClr val="tx2"/>
                </a:solidFill>
                <a:effectLst>
                  <a:outerShdw blurRad="38100" dist="38100" dir="2700000" algn="tl">
                    <a:srgbClr val="000000">
                      <a:alpha val="43137"/>
                    </a:srgbClr>
                  </a:outerShdw>
                </a:effectLst>
              </a:rPr>
            </a:br>
            <a:r>
              <a:rPr lang="en-US" i="1" dirty="0" smtClean="0">
                <a:solidFill>
                  <a:schemeClr val="tx2"/>
                </a:solidFill>
              </a:rPr>
              <a:t>	</a:t>
            </a:r>
            <a:r>
              <a:rPr lang="en-US" i="1" dirty="0" smtClean="0">
                <a:solidFill>
                  <a:schemeClr val="accent6"/>
                </a:solidFill>
              </a:rPr>
              <a:t>	</a:t>
            </a:r>
            <a:r>
              <a:rPr lang="en-US" b="1" i="1" dirty="0" smtClean="0">
                <a:solidFill>
                  <a:schemeClr val="accent6"/>
                </a:solidFill>
                <a:effectLst>
                  <a:outerShdw blurRad="38100" dist="38100" dir="2700000" algn="tl">
                    <a:srgbClr val="000000">
                      <a:alpha val="43137"/>
                    </a:srgbClr>
                  </a:outerShdw>
                </a:effectLst>
              </a:rPr>
              <a:t>ADT quench test.</a:t>
            </a:r>
            <a:r>
              <a:rPr lang="en-US" b="1" i="1" dirty="0">
                <a:solidFill>
                  <a:schemeClr val="accent6"/>
                </a:solidFill>
                <a:effectLst>
                  <a:outerShdw blurRad="38100" dist="38100" dir="2700000" algn="tl">
                    <a:srgbClr val="000000">
                      <a:alpha val="43137"/>
                    </a:srgbClr>
                  </a:outerShdw>
                </a:effectLst>
              </a:rPr>
              <a:t/>
            </a:r>
            <a:br>
              <a:rPr lang="en-US" b="1" i="1" dirty="0">
                <a:solidFill>
                  <a:schemeClr val="accent6"/>
                </a:solidFill>
                <a:effectLst>
                  <a:outerShdw blurRad="38100" dist="38100" dir="2700000" algn="tl">
                    <a:srgbClr val="000000">
                      <a:alpha val="43137"/>
                    </a:srgbClr>
                  </a:outerShdw>
                </a:effectLst>
              </a:rPr>
            </a:br>
            <a:r>
              <a:rPr lang="en-US" b="1" i="1" dirty="0" smtClean="0">
                <a:solidFill>
                  <a:schemeClr val="accent6"/>
                </a:solidFill>
                <a:effectLst>
                  <a:outerShdw blurRad="38100" dist="38100" dir="2700000" algn="tl">
                    <a:srgbClr val="000000">
                      <a:alpha val="43137"/>
                    </a:srgbClr>
                  </a:outerShdw>
                </a:effectLst>
              </a:rPr>
              <a:t>		</a:t>
            </a:r>
            <a:r>
              <a:rPr lang="en-US" i="1" dirty="0" smtClean="0">
                <a:solidFill>
                  <a:schemeClr val="tx2"/>
                </a:solidFill>
              </a:rPr>
              <a:t>Test in 2012 by increasing selected BLM thresholds???</a:t>
            </a:r>
            <a:r>
              <a:rPr lang="en-US" i="1" dirty="0" smtClean="0">
                <a:solidFill>
                  <a:schemeClr val="accent6"/>
                </a:solidFill>
              </a:rPr>
              <a:t/>
            </a:r>
            <a:br>
              <a:rPr lang="en-US" i="1" dirty="0" smtClean="0">
                <a:solidFill>
                  <a:schemeClr val="accent6"/>
                </a:solidFill>
              </a:rPr>
            </a:br>
            <a:r>
              <a:rPr lang="en-US" b="1" dirty="0" smtClean="0"/>
              <a:t>	Different BLM distribution.</a:t>
            </a:r>
            <a:br>
              <a:rPr lang="en-US" b="1" dirty="0" smtClean="0"/>
            </a:br>
            <a:r>
              <a:rPr lang="en-US" b="1" dirty="0" smtClean="0"/>
              <a:t>		</a:t>
            </a:r>
            <a:r>
              <a:rPr lang="en-US" i="1" dirty="0" smtClean="0">
                <a:solidFill>
                  <a:schemeClr val="tx2"/>
                </a:solidFill>
              </a:rPr>
              <a:t>could allow for increase of BLM thresholds.  </a:t>
            </a:r>
            <a:br>
              <a:rPr lang="en-US" i="1" dirty="0" smtClean="0">
                <a:solidFill>
                  <a:schemeClr val="tx2"/>
                </a:solidFill>
              </a:rPr>
            </a:br>
            <a:r>
              <a:rPr lang="en-US" sz="1400" i="1" dirty="0" smtClean="0">
                <a:solidFill>
                  <a:schemeClr val="tx2"/>
                </a:solidFill>
              </a:rPr>
              <a:t>					(</a:t>
            </a:r>
            <a:r>
              <a:rPr lang="en-US" sz="1400" i="1" dirty="0" smtClean="0">
                <a:solidFill>
                  <a:schemeClr val="tx2"/>
                </a:solidFill>
                <a:ea typeface="ＭＳ Ｐゴシック" pitchFamily="-112" charset="-128"/>
                <a:cs typeface="ＭＳ Ｐゴシック" pitchFamily="-112" charset="-128"/>
              </a:rPr>
              <a:t>A</a:t>
            </a:r>
            <a:r>
              <a:rPr lang="en-US" sz="1400" i="1" dirty="0">
                <a:solidFill>
                  <a:schemeClr val="tx2"/>
                </a:solidFill>
                <a:ea typeface="ＭＳ Ｐゴシック" pitchFamily="-112" charset="-128"/>
                <a:cs typeface="ＭＳ Ｐゴシック" pitchFamily="-112" charset="-128"/>
              </a:rPr>
              <a:t>. Lechner et al., Quench Test </a:t>
            </a:r>
            <a:r>
              <a:rPr lang="en-US" sz="1400" i="1" dirty="0" smtClean="0">
                <a:solidFill>
                  <a:schemeClr val="tx2"/>
                </a:solidFill>
                <a:ea typeface="ＭＳ Ｐゴシック" pitchFamily="-112" charset="-128"/>
                <a:cs typeface="ＭＳ Ｐゴシック" pitchFamily="-112" charset="-128"/>
              </a:rPr>
              <a:t>Strategy </a:t>
            </a:r>
            <a:r>
              <a:rPr lang="en-US" sz="1400" i="1" dirty="0">
                <a:solidFill>
                  <a:schemeClr val="tx2"/>
                </a:solidFill>
                <a:ea typeface="ＭＳ Ｐゴシック" pitchFamily="-112" charset="-128"/>
                <a:cs typeface="ＭＳ Ｐゴシック" pitchFamily="-112" charset="-128"/>
              </a:rPr>
              <a:t>Working Group, May </a:t>
            </a:r>
            <a:r>
              <a:rPr lang="en-US" sz="1400" i="1" dirty="0" smtClean="0">
                <a:solidFill>
                  <a:schemeClr val="tx2"/>
                </a:solidFill>
                <a:ea typeface="ＭＳ Ｐゴシック" pitchFamily="-112" charset="-128"/>
                <a:cs typeface="ＭＳ Ｐゴシック" pitchFamily="-112" charset="-128"/>
              </a:rPr>
              <a:t>2012</a:t>
            </a:r>
            <a:r>
              <a:rPr lang="en-US" sz="1400" i="1" dirty="0" smtClean="0">
                <a:solidFill>
                  <a:schemeClr val="tx2"/>
                </a:solidFill>
              </a:rPr>
              <a:t>)</a:t>
            </a:r>
            <a:endParaRPr lang="de-D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457" y="2829590"/>
            <a:ext cx="1681163" cy="1528763"/>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2" descr="DSCN4093.jpg"/>
          <p:cNvPicPr>
            <a:picLocks noChangeAspect="1"/>
          </p:cNvPicPr>
          <p:nvPr/>
        </p:nvPicPr>
        <p:blipFill>
          <a:blip r:embed="rId3" cstate="print"/>
          <a:stretch>
            <a:fillRect/>
          </a:stretch>
        </p:blipFill>
        <p:spPr>
          <a:xfrm>
            <a:off x="7171457" y="1059059"/>
            <a:ext cx="1681163" cy="1657883"/>
          </a:xfrm>
          <a:prstGeom prst="rect">
            <a:avLst/>
          </a:prstGeom>
          <a:ln w="25400">
            <a:solidFill>
              <a:schemeClr val="tx2"/>
            </a:solidFill>
          </a:ln>
        </p:spPr>
      </p:pic>
    </p:spTree>
    <p:extLst>
      <p:ext uri="{BB962C8B-B14F-4D97-AF65-F5344CB8AC3E}">
        <p14:creationId xmlns:p14="http://schemas.microsoft.com/office/powerpoint/2010/main" val="38776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a:t>
            </a:r>
            <a:endParaRPr lang="de-DE" dirty="0"/>
          </a:p>
        </p:txBody>
      </p:sp>
      <p:sp>
        <p:nvSpPr>
          <p:cNvPr id="3" name="Textplatzhalter 2"/>
          <p:cNvSpPr>
            <a:spLocks noGrp="1"/>
          </p:cNvSpPr>
          <p:nvPr>
            <p:ph type="body" sz="quarter" idx="13"/>
          </p:nvPr>
        </p:nvSpPr>
        <p:spPr/>
        <p:txBody>
          <a:bodyPr anchor="ctr"/>
          <a:lstStyle/>
          <a:p>
            <a:pPr marL="457200" indent="-457200">
              <a:spcBef>
                <a:spcPts val="1000"/>
              </a:spcBef>
              <a:spcAft>
                <a:spcPts val="0"/>
              </a:spcAft>
              <a:buFont typeface="Arial" pitchFamily="34" charset="0"/>
              <a:buChar char="•"/>
            </a:pPr>
            <a:r>
              <a:rPr lang="en-US" sz="2400" b="1" dirty="0">
                <a:solidFill>
                  <a:schemeClr val="accent6"/>
                </a:solidFill>
                <a:effectLst>
                  <a:outerShdw blurRad="38100" dist="38100" dir="2700000" algn="tl">
                    <a:srgbClr val="000000">
                      <a:alpha val="43137"/>
                    </a:srgbClr>
                  </a:outerShdw>
                </a:effectLst>
              </a:rPr>
              <a:t>4</a:t>
            </a:r>
            <a:r>
              <a:rPr lang="en-US" sz="2400" b="1" dirty="0" smtClean="0">
                <a:solidFill>
                  <a:schemeClr val="accent6"/>
                </a:solidFill>
                <a:effectLst>
                  <a:outerShdw blurRad="38100" dist="38100" dir="2700000" algn="tl">
                    <a:srgbClr val="000000">
                      <a:alpha val="43137"/>
                    </a:srgbClr>
                  </a:outerShdw>
                </a:effectLst>
              </a:rPr>
              <a:t> beam dumps </a:t>
            </a:r>
            <a:r>
              <a:rPr lang="en-US" sz="2400" dirty="0" smtClean="0"/>
              <a:t>due to UFOs in 2012 so </a:t>
            </a:r>
            <a:r>
              <a:rPr lang="en-US" sz="2400" dirty="0" smtClean="0"/>
              <a:t>far.</a:t>
            </a:r>
            <a:r>
              <a:rPr lang="en-US" sz="2400" b="1" dirty="0">
                <a:solidFill>
                  <a:schemeClr val="accent6"/>
                </a:solidFill>
                <a:effectLst>
                  <a:outerShdw blurRad="38100" dist="38100" dir="2700000" algn="tl">
                    <a:srgbClr val="000000">
                      <a:alpha val="43137"/>
                    </a:srgbClr>
                  </a:outerShdw>
                </a:effectLst>
              </a:rPr>
              <a:t/>
            </a:r>
            <a:br>
              <a:rPr lang="en-US" sz="2400" b="1" dirty="0">
                <a:solidFill>
                  <a:schemeClr val="accent6"/>
                </a:solidFill>
                <a:effectLst>
                  <a:outerShdw blurRad="38100" dist="38100" dir="2700000" algn="tl">
                    <a:srgbClr val="000000">
                      <a:alpha val="43137"/>
                    </a:srgbClr>
                  </a:outerShdw>
                </a:effectLst>
              </a:rPr>
            </a:br>
            <a:r>
              <a:rPr lang="en-US" sz="2000" b="1" dirty="0" smtClean="0">
                <a:solidFill>
                  <a:schemeClr val="accent6"/>
                </a:solidFill>
                <a:effectLst>
                  <a:outerShdw blurRad="38100" dist="38100" dir="2700000" algn="tl">
                    <a:srgbClr val="000000">
                      <a:alpha val="43137"/>
                    </a:srgbClr>
                  </a:outerShdw>
                </a:effectLst>
              </a:rPr>
              <a:t>	</a:t>
            </a:r>
            <a:r>
              <a:rPr lang="en-US" sz="2000" i="1" dirty="0" smtClean="0">
                <a:solidFill>
                  <a:schemeClr val="tx2"/>
                </a:solidFill>
              </a:rPr>
              <a:t>8,000 </a:t>
            </a:r>
            <a:r>
              <a:rPr lang="en-US" sz="2000" i="1" dirty="0" smtClean="0">
                <a:solidFill>
                  <a:schemeClr val="tx2"/>
                </a:solidFill>
              </a:rPr>
              <a:t>candidate UFOs below BLM dump thresholds observed in 2012 so far.</a:t>
            </a:r>
          </a:p>
          <a:p>
            <a:pPr marL="457200" indent="-457200">
              <a:spcBef>
                <a:spcPts val="1000"/>
              </a:spcBef>
              <a:spcAft>
                <a:spcPts val="0"/>
              </a:spcAft>
              <a:buFont typeface="Arial" pitchFamily="34" charset="0"/>
              <a:buChar char="•"/>
              <a:tabLst>
                <a:tab pos="742950" algn="l"/>
              </a:tabLst>
            </a:pPr>
            <a:r>
              <a:rPr lang="en-US" sz="2400" dirty="0" smtClean="0"/>
              <a:t>Arc UFO </a:t>
            </a:r>
            <a:r>
              <a:rPr lang="en-US" sz="2400" dirty="0"/>
              <a:t>rate </a:t>
            </a:r>
            <a:r>
              <a:rPr lang="en-US" sz="2400" dirty="0" smtClean="0"/>
              <a:t>at beginning of 2012 </a:t>
            </a:r>
            <a:r>
              <a:rPr lang="en-US" sz="2400" b="1" dirty="0" smtClean="0">
                <a:solidFill>
                  <a:schemeClr val="accent6"/>
                </a:solidFill>
                <a:effectLst>
                  <a:outerShdw blurRad="38100" dist="38100" dir="2700000" algn="tl">
                    <a:srgbClr val="000000">
                      <a:alpha val="43137"/>
                    </a:srgbClr>
                  </a:outerShdw>
                </a:effectLst>
              </a:rPr>
              <a:t>≈2.5 times higher </a:t>
            </a:r>
            <a:r>
              <a:rPr lang="en-US" sz="2400" dirty="0" smtClean="0"/>
              <a:t>than in October 2011. Arc UFO rate decreases since then.</a:t>
            </a:r>
            <a:br>
              <a:rPr lang="en-US" sz="2400" dirty="0" smtClean="0"/>
            </a:br>
            <a:r>
              <a:rPr lang="en-US" sz="2000" dirty="0" smtClean="0"/>
              <a:t>	</a:t>
            </a:r>
            <a:r>
              <a:rPr lang="en-US" sz="2000" i="1" dirty="0" smtClean="0">
                <a:solidFill>
                  <a:schemeClr val="tx2"/>
                </a:solidFill>
              </a:rPr>
              <a:t>No significant decrease of number of MKI UFOs per fill.</a:t>
            </a:r>
            <a:endParaRPr lang="en-US" sz="2400" dirty="0" smtClean="0"/>
          </a:p>
          <a:p>
            <a:pPr marL="457200" indent="-457200">
              <a:spcBef>
                <a:spcPts val="1000"/>
              </a:spcBef>
              <a:spcAft>
                <a:spcPts val="0"/>
              </a:spcAft>
              <a:buFont typeface="Arial" pitchFamily="34" charset="0"/>
              <a:buChar char="•"/>
              <a:tabLst>
                <a:tab pos="742950" algn="l"/>
              </a:tabLst>
            </a:pPr>
            <a:r>
              <a:rPr lang="en-US" sz="2400" dirty="0" smtClean="0"/>
              <a:t>Energy </a:t>
            </a:r>
            <a:r>
              <a:rPr lang="en-US" sz="2400" dirty="0"/>
              <a:t>e</a:t>
            </a:r>
            <a:r>
              <a:rPr lang="en-US" sz="2400" dirty="0" smtClean="0"/>
              <a:t>xtrapolation </a:t>
            </a:r>
            <a:r>
              <a:rPr lang="en-US" sz="2400" dirty="0"/>
              <a:t>to 7 TeV: </a:t>
            </a:r>
            <a:br>
              <a:rPr lang="en-US" sz="2400" dirty="0"/>
            </a:br>
            <a:r>
              <a:rPr lang="en-US" sz="2000" dirty="0" smtClean="0"/>
              <a:t>	</a:t>
            </a:r>
            <a:r>
              <a:rPr lang="en-US" sz="2000" b="1" i="1" dirty="0" smtClean="0">
                <a:solidFill>
                  <a:schemeClr val="accent6"/>
                </a:solidFill>
                <a:effectLst>
                  <a:outerShdw blurRad="38100" dist="38100" dir="2700000" algn="tl">
                    <a:srgbClr val="000000">
                      <a:alpha val="43137"/>
                    </a:srgbClr>
                  </a:outerShdw>
                </a:effectLst>
              </a:rPr>
              <a:t>2011 </a:t>
            </a:r>
            <a:r>
              <a:rPr lang="en-US" sz="2000" b="1" i="1" dirty="0">
                <a:solidFill>
                  <a:schemeClr val="accent6"/>
                </a:solidFill>
                <a:effectLst>
                  <a:outerShdw blurRad="38100" dist="38100" dir="2700000" algn="tl">
                    <a:srgbClr val="000000">
                      <a:alpha val="43137"/>
                    </a:srgbClr>
                  </a:outerShdw>
                </a:effectLst>
              </a:rPr>
              <a:t>arc UFOs </a:t>
            </a:r>
            <a:r>
              <a:rPr lang="en-US" sz="2000" i="1" dirty="0">
                <a:solidFill>
                  <a:schemeClr val="tx2"/>
                </a:solidFill>
              </a:rPr>
              <a:t>would have caused </a:t>
            </a:r>
            <a:r>
              <a:rPr lang="en-US" sz="2000" b="1" i="1" dirty="0">
                <a:solidFill>
                  <a:schemeClr val="accent6"/>
                </a:solidFill>
                <a:effectLst>
                  <a:outerShdw blurRad="38100" dist="38100" dir="2700000" algn="tl">
                    <a:srgbClr val="000000">
                      <a:alpha val="43137"/>
                    </a:srgbClr>
                  </a:outerShdw>
                </a:effectLst>
              </a:rPr>
              <a:t>112 beam dumps.</a:t>
            </a:r>
            <a:r>
              <a:rPr lang="en-US" sz="2000" b="1" dirty="0">
                <a:solidFill>
                  <a:schemeClr val="accent6"/>
                </a:solidFill>
                <a:effectLst>
                  <a:outerShdw blurRad="38100" dist="38100" dir="2700000" algn="tl">
                    <a:srgbClr val="000000">
                      <a:alpha val="43137"/>
                    </a:srgbClr>
                  </a:outerShdw>
                </a:effectLst>
              </a:rPr>
              <a:t/>
            </a:r>
            <a:br>
              <a:rPr lang="en-US" sz="2000" b="1" dirty="0">
                <a:solidFill>
                  <a:schemeClr val="accent6"/>
                </a:solidFill>
                <a:effectLst>
                  <a:outerShdw blurRad="38100" dist="38100" dir="2700000" algn="tl">
                    <a:srgbClr val="000000">
                      <a:alpha val="43137"/>
                    </a:srgbClr>
                  </a:outerShdw>
                </a:effectLst>
              </a:rPr>
            </a:br>
            <a:r>
              <a:rPr lang="en-US" sz="2000" dirty="0"/>
              <a:t>	</a:t>
            </a:r>
            <a:r>
              <a:rPr lang="en-US" sz="2000" b="1" i="1" dirty="0">
                <a:solidFill>
                  <a:schemeClr val="accent6"/>
                </a:solidFill>
                <a:effectLst>
                  <a:outerShdw blurRad="38100" dist="38100" dir="2700000" algn="tl">
                    <a:srgbClr val="000000">
                      <a:alpha val="43137"/>
                    </a:srgbClr>
                  </a:outerShdw>
                </a:effectLst>
              </a:rPr>
              <a:t>2012 arc UFOs </a:t>
            </a:r>
            <a:r>
              <a:rPr lang="en-US" sz="2000" i="1" dirty="0">
                <a:solidFill>
                  <a:schemeClr val="tx2"/>
                </a:solidFill>
              </a:rPr>
              <a:t>would have caused </a:t>
            </a:r>
            <a:r>
              <a:rPr lang="en-US" sz="2000" b="1" i="1" dirty="0">
                <a:solidFill>
                  <a:schemeClr val="accent6"/>
                </a:solidFill>
                <a:effectLst>
                  <a:outerShdw blurRad="38100" dist="38100" dir="2700000" algn="tl">
                    <a:srgbClr val="000000">
                      <a:alpha val="43137"/>
                    </a:srgbClr>
                  </a:outerShdw>
                </a:effectLst>
              </a:rPr>
              <a:t>50 beam dumps so far</a:t>
            </a:r>
            <a:r>
              <a:rPr lang="en-US" sz="2000" b="1" i="1" dirty="0" smtClean="0">
                <a:solidFill>
                  <a:schemeClr val="accent6"/>
                </a:solidFill>
                <a:effectLst>
                  <a:outerShdw blurRad="38100" dist="38100" dir="2700000" algn="tl">
                    <a:srgbClr val="000000">
                      <a:alpha val="43137"/>
                    </a:srgbClr>
                  </a:outerShdw>
                </a:effectLst>
              </a:rPr>
              <a:t>.</a:t>
            </a:r>
            <a:endParaRPr lang="en-US" sz="2400" dirty="0" smtClean="0"/>
          </a:p>
          <a:p>
            <a:pPr marL="463550" indent="-463550">
              <a:spcBef>
                <a:spcPts val="1000"/>
              </a:spcBef>
              <a:spcAft>
                <a:spcPts val="0"/>
              </a:spcAft>
              <a:buFont typeface="Arial" pitchFamily="34" charset="0"/>
              <a:buChar char="•"/>
              <a:tabLst>
                <a:tab pos="742950" algn="l"/>
              </a:tabLst>
            </a:pPr>
            <a:r>
              <a:rPr lang="en-US" sz="2400" dirty="0"/>
              <a:t>Plans </a:t>
            </a:r>
            <a:r>
              <a:rPr lang="en-US" sz="2400" dirty="0" smtClean="0"/>
              <a:t>for </a:t>
            </a:r>
            <a:r>
              <a:rPr lang="en-US" sz="2400" dirty="0" smtClean="0"/>
              <a:t>2012/13:</a:t>
            </a:r>
            <a:r>
              <a:rPr lang="en-US" sz="2400" dirty="0"/>
              <a:t/>
            </a:r>
            <a:br>
              <a:rPr lang="en-US" sz="2400" dirty="0"/>
            </a:br>
            <a:r>
              <a:rPr lang="en-US" sz="2000" dirty="0" smtClean="0"/>
              <a:t>	</a:t>
            </a:r>
            <a:r>
              <a:rPr lang="en-US" sz="2000" b="1" i="1" dirty="0" smtClean="0">
                <a:solidFill>
                  <a:schemeClr val="accent6"/>
                </a:solidFill>
                <a:effectLst>
                  <a:outerShdw blurRad="38100" dist="38100" dir="2700000" algn="tl">
                    <a:srgbClr val="000000">
                      <a:alpha val="43137"/>
                    </a:srgbClr>
                  </a:outerShdw>
                </a:effectLst>
              </a:rPr>
              <a:t>Better </a:t>
            </a:r>
            <a:r>
              <a:rPr lang="en-US" sz="2000" b="1" i="1" dirty="0">
                <a:solidFill>
                  <a:schemeClr val="accent6"/>
                </a:solidFill>
                <a:effectLst>
                  <a:outerShdw blurRad="38100" dist="38100" dir="2700000" algn="tl">
                    <a:srgbClr val="000000">
                      <a:alpha val="43137"/>
                    </a:srgbClr>
                  </a:outerShdw>
                </a:effectLst>
              </a:rPr>
              <a:t>understanding of quench limit</a:t>
            </a:r>
            <a:r>
              <a:rPr lang="en-US" sz="2000" b="1" i="1" dirty="0" smtClean="0">
                <a:solidFill>
                  <a:schemeClr val="accent6"/>
                </a:solidFill>
                <a:effectLst>
                  <a:outerShdw blurRad="38100" dist="38100" dir="2700000" algn="tl">
                    <a:srgbClr val="000000">
                      <a:alpha val="43137"/>
                    </a:srgbClr>
                  </a:outerShdw>
                </a:effectLst>
              </a:rPr>
              <a:t>.</a:t>
            </a:r>
            <a:br>
              <a:rPr lang="en-US" sz="2000" b="1" i="1" dirty="0" smtClean="0">
                <a:solidFill>
                  <a:schemeClr val="accent6"/>
                </a:solidFill>
                <a:effectLst>
                  <a:outerShdw blurRad="38100" dist="38100" dir="2700000" algn="tl">
                    <a:srgbClr val="000000">
                      <a:alpha val="43137"/>
                    </a:srgbClr>
                  </a:outerShdw>
                </a:effectLst>
              </a:rPr>
            </a:br>
            <a:r>
              <a:rPr lang="en-US" sz="2000" b="1" i="1" dirty="0" smtClean="0">
                <a:solidFill>
                  <a:schemeClr val="accent6"/>
                </a:solidFill>
                <a:effectLst>
                  <a:outerShdw blurRad="38100" dist="38100" dir="2700000" algn="tl">
                    <a:srgbClr val="000000">
                      <a:alpha val="43137"/>
                    </a:srgbClr>
                  </a:outerShdw>
                </a:effectLst>
              </a:rPr>
              <a:t>	25ns </a:t>
            </a:r>
            <a:r>
              <a:rPr lang="en-US" sz="2000" b="1" i="1" dirty="0" smtClean="0">
                <a:solidFill>
                  <a:schemeClr val="accent6"/>
                </a:solidFill>
                <a:effectLst>
                  <a:outerShdw blurRad="38100" dist="38100" dir="2700000" algn="tl">
                    <a:srgbClr val="000000">
                      <a:alpha val="43137"/>
                    </a:srgbClr>
                  </a:outerShdw>
                </a:effectLst>
              </a:rPr>
              <a:t>studies.</a:t>
            </a:r>
            <a:endParaRPr lang="en-US" sz="2000" i="1" dirty="0">
              <a:solidFill>
                <a:schemeClr val="tx2"/>
              </a:solidFill>
            </a:endParaRPr>
          </a:p>
          <a:p>
            <a:pPr>
              <a:spcBef>
                <a:spcPts val="1000"/>
              </a:spcBef>
              <a:spcAft>
                <a:spcPts val="0"/>
              </a:spcAft>
              <a:buFont typeface="Arial" pitchFamily="34" charset="0"/>
              <a:buChar char="•"/>
              <a:tabLst>
                <a:tab pos="742950" algn="l"/>
              </a:tabLst>
            </a:pPr>
            <a:r>
              <a:rPr lang="en-US" sz="2400" dirty="0" smtClean="0"/>
              <a:t>Mitigation </a:t>
            </a:r>
            <a:r>
              <a:rPr lang="en-US" sz="2400" dirty="0" smtClean="0"/>
              <a:t>strategies for MKI UFOs under active investigation.</a:t>
            </a:r>
            <a:br>
              <a:rPr lang="en-US" sz="2400" dirty="0" smtClean="0"/>
            </a:br>
            <a:r>
              <a:rPr lang="en-US" sz="2000" i="1" dirty="0" smtClean="0">
                <a:solidFill>
                  <a:schemeClr val="tx2"/>
                </a:solidFill>
              </a:rPr>
              <a:t>	</a:t>
            </a:r>
            <a:r>
              <a:rPr lang="en-US" sz="2000" i="1" dirty="0">
                <a:solidFill>
                  <a:schemeClr val="tx2"/>
                </a:solidFill>
              </a:rPr>
              <a:t>Replace MKI.D5R8 in </a:t>
            </a:r>
            <a:r>
              <a:rPr lang="en-US" sz="2000" i="1" dirty="0" smtClean="0">
                <a:solidFill>
                  <a:schemeClr val="tx2"/>
                </a:solidFill>
              </a:rPr>
              <a:t>TS#3.</a:t>
            </a:r>
            <a:r>
              <a:rPr lang="en-US" sz="2000" i="1" dirty="0" smtClean="0">
                <a:solidFill>
                  <a:schemeClr val="tx2"/>
                </a:solidFill>
              </a:rPr>
              <a:t/>
            </a:r>
            <a:br>
              <a:rPr lang="en-US" sz="2000" i="1" dirty="0" smtClean="0">
                <a:solidFill>
                  <a:schemeClr val="tx2"/>
                </a:solidFill>
              </a:rPr>
            </a:br>
            <a:r>
              <a:rPr lang="en-US" sz="2000" i="1" dirty="0" smtClean="0">
                <a:solidFill>
                  <a:schemeClr val="tx2"/>
                </a:solidFill>
              </a:rPr>
              <a:t>	An </a:t>
            </a:r>
            <a:r>
              <a:rPr lang="en-US" sz="2000" b="1" i="1" dirty="0" smtClean="0">
                <a:solidFill>
                  <a:schemeClr val="accent6"/>
                </a:solidFill>
                <a:effectLst>
                  <a:outerShdw blurRad="38100" dist="38100" dir="2700000" algn="tl">
                    <a:srgbClr val="000000">
                      <a:alpha val="43137"/>
                    </a:srgbClr>
                  </a:outerShdw>
                </a:effectLst>
              </a:rPr>
              <a:t>optimized BLM distribution </a:t>
            </a:r>
            <a:r>
              <a:rPr lang="en-US" sz="2000" i="1" dirty="0" smtClean="0">
                <a:solidFill>
                  <a:schemeClr val="tx2"/>
                </a:solidFill>
              </a:rPr>
              <a:t>can mitigate impact of arc UFOs.</a:t>
            </a:r>
            <a:endParaRPr lang="en-US" sz="2400" i="1" dirty="0" smtClean="0"/>
          </a:p>
        </p:txBody>
      </p:sp>
    </p:spTree>
    <p:extLst>
      <p:ext uri="{BB962C8B-B14F-4D97-AF65-F5344CB8AC3E}">
        <p14:creationId xmlns:p14="http://schemas.microsoft.com/office/powerpoint/2010/main" val="342500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sp>
        <p:nvSpPr>
          <p:cNvPr id="6" name="Text Placeholder 5"/>
          <p:cNvSpPr>
            <a:spLocks noGrp="1"/>
          </p:cNvSpPr>
          <p:nvPr>
            <p:ph type="body" sz="quarter" idx="13"/>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1505706880"/>
              </p:ext>
            </p:extLst>
          </p:nvPr>
        </p:nvGraphicFramePr>
        <p:xfrm>
          <a:off x="1566530" y="1765005"/>
          <a:ext cx="6096000" cy="37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892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algn="ctr"/>
            <a:endParaRPr lang="en-US" b="1" dirty="0" smtClean="0"/>
          </a:p>
          <a:p>
            <a:pPr algn="ctr"/>
            <a:endParaRPr lang="en-US" b="1" dirty="0" smtClean="0"/>
          </a:p>
          <a:p>
            <a:pPr algn="ctr"/>
            <a:r>
              <a:rPr lang="en-US" b="1" dirty="0" smtClean="0"/>
              <a:t>Thank you </a:t>
            </a:r>
          </a:p>
          <a:p>
            <a:pPr algn="ctr"/>
            <a:r>
              <a:rPr lang="en-US" b="1" dirty="0" smtClean="0"/>
              <a:t>for your Attention</a:t>
            </a:r>
          </a:p>
          <a:p>
            <a:pPr algn="ctr"/>
            <a:endParaRPr lang="en-US" b="1" dirty="0" smtClean="0"/>
          </a:p>
          <a:p>
            <a:pPr algn="ctr"/>
            <a:endParaRPr lang="en-GB" b="1" dirty="0" smtClean="0"/>
          </a:p>
          <a:p>
            <a:pPr algn="ctr"/>
            <a:endParaRPr lang="en-US" b="1" dirty="0" smtClean="0"/>
          </a:p>
          <a:p>
            <a:endParaRPr lang="en-US" sz="1600" b="1" dirty="0" smtClean="0"/>
          </a:p>
          <a:p>
            <a:r>
              <a:rPr lang="en-US" sz="1600" b="1" dirty="0" smtClean="0"/>
              <a:t>Tobias Baer</a:t>
            </a:r>
          </a:p>
          <a:p>
            <a:r>
              <a:rPr lang="en-US" sz="1600" dirty="0" smtClean="0"/>
              <a:t>CERN BE/OP</a:t>
            </a:r>
          </a:p>
          <a:p>
            <a:r>
              <a:rPr lang="en-US" sz="1600" dirty="0" smtClean="0"/>
              <a:t>Tobias.Baer@cern.ch</a:t>
            </a:r>
          </a:p>
          <a:p>
            <a:endParaRPr lang="en-US" sz="1600" dirty="0" smtClean="0"/>
          </a:p>
        </p:txBody>
      </p:sp>
      <p:sp>
        <p:nvSpPr>
          <p:cNvPr id="3" name="Textfeld 2"/>
          <p:cNvSpPr txBox="1"/>
          <p:nvPr/>
        </p:nvSpPr>
        <p:spPr>
          <a:xfrm>
            <a:off x="3807725" y="3340676"/>
            <a:ext cx="5088625" cy="3034164"/>
          </a:xfrm>
          <a:prstGeom prst="rect">
            <a:avLst/>
          </a:prstGeom>
          <a:noFill/>
        </p:spPr>
        <p:txBody>
          <a:bodyPr wrap="square" rtlCol="0" anchor="b">
            <a:spAutoFit/>
          </a:bodyPr>
          <a:lstStyle/>
          <a:p>
            <a:pPr>
              <a:spcAft>
                <a:spcPts val="500"/>
              </a:spcAft>
            </a:pPr>
            <a:r>
              <a:rPr lang="de-DE" dirty="0" smtClean="0"/>
              <a:t>Further </a:t>
            </a:r>
            <a:r>
              <a:rPr lang="de-DE" dirty="0" err="1" smtClean="0"/>
              <a:t>information</a:t>
            </a:r>
            <a:r>
              <a:rPr lang="de-DE" dirty="0" smtClean="0"/>
              <a:t>:</a:t>
            </a:r>
          </a:p>
          <a:p>
            <a:pPr marL="287338" indent="-115888">
              <a:spcAft>
                <a:spcPts val="500"/>
              </a:spcAft>
              <a:buFont typeface="Arial" pitchFamily="34" charset="0"/>
              <a:buChar char="•"/>
            </a:pPr>
            <a:r>
              <a:rPr lang="en-GB" sz="1200" dirty="0"/>
              <a:t>T. Baer et al., “</a:t>
            </a:r>
            <a:r>
              <a:rPr lang="en-US" sz="1200" dirty="0"/>
              <a:t>UFOs in the LHC: Observations, Studies and Extrapolations”, IPAC’12, THPPP086.</a:t>
            </a:r>
            <a:endParaRPr lang="en-GB" sz="1200" dirty="0"/>
          </a:p>
          <a:p>
            <a:pPr marL="287338" indent="-115888">
              <a:spcAft>
                <a:spcPts val="500"/>
              </a:spcAft>
              <a:buFont typeface="Arial" pitchFamily="34" charset="0"/>
              <a:buChar char="•"/>
            </a:pPr>
            <a:r>
              <a:rPr lang="en-GB" sz="1200" dirty="0"/>
              <a:t>B. Goddard et al., “</a:t>
            </a:r>
            <a:r>
              <a:rPr lang="en-US" sz="1200" dirty="0"/>
              <a:t>Transient Beam Losses in the LHC Injection Kickers from Micron Scale Dust Particles”, IPAC’12, TUPPR092.</a:t>
            </a:r>
            <a:endParaRPr lang="en-GB" sz="1200" dirty="0"/>
          </a:p>
          <a:p>
            <a:pPr marL="287338" indent="-115888">
              <a:spcAft>
                <a:spcPts val="500"/>
              </a:spcAft>
              <a:buFont typeface="Arial" pitchFamily="34" charset="0"/>
              <a:buChar char="•"/>
            </a:pPr>
            <a:r>
              <a:rPr lang="en-GB" sz="1200" dirty="0" smtClean="0"/>
              <a:t>A</a:t>
            </a:r>
            <a:r>
              <a:rPr lang="en-GB" sz="1200" dirty="0"/>
              <a:t>. Lechner et al., “</a:t>
            </a:r>
            <a:r>
              <a:rPr lang="en-US" sz="1200" dirty="0"/>
              <a:t>FLUKA </a:t>
            </a:r>
            <a:r>
              <a:rPr lang="en-US" sz="1200" dirty="0" smtClean="0"/>
              <a:t>Simulations </a:t>
            </a:r>
            <a:r>
              <a:rPr lang="en-US" sz="1200" dirty="0"/>
              <a:t>of </a:t>
            </a:r>
            <a:r>
              <a:rPr lang="en-US" sz="1200" dirty="0" smtClean="0"/>
              <a:t>UFO-Induced Losses </a:t>
            </a:r>
            <a:r>
              <a:rPr lang="de-DE" sz="1200" dirty="0"/>
              <a:t>in </a:t>
            </a:r>
            <a:r>
              <a:rPr lang="de-DE" sz="1200" dirty="0" err="1"/>
              <a:t>the</a:t>
            </a:r>
            <a:r>
              <a:rPr lang="de-DE" sz="1200" dirty="0"/>
              <a:t> LHC </a:t>
            </a:r>
            <a:r>
              <a:rPr lang="de-DE" sz="1200" dirty="0" err="1" smtClean="0"/>
              <a:t>Arc</a:t>
            </a:r>
            <a:r>
              <a:rPr lang="de-DE" sz="1200" dirty="0"/>
              <a:t>“, </a:t>
            </a:r>
            <a:r>
              <a:rPr lang="de-DE" sz="1200" dirty="0" err="1" smtClean="0"/>
              <a:t>Quench</a:t>
            </a:r>
            <a:r>
              <a:rPr lang="de-DE" sz="1200" dirty="0" smtClean="0"/>
              <a:t> Test </a:t>
            </a:r>
            <a:r>
              <a:rPr lang="de-DE" sz="1200" dirty="0" err="1" smtClean="0"/>
              <a:t>Strategy</a:t>
            </a:r>
            <a:r>
              <a:rPr lang="de-DE" sz="1200" dirty="0" smtClean="0"/>
              <a:t> Working Group.</a:t>
            </a:r>
            <a:endParaRPr lang="en-GB" sz="1200" dirty="0" smtClean="0"/>
          </a:p>
          <a:p>
            <a:pPr marL="287338" indent="-115888">
              <a:spcAft>
                <a:spcPts val="500"/>
              </a:spcAft>
              <a:buFont typeface="Arial" pitchFamily="34" charset="0"/>
              <a:buChar char="•"/>
            </a:pPr>
            <a:r>
              <a:rPr lang="en-GB" sz="1200" dirty="0" smtClean="0"/>
              <a:t>T</a:t>
            </a:r>
            <a:r>
              <a:rPr lang="en-GB" sz="1200" dirty="0"/>
              <a:t>. Baer et al., “</a:t>
            </a:r>
            <a:r>
              <a:rPr lang="en-GB" sz="1200" dirty="0" smtClean="0"/>
              <a:t>UFOs in the LHC after LS1”, Chamonix Workshop 2012.</a:t>
            </a:r>
          </a:p>
          <a:p>
            <a:pPr marL="287338" indent="-115888">
              <a:spcAft>
                <a:spcPts val="500"/>
              </a:spcAft>
              <a:buFont typeface="Arial" pitchFamily="34" charset="0"/>
              <a:buChar char="•"/>
            </a:pPr>
            <a:r>
              <a:rPr lang="en-GB" sz="1200" dirty="0" smtClean="0"/>
              <a:t>T. Baer et al., “UFOs in the LHC”, IPAC’11</a:t>
            </a:r>
            <a:r>
              <a:rPr lang="en-GB" sz="1200" dirty="0"/>
              <a:t>, TUPC137</a:t>
            </a:r>
            <a:r>
              <a:rPr lang="en-GB" sz="1200" dirty="0" smtClean="0"/>
              <a:t>.</a:t>
            </a:r>
          </a:p>
          <a:p>
            <a:pPr marL="287338" indent="-115888">
              <a:spcAft>
                <a:spcPts val="500"/>
              </a:spcAft>
              <a:buFont typeface="Arial" pitchFamily="34" charset="0"/>
              <a:buChar char="•"/>
            </a:pPr>
            <a:r>
              <a:rPr lang="en-GB" sz="1200" dirty="0" smtClean="0"/>
              <a:t>E. Nebot et al., “Analysis of Fast Losses in the LHC with the </a:t>
            </a:r>
            <a:r>
              <a:rPr lang="en-GB" sz="1200" dirty="0"/>
              <a:t>BLM System”, IPAC’11, </a:t>
            </a:r>
            <a:r>
              <a:rPr lang="en-GB" sz="1200" dirty="0" smtClean="0"/>
              <a:t>TUPC136.</a:t>
            </a:r>
          </a:p>
          <a:p>
            <a:pPr marL="287338" indent="-115888">
              <a:spcAft>
                <a:spcPts val="500"/>
              </a:spcAft>
              <a:buFont typeface="Arial" pitchFamily="34" charset="0"/>
              <a:buChar char="•"/>
            </a:pPr>
            <a:r>
              <a:rPr lang="de-DE" sz="1200" dirty="0" smtClean="0"/>
              <a:t>N. Fuster et al.,</a:t>
            </a:r>
            <a:r>
              <a:rPr lang="en-GB" sz="1200" dirty="0" smtClean="0"/>
              <a:t> “</a:t>
            </a:r>
            <a:r>
              <a:rPr lang="en-US" sz="1200" dirty="0" smtClean="0"/>
              <a:t>Simulation Studies of </a:t>
            </a:r>
            <a:r>
              <a:rPr lang="en-US" sz="1200" dirty="0" err="1" smtClean="0"/>
              <a:t>Macroparticles</a:t>
            </a:r>
            <a:r>
              <a:rPr lang="en-US" sz="1200" dirty="0" smtClean="0"/>
              <a:t> Falling into the LHC Proton Beam”, IPAC’11, </a:t>
            </a:r>
            <a:r>
              <a:rPr lang="de-DE" sz="1200" dirty="0"/>
              <a:t>MOPS017</a:t>
            </a:r>
            <a:r>
              <a:rPr lang="en-US" sz="1200" dirty="0" smtClean="0"/>
              <a:t>.</a:t>
            </a:r>
          </a:p>
        </p:txBody>
      </p:sp>
    </p:spTree>
    <p:extLst>
      <p:ext uri="{BB962C8B-B14F-4D97-AF65-F5344CB8AC3E}">
        <p14:creationId xmlns:p14="http://schemas.microsoft.com/office/powerpoint/2010/main" val="3894306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UFOs in 2012</a:t>
            </a:r>
            <a:endParaRPr lang="de-DE" dirty="0"/>
          </a:p>
        </p:txBody>
      </p:sp>
      <p:sp>
        <p:nvSpPr>
          <p:cNvPr id="3" name="Textplatzhalter 2"/>
          <p:cNvSpPr>
            <a:spLocks noGrp="1"/>
          </p:cNvSpPr>
          <p:nvPr>
            <p:ph type="body" sz="quarter" idx="13"/>
          </p:nvPr>
        </p:nvSpPr>
        <p:spPr/>
        <p:txBody>
          <a:bodyPr/>
          <a:lstStyle/>
          <a:p>
            <a:r>
              <a:rPr lang="de-DE" sz="2400" dirty="0" err="1" smtClean="0"/>
              <a:t>Some</a:t>
            </a:r>
            <a:r>
              <a:rPr lang="de-DE" sz="2400" dirty="0" smtClean="0"/>
              <a:t> </a:t>
            </a:r>
            <a:r>
              <a:rPr lang="de-DE" sz="2400" dirty="0" err="1" smtClean="0"/>
              <a:t>arc</a:t>
            </a:r>
            <a:r>
              <a:rPr lang="de-DE" sz="2400" dirty="0" smtClean="0"/>
              <a:t> UFOs </a:t>
            </a:r>
            <a:r>
              <a:rPr lang="de-DE" sz="2400" dirty="0" err="1" smtClean="0"/>
              <a:t>already</a:t>
            </a:r>
            <a:r>
              <a:rPr lang="de-DE" sz="2400" dirty="0" smtClean="0"/>
              <a:t>:</a:t>
            </a:r>
            <a:br>
              <a:rPr lang="de-DE" sz="2400" dirty="0" smtClean="0"/>
            </a:br>
            <a:endParaRPr lang="de-DE" sz="2000" dirty="0" smtClean="0"/>
          </a:p>
          <a:p>
            <a:pPr marL="509588"/>
            <a:r>
              <a:rPr lang="de-DE" sz="2000" dirty="0"/>
              <a:t>	</a:t>
            </a:r>
            <a:r>
              <a:rPr lang="de-DE" sz="2000" i="1" dirty="0" smtClean="0">
                <a:solidFill>
                  <a:schemeClr val="tx2"/>
                </a:solidFill>
              </a:rPr>
              <a:t>Event </a:t>
            </a:r>
            <a:r>
              <a:rPr lang="de-DE" sz="2000" i="1" dirty="0" err="1" smtClean="0">
                <a:solidFill>
                  <a:schemeClr val="tx2"/>
                </a:solidFill>
              </a:rPr>
              <a:t>at</a:t>
            </a:r>
            <a:r>
              <a:rPr lang="de-DE" sz="2000" i="1" dirty="0" smtClean="0">
                <a:solidFill>
                  <a:schemeClr val="tx2"/>
                </a:solidFill>
              </a:rPr>
              <a:t> 1091 GeV, 1.5·10</a:t>
            </a:r>
            <a:r>
              <a:rPr lang="de-DE" sz="2000" i="1" baseline="30000" dirty="0" smtClean="0">
                <a:solidFill>
                  <a:schemeClr val="tx2"/>
                </a:solidFill>
              </a:rPr>
              <a:t>12</a:t>
            </a:r>
            <a:r>
              <a:rPr lang="de-DE" sz="2000" i="1" dirty="0" smtClean="0">
                <a:solidFill>
                  <a:schemeClr val="tx2"/>
                </a:solidFill>
              </a:rPr>
              <a:t> </a:t>
            </a:r>
            <a:r>
              <a:rPr lang="de-DE" sz="2000" i="1" dirty="0" err="1" smtClean="0">
                <a:solidFill>
                  <a:schemeClr val="tx2"/>
                </a:solidFill>
              </a:rPr>
              <a:t>protons</a:t>
            </a:r>
            <a:r>
              <a:rPr lang="de-DE" sz="2000" i="1" dirty="0" smtClean="0">
                <a:solidFill>
                  <a:schemeClr val="tx2"/>
                </a:solidFill>
              </a:rPr>
              <a:t>.</a:t>
            </a:r>
          </a:p>
          <a:p>
            <a:pPr marL="509588"/>
            <a:r>
              <a:rPr lang="de-DE" sz="2000" i="1" dirty="0">
                <a:solidFill>
                  <a:schemeClr val="tx2"/>
                </a:solidFill>
              </a:rPr>
              <a:t>	</a:t>
            </a:r>
            <a:r>
              <a:rPr lang="de-DE" sz="2000" b="1" i="1" dirty="0" smtClean="0">
                <a:solidFill>
                  <a:schemeClr val="tx2"/>
                </a:solidFill>
                <a:effectLst>
                  <a:outerShdw blurRad="38100" dist="38100" dir="2700000" algn="tl">
                    <a:srgbClr val="000000">
                      <a:alpha val="43137"/>
                    </a:srgbClr>
                  </a:outerShdw>
                </a:effectLst>
              </a:rPr>
              <a:t>New in 2012</a:t>
            </a:r>
            <a:r>
              <a:rPr lang="de-DE" sz="2000" i="1" dirty="0" smtClean="0">
                <a:solidFill>
                  <a:schemeClr val="tx2"/>
                </a:solidFill>
              </a:rPr>
              <a:t>: BLM turn-</a:t>
            </a:r>
            <a:r>
              <a:rPr lang="de-DE" sz="2000" i="1" dirty="0" err="1" smtClean="0">
                <a:solidFill>
                  <a:schemeClr val="tx2"/>
                </a:solidFill>
              </a:rPr>
              <a:t>by</a:t>
            </a:r>
            <a:r>
              <a:rPr lang="de-DE" sz="2000" i="1" dirty="0" smtClean="0">
                <a:solidFill>
                  <a:schemeClr val="tx2"/>
                </a:solidFill>
              </a:rPr>
              <a:t>-turn </a:t>
            </a:r>
            <a:r>
              <a:rPr lang="de-DE" sz="2000" i="1" dirty="0" err="1" smtClean="0">
                <a:solidFill>
                  <a:schemeClr val="tx2"/>
                </a:solidFill>
              </a:rPr>
              <a:t>buffer</a:t>
            </a:r>
            <a:r>
              <a:rPr lang="de-DE" sz="2000" i="1" dirty="0" smtClean="0">
                <a:solidFill>
                  <a:schemeClr val="tx2"/>
                </a:solidFill>
              </a:rPr>
              <a:t>.</a:t>
            </a:r>
          </a:p>
          <a:p>
            <a:endParaRPr lang="de-DE" sz="2400"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426" t="13747" r="2222" b="7380"/>
          <a:stretch/>
        </p:blipFill>
        <p:spPr bwMode="auto">
          <a:xfrm>
            <a:off x="5795158" y="3555454"/>
            <a:ext cx="3135085" cy="2572214"/>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5" t="17111" r="36750" b="7778"/>
          <a:stretch/>
        </p:blipFill>
        <p:spPr bwMode="auto">
          <a:xfrm>
            <a:off x="5795158" y="1055045"/>
            <a:ext cx="3135085" cy="2328921"/>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p:cNvGrpSpPr/>
          <p:nvPr/>
        </p:nvGrpSpPr>
        <p:grpSpPr>
          <a:xfrm>
            <a:off x="213755" y="2961629"/>
            <a:ext cx="5332021" cy="3166039"/>
            <a:chOff x="213755" y="2961629"/>
            <a:chExt cx="5332021" cy="3166039"/>
          </a:xfrm>
        </p:grpSpPr>
        <p:pic>
          <p:nvPicPr>
            <p:cNvPr id="2050" name="Picture 2" descr="L:\Data\Analysis\LHC\UFOs\cases and plots\UFOs in Study buffer\2012.04.04 035754 - Lossprofi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755" y="2961629"/>
              <a:ext cx="5332021" cy="3166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3645724" y="3139955"/>
              <a:ext cx="1686297" cy="830997"/>
            </a:xfrm>
            <a:prstGeom prst="rect">
              <a:avLst/>
            </a:prstGeom>
            <a:solidFill>
              <a:schemeClr val="bg1"/>
            </a:solidFill>
            <a:ln>
              <a:solidFill>
                <a:schemeClr val="bg1">
                  <a:lumMod val="50000"/>
                </a:schemeClr>
              </a:solidFill>
            </a:ln>
          </p:spPr>
          <p:txBody>
            <a:bodyPr wrap="square" rtlCol="0">
              <a:spAutoFit/>
            </a:bodyPr>
            <a:lstStyle/>
            <a:p>
              <a:r>
                <a:rPr lang="de-DE" sz="1200" b="1" dirty="0"/>
                <a:t>Fit </a:t>
              </a:r>
              <a:r>
                <a:rPr lang="de-DE" sz="1200" b="1" dirty="0" err="1"/>
                <a:t>parameter</a:t>
              </a:r>
              <a:r>
                <a:rPr lang="de-DE" sz="1200" dirty="0"/>
                <a:t>:</a:t>
              </a:r>
            </a:p>
            <a:p>
              <a:r>
                <a:rPr lang="de-DE" sz="1200" dirty="0"/>
                <a:t>Peak </a:t>
              </a:r>
              <a:r>
                <a:rPr lang="de-DE" sz="1200" dirty="0" err="1"/>
                <a:t>loss</a:t>
              </a:r>
              <a:r>
                <a:rPr lang="de-DE" sz="1200" dirty="0"/>
                <a:t>: </a:t>
              </a:r>
              <a:r>
                <a:rPr lang="de-DE" sz="1200" dirty="0" smtClean="0"/>
                <a:t>1.1·10</a:t>
              </a:r>
              <a:r>
                <a:rPr lang="de-DE" sz="1200" baseline="30000" dirty="0" smtClean="0"/>
                <a:t>-3</a:t>
              </a:r>
              <a:r>
                <a:rPr lang="de-DE" sz="1200" dirty="0" smtClean="0"/>
                <a:t> </a:t>
              </a:r>
              <a:r>
                <a:rPr lang="de-DE" sz="1200" dirty="0"/>
                <a:t>Gy/s</a:t>
              </a:r>
            </a:p>
            <a:p>
              <a:r>
                <a:rPr lang="de-DE" sz="1200" dirty="0"/>
                <a:t>Temporal </a:t>
              </a:r>
              <a:r>
                <a:rPr lang="de-DE" sz="1200" dirty="0" err="1"/>
                <a:t>width</a:t>
              </a:r>
              <a:r>
                <a:rPr lang="de-DE" sz="1200" dirty="0"/>
                <a:t>: </a:t>
              </a:r>
              <a:r>
                <a:rPr lang="de-DE" sz="1200" dirty="0" smtClean="0"/>
                <a:t>346 </a:t>
              </a:r>
              <a:r>
                <a:rPr lang="de-DE" sz="1200" dirty="0"/>
                <a:t>µs</a:t>
              </a:r>
            </a:p>
            <a:p>
              <a:r>
                <a:rPr lang="de-DE" sz="1200" dirty="0"/>
                <a:t>Integrated </a:t>
              </a:r>
              <a:r>
                <a:rPr lang="de-DE" sz="1200" dirty="0" err="1" smtClean="0"/>
                <a:t>loss</a:t>
              </a:r>
              <a:r>
                <a:rPr lang="de-DE" sz="1200" dirty="0"/>
                <a:t>: </a:t>
              </a:r>
              <a:r>
                <a:rPr lang="de-DE" sz="1200" dirty="0" smtClean="0"/>
                <a:t>0.9 µGy</a:t>
              </a:r>
            </a:p>
          </p:txBody>
        </p:sp>
      </p:grpSp>
    </p:spTree>
    <p:extLst>
      <p:ext uri="{BB962C8B-B14F-4D97-AF65-F5344CB8AC3E}">
        <p14:creationId xmlns:p14="http://schemas.microsoft.com/office/powerpoint/2010/main" val="17970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37160" y="1051560"/>
                <a:ext cx="4217408" cy="5212080"/>
              </a:xfrm>
            </p:spPr>
            <p:txBody>
              <a:bodyPr anchor="ctr"/>
              <a:lstStyle/>
              <a:p>
                <a:pPr>
                  <a:buFont typeface="Arial" pitchFamily="34" charset="0"/>
                  <a:buChar char="•"/>
                </a:pPr>
                <a:r>
                  <a:rPr lang="en-US" sz="2400" dirty="0" smtClean="0"/>
                  <a:t>Measured </a:t>
                </a:r>
                <a14:m>
                  <m:oMath xmlns:m="http://schemas.openxmlformats.org/officeDocument/2006/math">
                    <m:r>
                      <a:rPr lang="de-DE" sz="2400" i="1" smtClean="0">
                        <a:solidFill>
                          <a:schemeClr val="tx2"/>
                        </a:solidFill>
                        <a:effectLst>
                          <a:outerShdw blurRad="38100" dist="38100" dir="2700000" algn="tl">
                            <a:srgbClr val="000000">
                              <a:alpha val="43137"/>
                            </a:srgbClr>
                          </a:outerShdw>
                        </a:effectLst>
                        <a:latin typeface="Cambria Math"/>
                      </a:rPr>
                      <m:t>≈</m:t>
                    </m:r>
                    <m:f>
                      <m:fPr>
                        <m:ctrlPr>
                          <a:rPr lang="en-US" sz="2400" b="1" i="1" smtClean="0">
                            <a:solidFill>
                              <a:schemeClr val="tx2"/>
                            </a:solidFill>
                            <a:effectLst>
                              <a:outerShdw blurRad="38100" dist="38100" dir="2700000" algn="tl">
                                <a:srgbClr val="000000">
                                  <a:alpha val="43137"/>
                                </a:srgbClr>
                              </a:outerShdw>
                            </a:effectLst>
                            <a:latin typeface="Cambria Math"/>
                          </a:rPr>
                        </m:ctrlPr>
                      </m:fPr>
                      <m:num>
                        <m:r>
                          <a:rPr lang="de-DE" sz="2400" b="1" i="1" smtClean="0">
                            <a:solidFill>
                              <a:schemeClr val="tx2"/>
                            </a:solidFill>
                            <a:effectLst>
                              <a:outerShdw blurRad="38100" dist="38100" dir="2700000" algn="tl">
                                <a:srgbClr val="000000">
                                  <a:alpha val="43137"/>
                                </a:srgbClr>
                              </a:outerShdw>
                            </a:effectLst>
                            <a:latin typeface="Cambria Math"/>
                          </a:rPr>
                          <m:t>𝟏</m:t>
                        </m:r>
                      </m:num>
                      <m:den>
                        <m:r>
                          <a:rPr lang="de-DE" sz="2400" b="1" i="1" smtClean="0">
                            <a:solidFill>
                              <a:schemeClr val="tx2"/>
                            </a:solidFill>
                            <a:effectLst>
                              <a:outerShdw blurRad="38100" dist="38100" dir="2700000" algn="tl">
                                <a:srgbClr val="000000">
                                  <a:alpha val="43137"/>
                                </a:srgbClr>
                              </a:outerShdw>
                            </a:effectLst>
                            <a:latin typeface="Cambria Math"/>
                          </a:rPr>
                          <m:t>𝒙</m:t>
                        </m:r>
                      </m:den>
                    </m:f>
                  </m:oMath>
                </a14:m>
                <a:r>
                  <a:rPr lang="en-US" sz="2400" b="1" dirty="0" smtClean="0">
                    <a:solidFill>
                      <a:schemeClr val="tx2"/>
                    </a:solidFill>
                    <a:effectLst>
                      <a:outerShdw blurRad="38100" dist="38100" dir="2700000" algn="tl">
                        <a:srgbClr val="000000">
                          <a:alpha val="43137"/>
                        </a:srgbClr>
                      </a:outerShdw>
                    </a:effectLst>
                  </a:rPr>
                  <a:t> distribution </a:t>
                </a:r>
                <a:r>
                  <a:rPr lang="en-US" sz="2400" dirty="0" smtClean="0"/>
                  <a:t>of BLM signal is consistent </a:t>
                </a:r>
                <a:r>
                  <a:rPr lang="en-US" sz="2400" dirty="0"/>
                  <a:t>with </a:t>
                </a:r>
                <a:r>
                  <a:rPr lang="en-US" sz="2400" b="1" dirty="0">
                    <a:solidFill>
                      <a:schemeClr val="tx2"/>
                    </a:solidFill>
                    <a:effectLst>
                      <a:outerShdw blurRad="38100" dist="38100" dir="2700000" algn="tl">
                        <a:srgbClr val="000000">
                          <a:alpha val="43137"/>
                        </a:srgbClr>
                      </a:outerShdw>
                    </a:effectLst>
                  </a:rPr>
                  <a:t>measured dust distribution </a:t>
                </a:r>
                <a:r>
                  <a:rPr lang="en-US" sz="2400" dirty="0"/>
                  <a:t>in </a:t>
                </a:r>
                <a:r>
                  <a:rPr lang="en-US" sz="2400" dirty="0" smtClean="0"/>
                  <a:t>SM12/Bat113.</a:t>
                </a:r>
                <a:br>
                  <a:rPr lang="en-US" sz="2400" dirty="0" smtClean="0"/>
                </a:br>
                <a:r>
                  <a:rPr lang="en-US" sz="2400" dirty="0" smtClean="0"/>
                  <a:t/>
                </a:r>
                <a:br>
                  <a:rPr lang="en-US" sz="2400" dirty="0" smtClean="0"/>
                </a:br>
                <a:r>
                  <a:rPr lang="en-US" sz="2000" i="1" dirty="0" smtClean="0">
                    <a:solidFill>
                      <a:schemeClr val="tx2"/>
                    </a:solidFill>
                  </a:rPr>
                  <a:t>Linear dependency of UFO signal on particle volume shown by N. Fuster et al., IPAC’11</a:t>
                </a:r>
                <a:r>
                  <a:rPr lang="en-US" sz="2000" i="1" dirty="0">
                    <a:solidFill>
                      <a:schemeClr val="tx2"/>
                    </a:solidFill>
                  </a:rPr>
                  <a:t>, </a:t>
                </a:r>
                <a:r>
                  <a:rPr lang="en-US" sz="2000" i="1" dirty="0" smtClean="0">
                    <a:solidFill>
                      <a:schemeClr val="tx2"/>
                    </a:solidFill>
                  </a:rPr>
                  <a:t>MOPS017.</a:t>
                </a:r>
                <a:endParaRPr lang="en-US" sz="1400" i="1" dirty="0" smtClean="0">
                  <a:solidFill>
                    <a:schemeClr val="tx2"/>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37160" y="1051560"/>
                <a:ext cx="4217408" cy="5212080"/>
              </a:xfrm>
              <a:blipFill rotWithShape="1">
                <a:blip r:embed="rId2"/>
                <a:stretch>
                  <a:fillRect l="-2026" r="-2605"/>
                </a:stretch>
              </a:blipFill>
            </p:spPr>
            <p:txBody>
              <a:bodyPr/>
              <a:lstStyle/>
              <a:p>
                <a:r>
                  <a:rPr lang="de-DE">
                    <a:noFill/>
                  </a:rPr>
                  <a:t> </a:t>
                </a:r>
              </a:p>
            </p:txBody>
          </p:sp>
        </mc:Fallback>
      </mc:AlternateContent>
      <p:sp>
        <p:nvSpPr>
          <p:cNvPr id="2" name="Title 1"/>
          <p:cNvSpPr>
            <a:spLocks noGrp="1"/>
          </p:cNvSpPr>
          <p:nvPr>
            <p:ph type="title"/>
          </p:nvPr>
        </p:nvSpPr>
        <p:spPr/>
        <p:txBody>
          <a:bodyPr/>
          <a:lstStyle/>
          <a:p>
            <a:r>
              <a:rPr lang="en-US" dirty="0" smtClean="0"/>
              <a:t>Below Threshold UFOs</a:t>
            </a:r>
            <a:endParaRPr lang="en-US" dirty="0"/>
          </a:p>
        </p:txBody>
      </p:sp>
      <p:grpSp>
        <p:nvGrpSpPr>
          <p:cNvPr id="4" name="Gruppieren 3"/>
          <p:cNvGrpSpPr/>
          <p:nvPr/>
        </p:nvGrpSpPr>
        <p:grpSpPr>
          <a:xfrm>
            <a:off x="4444117" y="3794947"/>
            <a:ext cx="4522788" cy="2510612"/>
            <a:chOff x="4444117" y="3794947"/>
            <a:chExt cx="4522788" cy="2510612"/>
          </a:xfrm>
        </p:grpSpPr>
        <p:pic>
          <p:nvPicPr>
            <p:cNvPr id="8197" name="Picture 5" descr="L:\Data\Analysis\LHC\UFOs\cases and plots\2011.12.06 - dust particle contamination size distribu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117" y="3794947"/>
              <a:ext cx="4522788" cy="2510612"/>
            </a:xfrm>
            <a:prstGeom prst="rect">
              <a:avLst/>
            </a:prstGeom>
            <a:noFill/>
            <a:extLst>
              <a:ext uri="{909E8E84-426E-40DD-AFC4-6F175D3DCCD1}">
                <a14:hiddenFill xmlns:a14="http://schemas.microsoft.com/office/drawing/2010/main">
                  <a:solidFill>
                    <a:srgbClr val="FFFFFF"/>
                  </a:solidFill>
                </a14:hiddenFill>
              </a:ext>
            </a:extLst>
          </p:spPr>
        </p:pic>
        <p:sp>
          <p:nvSpPr>
            <p:cNvPr id="11" name="Abgerundetes Rechteck 10"/>
            <p:cNvSpPr/>
            <p:nvPr/>
          </p:nvSpPr>
          <p:spPr bwMode="auto">
            <a:xfrm>
              <a:off x="6047891" y="5314170"/>
              <a:ext cx="1520573" cy="51077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2"/>
                  </a:solidFill>
                  <a:latin typeface="Arial" pitchFamily="-112" charset="0"/>
                  <a:ea typeface="ＭＳ Ｐゴシック" pitchFamily="-112" charset="-128"/>
                  <a:cs typeface="ＭＳ Ｐゴシック" pitchFamily="-112" charset="-128"/>
                </a:rPr>
                <a:t>c</a:t>
              </a:r>
              <a:r>
                <a:rPr kumimoji="0" lang="en-US" sz="1200" b="1"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ourtesy of </a:t>
              </a:r>
              <a:r>
                <a:rPr lang="en-US" sz="1200" b="1" dirty="0" smtClean="0">
                  <a:solidFill>
                    <a:schemeClr val="tx2"/>
                  </a:solidFill>
                  <a:latin typeface="Arial" pitchFamily="-112" charset="0"/>
                  <a:ea typeface="ＭＳ Ｐゴシック" pitchFamily="-112" charset="-128"/>
                  <a:cs typeface="ＭＳ Ｐゴシック" pitchFamily="-112" charset="-128"/>
                </a:rPr>
                <a:t/>
              </a:r>
              <a:br>
                <a:rPr lang="en-US" sz="1200" b="1" dirty="0" smtClean="0">
                  <a:solidFill>
                    <a:schemeClr val="tx2"/>
                  </a:solidFill>
                  <a:latin typeface="Arial" pitchFamily="-112" charset="0"/>
                  <a:ea typeface="ＭＳ Ｐゴシック" pitchFamily="-112" charset="-128"/>
                  <a:cs typeface="ＭＳ Ｐゴシック" pitchFamily="-112" charset="-128"/>
                </a:rPr>
              </a:br>
              <a:r>
                <a:rPr lang="en-US" sz="1200" b="1" dirty="0" smtClean="0">
                  <a:solidFill>
                    <a:schemeClr val="tx2"/>
                  </a:solidFill>
                  <a:latin typeface="Arial" pitchFamily="-112" charset="0"/>
                  <a:ea typeface="ＭＳ Ｐゴシック" pitchFamily="-112" charset="-128"/>
                  <a:cs typeface="ＭＳ Ｐゴシック" pitchFamily="-112" charset="-128"/>
                </a:rPr>
                <a:t>J. M. Jimenez</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mc:AlternateContent xmlns:mc="http://schemas.openxmlformats.org/markup-compatibility/2006" xmlns:a14="http://schemas.microsoft.com/office/drawing/2010/main">
          <mc:Choice Requires="a14">
            <p:sp>
              <p:nvSpPr>
                <p:cNvPr id="23" name="Textfeld 22"/>
                <p:cNvSpPr txBox="1"/>
                <p:nvPr/>
              </p:nvSpPr>
              <p:spPr>
                <a:xfrm>
                  <a:off x="7606788" y="4499183"/>
                  <a:ext cx="1360116"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400" b="1" i="1" smtClean="0">
                            <a:solidFill>
                              <a:srgbClr val="FF0000"/>
                            </a:solidFill>
                            <a:latin typeface="Cambria Math"/>
                            <a:ea typeface="Cambria Math"/>
                          </a:rPr>
                          <m:t>∝</m:t>
                        </m:r>
                        <m:sSup>
                          <m:sSupPr>
                            <m:ctrlPr>
                              <a:rPr lang="de-DE" sz="2400" b="1" i="1" smtClean="0">
                                <a:solidFill>
                                  <a:srgbClr val="FF0000"/>
                                </a:solidFill>
                                <a:latin typeface="Cambria Math"/>
                                <a:ea typeface="Cambria Math"/>
                              </a:rPr>
                            </m:ctrlPr>
                          </m:sSupPr>
                          <m:e>
                            <m:r>
                              <a:rPr lang="de-DE" sz="2400" b="1" i="1" smtClean="0">
                                <a:solidFill>
                                  <a:srgbClr val="FF0000"/>
                                </a:solidFill>
                                <a:latin typeface="Cambria Math"/>
                                <a:ea typeface="Cambria Math"/>
                              </a:rPr>
                              <m:t>𝒙</m:t>
                            </m:r>
                          </m:e>
                          <m:sup>
                            <m:r>
                              <a:rPr lang="de-DE" sz="2400" b="1" i="1" smtClean="0">
                                <a:solidFill>
                                  <a:srgbClr val="FF0000"/>
                                </a:solidFill>
                                <a:latin typeface="Cambria Math"/>
                                <a:ea typeface="Cambria Math"/>
                              </a:rPr>
                              <m:t>−</m:t>
                            </m:r>
                            <m:r>
                              <a:rPr lang="de-DE" sz="2400" b="1" i="1" smtClean="0">
                                <a:solidFill>
                                  <a:srgbClr val="FF0000"/>
                                </a:solidFill>
                                <a:latin typeface="Cambria Math"/>
                                <a:ea typeface="Cambria Math"/>
                              </a:rPr>
                              <m:t>𝟎</m:t>
                            </m:r>
                            <m:r>
                              <a:rPr lang="de-DE" sz="2400" b="1" i="1" smtClean="0">
                                <a:solidFill>
                                  <a:srgbClr val="FF0000"/>
                                </a:solidFill>
                                <a:latin typeface="Cambria Math"/>
                                <a:ea typeface="Cambria Math"/>
                              </a:rPr>
                              <m:t>.</m:t>
                            </m:r>
                            <m:r>
                              <a:rPr lang="de-DE" sz="2400" b="1" i="1" smtClean="0">
                                <a:solidFill>
                                  <a:srgbClr val="FF0000"/>
                                </a:solidFill>
                                <a:latin typeface="Cambria Math"/>
                                <a:ea typeface="Cambria Math"/>
                              </a:rPr>
                              <m:t>𝟗𝟕</m:t>
                            </m:r>
                          </m:sup>
                        </m:sSup>
                      </m:oMath>
                    </m:oMathPara>
                  </a14:m>
                  <a:endParaRPr lang="de-DE" sz="2400" b="1" dirty="0" err="1" smtClean="0">
                    <a:solidFill>
                      <a:srgbClr val="FF0000"/>
                    </a:solidFill>
                  </a:endParaRPr>
                </a:p>
              </p:txBody>
            </p:sp>
          </mc:Choice>
          <mc:Fallback xmlns="">
            <p:sp>
              <p:nvSpPr>
                <p:cNvPr id="23" name="Textfeld 22"/>
                <p:cNvSpPr txBox="1">
                  <a:spLocks noRot="1" noChangeAspect="1" noMove="1" noResize="1" noEditPoints="1" noAdjustHandles="1" noChangeArrowheads="1" noChangeShapeType="1" noTextEdit="1"/>
                </p:cNvSpPr>
                <p:nvPr/>
              </p:nvSpPr>
              <p:spPr>
                <a:xfrm>
                  <a:off x="7606788" y="4499183"/>
                  <a:ext cx="1360116" cy="470000"/>
                </a:xfrm>
                <a:prstGeom prst="rect">
                  <a:avLst/>
                </a:prstGeom>
                <a:blipFill rotWithShape="1">
                  <a:blip r:embed="rId7"/>
                  <a:stretch>
                    <a:fillRect/>
                  </a:stretch>
                </a:blipFill>
              </p:spPr>
              <p:txBody>
                <a:bodyPr/>
                <a:lstStyle/>
                <a:p>
                  <a:r>
                    <a:rPr lang="de-DE">
                      <a:noFill/>
                    </a:rPr>
                    <a:t> </a:t>
                  </a:r>
                </a:p>
              </p:txBody>
            </p:sp>
          </mc:Fallback>
        </mc:AlternateContent>
      </p:grpSp>
      <p:pic>
        <p:nvPicPr>
          <p:cNvPr id="2050" name="Picture 2" descr="L:\MyReports\LHC\UFOs\2012-02-06-10_-_Chamonix2012\paper\images\ufodis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117" y="1051560"/>
            <a:ext cx="4522787" cy="2608263"/>
          </a:xfrm>
          <a:prstGeom prst="rect">
            <a:avLst/>
          </a:prstGeom>
          <a:noFill/>
          <a:extLst>
            <a:ext uri="{909E8E84-426E-40DD-AFC4-6F175D3DCCD1}">
              <a14:hiddenFill xmlns:a14="http://schemas.microsoft.com/office/drawing/2010/main">
                <a:solidFill>
                  <a:srgbClr val="FFFFFF"/>
                </a:solidFill>
              </a14:hiddenFill>
            </a:ext>
          </a:extLst>
        </p:spPr>
      </p:pic>
      <p:sp>
        <p:nvSpPr>
          <p:cNvPr id="14" name="Abgerundetes Rechteck 4"/>
          <p:cNvSpPr/>
          <p:nvPr/>
        </p:nvSpPr>
        <p:spPr bwMode="auto">
          <a:xfrm>
            <a:off x="7264588" y="1254517"/>
            <a:ext cx="1773567" cy="612934"/>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4513 arc UFOs (≥cell 12) at 3.5 TeV</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smtClean="0">
                <a:solidFill>
                  <a:schemeClr val="tx2"/>
                </a:solidFill>
                <a:latin typeface="Arial" pitchFamily="-112" charset="0"/>
                <a:ea typeface="ＭＳ Ｐゴシック" pitchFamily="-112" charset="-128"/>
                <a:cs typeface="ＭＳ Ｐゴシック" pitchFamily="-112" charset="-128"/>
              </a:rPr>
              <a:t>with signal RS01 </a:t>
            </a:r>
            <a:r>
              <a:rPr lang="en-US" sz="1000" i="1" dirty="0">
                <a:solidFill>
                  <a:schemeClr val="tx2"/>
                </a:solidFill>
                <a:latin typeface="Arial" pitchFamily="-112" charset="0"/>
                <a:ea typeface="ＭＳ Ｐゴシック" pitchFamily="-112" charset="-128"/>
                <a:cs typeface="ＭＳ Ｐゴシック" pitchFamily="-112" charset="-128"/>
              </a:rPr>
              <a:t>&gt; </a:t>
            </a:r>
            <a:r>
              <a:rPr lang="en-US" sz="1000" i="1" dirty="0" smtClean="0">
                <a:solidFill>
                  <a:schemeClr val="tx2"/>
                </a:solidFill>
                <a:latin typeface="Arial" pitchFamily="-112" charset="0"/>
                <a:ea typeface="ＭＳ Ｐゴシック" pitchFamily="-112" charset="-128"/>
                <a:cs typeface="ＭＳ Ｐゴシック" pitchFamily="-112" charset="-128"/>
              </a:rPr>
              <a:t>1∙10</a:t>
            </a:r>
            <a:r>
              <a:rPr lang="en-US" sz="1000" i="1" baseline="30000" dirty="0" smtClean="0">
                <a:solidFill>
                  <a:schemeClr val="tx2"/>
                </a:solidFill>
                <a:latin typeface="Arial" pitchFamily="-112" charset="0"/>
                <a:ea typeface="ＭＳ Ｐゴシック" pitchFamily="-112" charset="-128"/>
                <a:cs typeface="ＭＳ Ｐゴシック" pitchFamily="-112" charset="-128"/>
              </a:rPr>
              <a:t>-3</a:t>
            </a:r>
            <a:r>
              <a:rPr lang="en-US" sz="1000" i="1" dirty="0" smtClean="0">
                <a:solidFill>
                  <a:schemeClr val="tx2"/>
                </a:solidFill>
                <a:latin typeface="Arial" pitchFamily="-112" charset="0"/>
                <a:ea typeface="ＭＳ Ｐゴシック" pitchFamily="-112" charset="-128"/>
                <a:cs typeface="ＭＳ Ｐゴシック" pitchFamily="-112" charset="-128"/>
              </a:rPr>
              <a:t> </a:t>
            </a:r>
            <a:r>
              <a:rPr lang="en-US" sz="1000" i="1" dirty="0" err="1" smtClean="0">
                <a:solidFill>
                  <a:schemeClr val="tx2"/>
                </a:solidFill>
                <a:latin typeface="Arial" pitchFamily="-112" charset="0"/>
                <a:ea typeface="ＭＳ Ｐゴシック" pitchFamily="-112" charset="-128"/>
                <a:cs typeface="ＭＳ Ｐゴシック" pitchFamily="-112" charset="-128"/>
              </a:rPr>
              <a:t>Gy</a:t>
            </a:r>
            <a:r>
              <a:rPr lang="en-US" sz="1000" i="1" dirty="0" smtClean="0">
                <a:solidFill>
                  <a:schemeClr val="tx2"/>
                </a:solidFill>
                <a:latin typeface="Arial" pitchFamily="-112" charset="0"/>
                <a:ea typeface="ＭＳ Ｐゴシック" pitchFamily="-112" charset="-128"/>
                <a:cs typeface="ＭＳ Ｐゴシック" pitchFamily="-112" charset="-128"/>
              </a:rPr>
              <a:t>/s.</a:t>
            </a:r>
            <a:endParaRPr kumimoji="0" lang="en-US" sz="1000" i="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386280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sz="3600" dirty="0" smtClean="0"/>
          </a:p>
          <a:p>
            <a:pPr algn="ctr"/>
            <a:r>
              <a:rPr lang="de-DE" sz="2400" dirty="0" smtClean="0"/>
              <a:t>The UFO rate stays constant during a fill.</a:t>
            </a:r>
            <a:endParaRPr lang="en-US"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75" t="12690" r="60500" b="37555"/>
          <a:stretch/>
        </p:blipFill>
        <p:spPr bwMode="auto">
          <a:xfrm>
            <a:off x="1685028" y="1087821"/>
            <a:ext cx="5773944" cy="4633455"/>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DE" dirty="0" smtClean="0"/>
              <a:t>Intrafill UFO rate</a:t>
            </a:r>
            <a:endParaRPr lang="en-US" dirty="0"/>
          </a:p>
        </p:txBody>
      </p:sp>
      <mc:AlternateContent xmlns:mc="http://schemas.openxmlformats.org/markup-compatibility/2006" xmlns:a14="http://schemas.microsoft.com/office/drawing/2010/main">
        <mc:Choice Requires="a14">
          <p:sp>
            <p:nvSpPr>
              <p:cNvPr id="6" name="Abgerundetes Rechteck 4"/>
              <p:cNvSpPr/>
              <p:nvPr/>
            </p:nvSpPr>
            <p:spPr bwMode="auto">
              <a:xfrm>
                <a:off x="6312762" y="3795976"/>
                <a:ext cx="2118719" cy="1123712"/>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3185 arc UFOs (</a:t>
                </a:r>
                <a14:m>
                  <m:oMath xmlns:m="http://schemas.openxmlformats.org/officeDocument/2006/math">
                    <m:r>
                      <a:rPr lang="en-US" sz="1000" i="1" dirty="0" smtClean="0">
                        <a:solidFill>
                          <a:schemeClr val="tx2"/>
                        </a:solidFill>
                        <a:latin typeface="Cambria Math"/>
                        <a:ea typeface="Cambria Math"/>
                        <a:cs typeface="ＭＳ Ｐゴシック" pitchFamily="-112" charset="-128"/>
                      </a:rPr>
                      <m:t>≥</m:t>
                    </m:r>
                  </m:oMath>
                </a14:m>
                <a:r>
                  <a:rPr lang="en-US" sz="1000" i="1" dirty="0" smtClean="0">
                    <a:solidFill>
                      <a:schemeClr val="tx2"/>
                    </a:solidFill>
                    <a:latin typeface="Arial" pitchFamily="-112" charset="0"/>
                    <a:ea typeface="ＭＳ Ｐゴシック" pitchFamily="-112" charset="-128"/>
                    <a:cs typeface="ＭＳ Ｐゴシック" pitchFamily="-112" charset="-128"/>
                  </a:rPr>
                  <a:t>cell 12) between 14.04. and 31.10.2011 during stable beams in 47 fills with at least 10 hours stable beams</a:t>
                </a:r>
                <a:r>
                  <a:rPr lang="en-US" sz="1000" i="1" dirty="0">
                    <a:solidFill>
                      <a:schemeClr val="tx2"/>
                    </a:solidFill>
                    <a:latin typeface="Arial" pitchFamily="-112" charset="0"/>
                    <a:ea typeface="ＭＳ Ｐゴシック" pitchFamily="-112" charset="-128"/>
                    <a:cs typeface="ＭＳ Ｐゴシック" pitchFamily="-112" charset="-128"/>
                  </a:rPr>
                  <a:t>. Signal RS04 &gt; 2∙10</a:t>
                </a:r>
                <a:r>
                  <a:rPr lang="en-US" sz="1000" i="1" baseline="30000" dirty="0">
                    <a:solidFill>
                      <a:schemeClr val="tx2"/>
                    </a:solidFill>
                    <a:latin typeface="Arial" pitchFamily="-112" charset="0"/>
                    <a:ea typeface="ＭＳ Ｐゴシック" pitchFamily="-112" charset="-128"/>
                    <a:cs typeface="ＭＳ Ｐゴシック" pitchFamily="-112" charset="-128"/>
                  </a:rPr>
                  <a:t>-4</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a:t>
                </a:r>
              </a:p>
            </p:txBody>
          </p:sp>
        </mc:Choice>
        <mc:Fallback xmlns="">
          <p:sp>
            <p:nvSpPr>
              <p:cNvPr id="6" name="Abgerundetes Rechteck 4"/>
              <p:cNvSpPr>
                <a:spLocks noRot="1" noChangeAspect="1" noMove="1" noResize="1" noEditPoints="1" noAdjustHandles="1" noChangeArrowheads="1" noChangeShapeType="1" noTextEdit="1"/>
              </p:cNvSpPr>
              <p:nvPr/>
            </p:nvSpPr>
            <p:spPr bwMode="auto">
              <a:xfrm>
                <a:off x="6312762" y="3795976"/>
                <a:ext cx="2118719" cy="1123712"/>
              </a:xfrm>
              <a:prstGeom prst="roundRect">
                <a:avLst/>
              </a:prstGeom>
              <a:blipFill rotWithShape="1">
                <a:blip r:embed="rId3"/>
                <a:stretch>
                  <a:fillRect/>
                </a:stretch>
              </a:blipFill>
              <a:ln w="9525" cap="flat" cmpd="sng" algn="ctr">
                <a:solidFill>
                  <a:schemeClr val="tx2"/>
                </a:solidFill>
                <a:prstDash val="solid"/>
                <a:round/>
                <a:headEnd type="none" w="med" len="med"/>
                <a:tailEnd type="none" w="med" len="med"/>
              </a:ln>
              <a:effectLst/>
            </p:spPr>
            <p:txBody>
              <a:bodyPr/>
              <a:lstStyle/>
              <a:p>
                <a:r>
                  <a:rPr lang="de-DE">
                    <a:noFill/>
                  </a:rPr>
                  <a:t> </a:t>
                </a:r>
              </a:p>
            </p:txBody>
          </p:sp>
        </mc:Fallback>
      </mc:AlternateContent>
    </p:spTree>
    <p:extLst>
      <p:ext uri="{BB962C8B-B14F-4D97-AF65-F5344CB8AC3E}">
        <p14:creationId xmlns:p14="http://schemas.microsoft.com/office/powerpoint/2010/main" val="207047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Peak Signal </a:t>
            </a:r>
            <a:r>
              <a:rPr lang="en-GB" dirty="0" err="1" smtClean="0"/>
              <a:t>vs</a:t>
            </a:r>
            <a:r>
              <a:rPr lang="en-GB" dirty="0" smtClean="0"/>
              <a:t> Loss Duration</a:t>
            </a:r>
            <a:endParaRPr lang="en-US" dirty="0"/>
          </a:p>
        </p:txBody>
      </p:sp>
      <p:sp>
        <p:nvSpPr>
          <p:cNvPr id="3" name="Text Placeholder 2"/>
          <p:cNvSpPr>
            <a:spLocks noGrp="1"/>
          </p:cNvSpPr>
          <p:nvPr>
            <p:ph type="body" sz="quarter" idx="13"/>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pPr algn="ctr"/>
            <a:r>
              <a:rPr lang="en-GB" sz="2400" dirty="0" smtClean="0"/>
              <a:t>Tendency that harder UFOs are faster.</a:t>
            </a:r>
            <a:endParaRPr lang="en-US"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584" y="1053154"/>
            <a:ext cx="6806832" cy="4616127"/>
          </a:xfrm>
          <a:prstGeom prst="rect">
            <a:avLst/>
          </a:prstGeom>
          <a:noFill/>
          <a:ln w="9525">
            <a:noFill/>
            <a:miter lim="800000"/>
            <a:headEnd/>
            <a:tailEnd/>
          </a:ln>
          <a:effectLst/>
        </p:spPr>
      </p:pic>
      <p:sp>
        <p:nvSpPr>
          <p:cNvPr id="6" name="Abgerundetes Rechteck 4"/>
          <p:cNvSpPr/>
          <p:nvPr/>
        </p:nvSpPr>
        <p:spPr bwMode="auto">
          <a:xfrm>
            <a:off x="312098" y="5798943"/>
            <a:ext cx="1353785" cy="51077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2"/>
                </a:solidFill>
                <a:latin typeface="Arial" pitchFamily="-112" charset="0"/>
                <a:ea typeface="ＭＳ Ｐゴシック" pitchFamily="-112" charset="-128"/>
                <a:cs typeface="ＭＳ Ｐゴシック" pitchFamily="-112" charset="-128"/>
              </a:rPr>
              <a:t>c</a:t>
            </a:r>
            <a:r>
              <a:rPr kumimoji="0" lang="en-US" sz="1200" b="1"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ourtesy of</a:t>
            </a:r>
            <a:r>
              <a:rPr lang="en-US" sz="1200" b="1" dirty="0" smtClean="0">
                <a:solidFill>
                  <a:schemeClr val="tx2"/>
                </a:solidFill>
                <a:latin typeface="Arial" pitchFamily="-112" charset="0"/>
                <a:ea typeface="ＭＳ Ｐゴシック" pitchFamily="-112" charset="-128"/>
                <a:cs typeface="ＭＳ Ｐゴシック" pitchFamily="-112" charset="-128"/>
              </a:rPr>
              <a:t/>
            </a:r>
            <a:br>
              <a:rPr lang="en-US" sz="1200" b="1" dirty="0" smtClean="0">
                <a:solidFill>
                  <a:schemeClr val="tx2"/>
                </a:solidFill>
                <a:latin typeface="Arial" pitchFamily="-112" charset="0"/>
                <a:ea typeface="ＭＳ Ｐゴシック" pitchFamily="-112" charset="-128"/>
                <a:cs typeface="ＭＳ Ｐゴシック" pitchFamily="-112" charset="-128"/>
              </a:rPr>
            </a:br>
            <a:r>
              <a:rPr kumimoji="0" lang="en-US" sz="1200" b="1"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E. Nebot</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601463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Peak Signal</a:t>
            </a:r>
            <a:endParaRPr lang="de-DE" dirty="0"/>
          </a:p>
        </p:txBody>
      </p:sp>
      <p:sp>
        <p:nvSpPr>
          <p:cNvPr id="3" name="Textplatzhalter 2"/>
          <p:cNvSpPr>
            <a:spLocks noGrp="1"/>
          </p:cNvSpPr>
          <p:nvPr>
            <p:ph type="body" sz="quarter" idx="13"/>
          </p:nvPr>
        </p:nvSpPr>
        <p:spPr>
          <a:xfrm>
            <a:off x="137160" y="1051560"/>
            <a:ext cx="5002399" cy="5212080"/>
          </a:xfrm>
        </p:spPr>
        <p:txBody>
          <a:bodyPr/>
          <a:lstStyle/>
          <a:p>
            <a:pPr algn="ctr">
              <a:buFont typeface="Arial" pitchFamily="34" charset="0"/>
              <a:buChar char="•"/>
            </a:pPr>
            <a:endParaRPr lang="en-US" sz="2400" b="1" dirty="0" smtClean="0">
              <a:solidFill>
                <a:schemeClr val="tx2"/>
              </a:solidFill>
              <a:effectLst>
                <a:outerShdw blurRad="38100" dist="38100" dir="2700000" algn="tl">
                  <a:srgbClr val="000000">
                    <a:alpha val="43137"/>
                  </a:srgbClr>
                </a:outerShdw>
              </a:effectLst>
            </a:endParaRPr>
          </a:p>
          <a:p>
            <a:pPr>
              <a:buFont typeface="Arial" pitchFamily="34" charset="0"/>
              <a:buChar char="•"/>
            </a:pPr>
            <a:r>
              <a:rPr lang="en-GB" sz="2400" dirty="0" smtClean="0"/>
              <a:t>No clear dependency of peak loss 	on intensity.</a:t>
            </a:r>
            <a:br>
              <a:rPr lang="en-GB" sz="2400" dirty="0" smtClean="0"/>
            </a:br>
            <a:r>
              <a:rPr lang="en-US" sz="1600" i="1" dirty="0" smtClean="0">
                <a:solidFill>
                  <a:schemeClr val="tx2"/>
                </a:solidFill>
              </a:rPr>
              <a:t> 			(cf. E.B. Holzer at Evian Dec. 2010)</a:t>
            </a:r>
          </a:p>
          <a:p>
            <a:pPr>
              <a:buFont typeface="Arial" pitchFamily="34" charset="0"/>
              <a:buChar char="•"/>
            </a:pPr>
            <a:endParaRPr lang="de-DE" sz="1600" i="1" dirty="0" smtClean="0">
              <a:solidFill>
                <a:schemeClr val="tx2"/>
              </a:solidFill>
            </a:endParaRPr>
          </a:p>
          <a:p>
            <a:pPr>
              <a:buFont typeface="Arial" pitchFamily="34" charset="0"/>
              <a:buChar char="•"/>
            </a:pPr>
            <a:endParaRPr lang="de-DE" sz="1600" i="1" dirty="0" smtClean="0">
              <a:solidFill>
                <a:schemeClr val="tx2"/>
              </a:solidFill>
            </a:endParaRPr>
          </a:p>
          <a:p>
            <a:pPr>
              <a:buFont typeface="Arial" pitchFamily="34" charset="0"/>
              <a:buChar char="•"/>
            </a:pPr>
            <a:endParaRPr lang="de-DE" sz="1600" i="1" dirty="0" smtClean="0">
              <a:solidFill>
                <a:schemeClr val="tx2"/>
              </a:solidFill>
            </a:endParaRPr>
          </a:p>
          <a:p>
            <a:pPr>
              <a:buFont typeface="Arial" pitchFamily="34" charset="0"/>
              <a:buChar char="•"/>
            </a:pPr>
            <a:endParaRPr lang="de-DE" sz="1600" i="1" dirty="0" smtClean="0">
              <a:solidFill>
                <a:schemeClr val="tx2"/>
              </a:solidFill>
            </a:endParaRPr>
          </a:p>
          <a:p>
            <a:pPr>
              <a:buFont typeface="Arial" pitchFamily="34" charset="0"/>
              <a:buChar char="•"/>
            </a:pPr>
            <a:endParaRPr lang="de-DE" sz="1600" i="1" dirty="0" smtClean="0">
              <a:solidFill>
                <a:schemeClr val="tx2"/>
              </a:solidFill>
            </a:endParaRPr>
          </a:p>
          <a:p>
            <a:pPr>
              <a:buFont typeface="Arial" pitchFamily="34" charset="0"/>
              <a:buChar char="•"/>
            </a:pPr>
            <a:endParaRPr lang="de-DE" sz="1600" i="1" dirty="0" smtClean="0">
              <a:solidFill>
                <a:schemeClr val="tx2"/>
              </a:solidFill>
            </a:endParaRPr>
          </a:p>
          <a:p>
            <a:pPr>
              <a:buFont typeface="Arial" pitchFamily="34" charset="0"/>
              <a:buChar char="•"/>
            </a:pPr>
            <a:r>
              <a:rPr lang="en-GB" sz="2400" dirty="0" smtClean="0"/>
              <a:t>No clear dependency of peak loss 	on bunch intensity.</a:t>
            </a:r>
            <a:endParaRPr lang="en-US" sz="2400" dirty="0" smtClean="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984" y="1051559"/>
            <a:ext cx="3775388" cy="2560320"/>
          </a:xfrm>
          <a:prstGeom prst="rect">
            <a:avLst/>
          </a:prstGeom>
          <a:noFill/>
          <a:ln w="9525">
            <a:noFill/>
            <a:miter lim="800000"/>
            <a:headEnd/>
            <a:tailEnd/>
          </a:ln>
          <a:effectLst/>
        </p:spPr>
      </p:pic>
      <p:sp>
        <p:nvSpPr>
          <p:cNvPr id="5" name="Abgerundetes Rechteck 4"/>
          <p:cNvSpPr/>
          <p:nvPr/>
        </p:nvSpPr>
        <p:spPr bwMode="auto">
          <a:xfrm>
            <a:off x="7634452" y="951886"/>
            <a:ext cx="1314697" cy="51077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2"/>
                </a:solidFill>
                <a:latin typeface="Arial" pitchFamily="-112" charset="0"/>
                <a:ea typeface="ＭＳ Ｐゴシック" pitchFamily="-112" charset="-128"/>
                <a:cs typeface="ＭＳ Ｐゴシック" pitchFamily="-112" charset="-128"/>
              </a:rPr>
              <a:t>c</a:t>
            </a:r>
            <a:r>
              <a:rPr kumimoji="0" lang="en-US" sz="1200" b="1"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ourtesy of</a:t>
            </a:r>
            <a:r>
              <a:rPr lang="en-US" sz="1200" b="1" dirty="0" smtClean="0">
                <a:solidFill>
                  <a:schemeClr val="tx2"/>
                </a:solidFill>
                <a:latin typeface="Arial" pitchFamily="-112" charset="0"/>
                <a:ea typeface="ＭＳ Ｐゴシック" pitchFamily="-112" charset="-128"/>
                <a:cs typeface="ＭＳ Ｐゴシック" pitchFamily="-112" charset="-128"/>
              </a:rPr>
              <a:t/>
            </a:r>
            <a:br>
              <a:rPr lang="en-US" sz="1200" b="1" dirty="0" smtClean="0">
                <a:solidFill>
                  <a:schemeClr val="tx2"/>
                </a:solidFill>
                <a:latin typeface="Arial" pitchFamily="-112" charset="0"/>
                <a:ea typeface="ＭＳ Ｐゴシック" pitchFamily="-112" charset="-128"/>
                <a:cs typeface="ＭＳ Ｐゴシック" pitchFamily="-112" charset="-128"/>
              </a:rPr>
            </a:br>
            <a:r>
              <a:rPr kumimoji="0" lang="en-US" sz="1200" b="1"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E. Nebot</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pic>
        <p:nvPicPr>
          <p:cNvPr id="12083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15776" t="26993" r="39612" b="29688"/>
          <a:stretch>
            <a:fillRect/>
          </a:stretch>
        </p:blipFill>
        <p:spPr bwMode="auto">
          <a:xfrm>
            <a:off x="5423336" y="3657598"/>
            <a:ext cx="3295934" cy="2560320"/>
          </a:xfrm>
          <a:prstGeom prst="rect">
            <a:avLst/>
          </a:prstGeom>
          <a:noFill/>
          <a:ln w="25400">
            <a:solidFill>
              <a:schemeClr val="tx2"/>
            </a:solidFill>
            <a:miter lim="800000"/>
            <a:headEnd/>
            <a:tailEnd/>
          </a:ln>
        </p:spPr>
      </p:pic>
    </p:spTree>
    <p:extLst>
      <p:ext uri="{BB962C8B-B14F-4D97-AF65-F5344CB8AC3E}">
        <p14:creationId xmlns:p14="http://schemas.microsoft.com/office/powerpoint/2010/main" val="3273846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UFO rate </a:t>
            </a:r>
            <a:r>
              <a:rPr lang="de-DE" dirty="0" err="1" smtClean="0"/>
              <a:t>vs</a:t>
            </a:r>
            <a:r>
              <a:rPr lang="de-DE" dirty="0" smtClean="0"/>
              <a:t> </a:t>
            </a:r>
            <a:r>
              <a:rPr lang="de-DE" dirty="0" err="1" smtClean="0"/>
              <a:t>Bunch</a:t>
            </a:r>
            <a:r>
              <a:rPr lang="de-DE" dirty="0" smtClean="0"/>
              <a:t> </a:t>
            </a:r>
            <a:r>
              <a:rPr lang="de-DE" dirty="0" err="1" smtClean="0"/>
              <a:t>Intensity</a:t>
            </a:r>
            <a:endParaRPr lang="de-DE" dirty="0"/>
          </a:p>
        </p:txBody>
      </p:sp>
      <p:sp>
        <p:nvSpPr>
          <p:cNvPr id="3" name="Textplatzhalter 2"/>
          <p:cNvSpPr>
            <a:spLocks noGrp="1"/>
          </p:cNvSpPr>
          <p:nvPr>
            <p:ph type="body" sz="quarter" idx="13"/>
          </p:nvPr>
        </p:nvSpPr>
        <p:spPr>
          <a:xfrm>
            <a:off x="137160" y="1051560"/>
            <a:ext cx="3532810" cy="5212080"/>
          </a:xfrm>
        </p:spPr>
        <p:txBody>
          <a:bodyPr/>
          <a:lstStyle/>
          <a:p>
            <a:endParaRPr lang="de-DE" dirty="0" smtClean="0"/>
          </a:p>
          <a:p>
            <a:endParaRPr lang="de-DE" dirty="0" smtClean="0"/>
          </a:p>
          <a:p>
            <a:endParaRPr lang="de-DE" dirty="0" smtClean="0"/>
          </a:p>
          <a:p>
            <a:pPr marL="1588" indent="-1588"/>
            <a:r>
              <a:rPr lang="de-DE" sz="2400" b="1" i="1" dirty="0" err="1" smtClean="0">
                <a:solidFill>
                  <a:schemeClr val="tx2"/>
                </a:solidFill>
              </a:rPr>
              <a:t>No</a:t>
            </a:r>
            <a:r>
              <a:rPr lang="de-DE" sz="2400" b="1" i="1" dirty="0" smtClean="0">
                <a:solidFill>
                  <a:schemeClr val="tx2"/>
                </a:solidFill>
              </a:rPr>
              <a:t> </a:t>
            </a:r>
            <a:r>
              <a:rPr lang="de-DE" sz="2400" b="1" i="1" dirty="0" err="1" smtClean="0">
                <a:solidFill>
                  <a:schemeClr val="tx2"/>
                </a:solidFill>
              </a:rPr>
              <a:t>dependency</a:t>
            </a:r>
            <a:r>
              <a:rPr lang="de-DE" sz="2400" b="1" i="1" dirty="0" smtClean="0">
                <a:solidFill>
                  <a:schemeClr val="tx2"/>
                </a:solidFill>
              </a:rPr>
              <a:t> </a:t>
            </a:r>
            <a:r>
              <a:rPr lang="de-DE" sz="2400" b="1" i="1" dirty="0" err="1" smtClean="0">
                <a:solidFill>
                  <a:schemeClr val="tx2"/>
                </a:solidFill>
              </a:rPr>
              <a:t>of</a:t>
            </a:r>
            <a:r>
              <a:rPr lang="de-DE" sz="2400" b="1" i="1" dirty="0" smtClean="0">
                <a:solidFill>
                  <a:schemeClr val="tx2"/>
                </a:solidFill>
              </a:rPr>
              <a:t> UFO rate on </a:t>
            </a:r>
            <a:r>
              <a:rPr lang="de-DE" sz="2400" b="1" i="1" dirty="0" err="1" smtClean="0">
                <a:solidFill>
                  <a:schemeClr val="tx2"/>
                </a:solidFill>
              </a:rPr>
              <a:t>bunch</a:t>
            </a:r>
            <a:r>
              <a:rPr lang="de-DE" sz="2400" b="1" i="1" dirty="0" smtClean="0">
                <a:solidFill>
                  <a:schemeClr val="tx2"/>
                </a:solidFill>
              </a:rPr>
              <a:t> </a:t>
            </a:r>
            <a:r>
              <a:rPr lang="de-DE" sz="2400" b="1" i="1" dirty="0" err="1" smtClean="0">
                <a:solidFill>
                  <a:schemeClr val="tx2"/>
                </a:solidFill>
              </a:rPr>
              <a:t>intensity</a:t>
            </a:r>
            <a:r>
              <a:rPr lang="de-DE" sz="2400" b="1" i="1" dirty="0" smtClean="0">
                <a:solidFill>
                  <a:schemeClr val="tx2"/>
                </a:solidFill>
              </a:rPr>
              <a:t>.</a:t>
            </a:r>
          </a:p>
          <a:p>
            <a:pPr indent="-1588"/>
            <a:endParaRPr lang="de-DE" sz="2400" i="1" dirty="0">
              <a:solidFill>
                <a:schemeClr val="tx2"/>
              </a:solidFill>
            </a:endParaRPr>
          </a:p>
          <a:p>
            <a:pPr indent="-1588"/>
            <a:endParaRPr lang="de-DE" sz="2400" i="1" dirty="0" smtClean="0">
              <a:solidFill>
                <a:schemeClr val="tx2"/>
              </a:solidFill>
            </a:endParaRPr>
          </a:p>
          <a:p>
            <a:pPr indent="-1588"/>
            <a:endParaRPr lang="de-DE" sz="2400" i="1" dirty="0">
              <a:solidFill>
                <a:schemeClr val="tx2"/>
              </a:solidFill>
            </a:endParaRPr>
          </a:p>
          <a:p>
            <a:pPr indent="-1588"/>
            <a:endParaRPr lang="de-DE" sz="2400" i="1" dirty="0" smtClean="0">
              <a:solidFill>
                <a:schemeClr val="tx2"/>
              </a:solidFill>
            </a:endParaRPr>
          </a:p>
          <a:p>
            <a:pPr indent="-1588"/>
            <a:endParaRPr lang="de-DE" sz="2400" i="1" dirty="0">
              <a:solidFill>
                <a:schemeClr val="tx2"/>
              </a:solidFill>
            </a:endParaRPr>
          </a:p>
          <a:p>
            <a:pPr indent="-1588"/>
            <a:endParaRPr lang="de-DE" sz="2400" i="1" dirty="0">
              <a:solidFill>
                <a:schemeClr val="tx2"/>
              </a:solidFill>
            </a:endParaRPr>
          </a:p>
          <a:p>
            <a:endParaRPr lang="de-DE" dirty="0" smtClean="0"/>
          </a:p>
          <a:p>
            <a:endParaRPr lang="de-DE" dirty="0"/>
          </a:p>
          <a:p>
            <a:endParaRPr lang="de-DE" dirty="0" smtClean="0"/>
          </a:p>
          <a:p>
            <a:endParaRPr lang="de-DE" dirty="0"/>
          </a:p>
          <a:p>
            <a:endParaRPr lang="de-DE" dirty="0" smtClean="0"/>
          </a:p>
          <a:p>
            <a:endParaRPr lang="de-DE" dirty="0" smtClean="0"/>
          </a:p>
          <a:p>
            <a:endParaRPr lang="de-DE"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33" t="15283" r="57463" b="35841"/>
          <a:stretch/>
        </p:blipFill>
        <p:spPr bwMode="auto">
          <a:xfrm>
            <a:off x="3669970" y="1584960"/>
            <a:ext cx="5323906" cy="416948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bgerundetes Rechteck 6"/>
          <p:cNvSpPr/>
          <p:nvPr/>
        </p:nvSpPr>
        <p:spPr bwMode="auto">
          <a:xfrm>
            <a:off x="561854" y="5156271"/>
            <a:ext cx="2671982" cy="953453"/>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Data for 3336 candidate arc UFOs during stable beams in 2011 and 2012 (until 19.07.2012). Fills with 1374/1380 bunches and at least 1 hour of stable beams are considered. Signal RS04 </a:t>
            </a:r>
            <a:r>
              <a:rPr lang="en-US" sz="1000" i="1" dirty="0">
                <a:solidFill>
                  <a:schemeClr val="tx2"/>
                </a:solidFill>
                <a:latin typeface="Arial" pitchFamily="-112" charset="0"/>
                <a:ea typeface="ＭＳ Ｐゴシック" pitchFamily="-112" charset="-128"/>
                <a:cs typeface="ＭＳ Ｐゴシック" pitchFamily="-112" charset="-128"/>
              </a:rPr>
              <a:t>&gt; 2∙10</a:t>
            </a:r>
            <a:r>
              <a:rPr lang="en-US" sz="1000" i="1" baseline="30000" dirty="0">
                <a:solidFill>
                  <a:schemeClr val="tx2"/>
                </a:solidFill>
                <a:latin typeface="Arial" pitchFamily="-112" charset="0"/>
                <a:ea typeface="ＭＳ Ｐゴシック" pitchFamily="-112" charset="-128"/>
                <a:cs typeface="ＭＳ Ｐゴシック" pitchFamily="-112" charset="-128"/>
              </a:rPr>
              <a:t>-4</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a:t>
            </a:r>
            <a:r>
              <a:rPr lang="en-US" sz="1000" i="1" dirty="0" smtClean="0">
                <a:solidFill>
                  <a:schemeClr val="tx2"/>
                </a:solidFill>
                <a:latin typeface="Arial" pitchFamily="-112" charset="0"/>
                <a:ea typeface="ＭＳ Ｐゴシック" pitchFamily="-112" charset="-128"/>
                <a:cs typeface="ＭＳ Ｐゴシック" pitchFamily="-112" charset="-128"/>
              </a:rPr>
              <a:t>.</a:t>
            </a:r>
            <a:endParaRPr lang="en-US" sz="1000" i="1" dirty="0">
              <a:solidFill>
                <a:schemeClr val="tx2"/>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090853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sp>
        <p:nvSpPr>
          <p:cNvPr id="6" name="Text Placeholder 5"/>
          <p:cNvSpPr>
            <a:spLocks noGrp="1"/>
          </p:cNvSpPr>
          <p:nvPr>
            <p:ph type="body" sz="quarter" idx="13"/>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3236998813"/>
              </p:ext>
            </p:extLst>
          </p:nvPr>
        </p:nvGraphicFramePr>
        <p:xfrm>
          <a:off x="1566530" y="1765005"/>
          <a:ext cx="6096000" cy="37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748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MyReports\LHC\UFOs\2011-11-01_-_UFO_MD\MD_on_UFOs_at_MKIs_and_MKQs\mki8lay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06" y="1051560"/>
            <a:ext cx="8459788" cy="2792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Layout of MKI Region</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4225" y="1531589"/>
            <a:ext cx="2966242" cy="2011680"/>
          </a:xfrm>
          <a:prstGeom prst="rect">
            <a:avLst/>
          </a:prstGeom>
          <a:noFill/>
          <a:ln w="9525">
            <a:noFill/>
            <a:miter lim="800000"/>
            <a:headEnd/>
            <a:tailEnd/>
          </a:ln>
          <a:effec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62" t="1816" r="62298" b="50000"/>
          <a:stretch/>
        </p:blipFill>
        <p:spPr bwMode="auto">
          <a:xfrm>
            <a:off x="997434" y="3843968"/>
            <a:ext cx="3674192" cy="241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78048" y="2352763"/>
            <a:ext cx="546352" cy="369332"/>
          </a:xfrm>
          <a:prstGeom prst="rect">
            <a:avLst/>
          </a:prstGeom>
          <a:noFill/>
        </p:spPr>
        <p:txBody>
          <a:bodyPr wrap="square" rtlCol="0">
            <a:spAutoFit/>
          </a:bodyPr>
          <a:lstStyle/>
          <a:p>
            <a:pPr algn="ctr"/>
            <a:r>
              <a:rPr lang="de-DE" b="1" dirty="0" smtClean="0">
                <a:solidFill>
                  <a:schemeClr val="tx2"/>
                </a:solidFill>
              </a:rPr>
              <a:t>Q4</a:t>
            </a:r>
          </a:p>
        </p:txBody>
      </p:sp>
      <p:sp>
        <p:nvSpPr>
          <p:cNvPr id="14" name="Textfeld 13"/>
          <p:cNvSpPr txBox="1"/>
          <p:nvPr/>
        </p:nvSpPr>
        <p:spPr>
          <a:xfrm>
            <a:off x="7681272" y="2293388"/>
            <a:ext cx="546352" cy="369332"/>
          </a:xfrm>
          <a:prstGeom prst="rect">
            <a:avLst/>
          </a:prstGeom>
          <a:noFill/>
        </p:spPr>
        <p:txBody>
          <a:bodyPr wrap="square" rtlCol="0">
            <a:spAutoFit/>
          </a:bodyPr>
          <a:lstStyle/>
          <a:p>
            <a:pPr algn="ctr"/>
            <a:r>
              <a:rPr lang="de-DE" b="1" dirty="0" smtClean="0">
                <a:solidFill>
                  <a:schemeClr val="tx2"/>
                </a:solidFill>
              </a:rPr>
              <a:t>Q5</a:t>
            </a:r>
          </a:p>
        </p:txBody>
      </p:sp>
      <p:sp>
        <p:nvSpPr>
          <p:cNvPr id="15" name="Textfeld 14"/>
          <p:cNvSpPr txBox="1"/>
          <p:nvPr/>
        </p:nvSpPr>
        <p:spPr>
          <a:xfrm>
            <a:off x="1589219" y="1004195"/>
            <a:ext cx="667081" cy="369332"/>
          </a:xfrm>
          <a:prstGeom prst="rect">
            <a:avLst/>
          </a:prstGeom>
          <a:noFill/>
        </p:spPr>
        <p:txBody>
          <a:bodyPr wrap="square" rtlCol="0">
            <a:spAutoFit/>
          </a:bodyPr>
          <a:lstStyle/>
          <a:p>
            <a:pPr algn="ctr"/>
            <a:r>
              <a:rPr lang="de-DE" b="1" dirty="0" err="1" smtClean="0">
                <a:solidFill>
                  <a:schemeClr val="tx2"/>
                </a:solidFill>
              </a:rPr>
              <a:t>LHCb</a:t>
            </a:r>
            <a:endParaRPr lang="de-DE" b="1" dirty="0" smtClean="0">
              <a:solidFill>
                <a:schemeClr val="tx2"/>
              </a:solidFill>
            </a:endParaRPr>
          </a:p>
        </p:txBody>
      </p:sp>
      <p:cxnSp>
        <p:nvCxnSpPr>
          <p:cNvPr id="8" name="Gerade Verbindung mit Pfeil 7"/>
          <p:cNvCxnSpPr/>
          <p:nvPr/>
        </p:nvCxnSpPr>
        <p:spPr bwMode="auto">
          <a:xfrm flipH="1">
            <a:off x="1223154" y="1188861"/>
            <a:ext cx="366065" cy="0"/>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pic>
        <p:nvPicPr>
          <p:cNvPr id="12" name="Picture 52" descr="DSCN4093.jpg"/>
          <p:cNvPicPr>
            <a:picLocks noChangeAspect="1"/>
          </p:cNvPicPr>
          <p:nvPr/>
        </p:nvPicPr>
        <p:blipFill>
          <a:blip r:embed="rId5" cstate="print"/>
          <a:stretch>
            <a:fillRect/>
          </a:stretch>
        </p:blipFill>
        <p:spPr>
          <a:xfrm>
            <a:off x="5824876" y="3843973"/>
            <a:ext cx="2452315" cy="2418357"/>
          </a:xfrm>
          <a:prstGeom prst="rect">
            <a:avLst/>
          </a:prstGeom>
          <a:ln w="25400">
            <a:solidFill>
              <a:schemeClr val="tx2"/>
            </a:solidFill>
          </a:ln>
        </p:spPr>
      </p:pic>
    </p:spTree>
    <p:extLst>
      <p:ext uri="{BB962C8B-B14F-4D97-AF65-F5344CB8AC3E}">
        <p14:creationId xmlns:p14="http://schemas.microsoft.com/office/powerpoint/2010/main" val="3972728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7158" y="1051560"/>
            <a:ext cx="5467995" cy="5212080"/>
          </a:xfrm>
        </p:spPr>
        <p:txBody>
          <a:bodyPr anchor="ctr"/>
          <a:lstStyle/>
          <a:p>
            <a:pPr>
              <a:spcBef>
                <a:spcPts val="1000"/>
              </a:spcBef>
              <a:spcAft>
                <a:spcPts val="0"/>
              </a:spcAft>
              <a:buFont typeface="Arial" pitchFamily="34" charset="0"/>
              <a:buChar char="•"/>
            </a:pPr>
            <a:r>
              <a:rPr lang="en-US" sz="2400" b="1" dirty="0" smtClean="0">
                <a:solidFill>
                  <a:schemeClr val="accent6"/>
                </a:solidFill>
                <a:effectLst>
                  <a:outerShdw blurRad="38100" dist="38100" dir="2700000" algn="tl">
                    <a:srgbClr val="000000">
                      <a:alpha val="43137"/>
                    </a:srgbClr>
                  </a:outerShdw>
                </a:effectLst>
              </a:rPr>
              <a:t>13 dumps </a:t>
            </a:r>
            <a:r>
              <a:rPr lang="en-US" sz="2400" dirty="0" smtClean="0"/>
              <a:t>due to MKI UFOs.</a:t>
            </a:r>
            <a:endParaRPr lang="en-US" sz="2400" i="1" dirty="0" smtClean="0">
              <a:solidFill>
                <a:schemeClr val="tx2"/>
              </a:solidFill>
            </a:endParaRPr>
          </a:p>
          <a:p>
            <a:pPr>
              <a:spcBef>
                <a:spcPts val="1000"/>
              </a:spcBef>
              <a:spcAft>
                <a:spcPts val="0"/>
              </a:spcAft>
              <a:buFont typeface="Arial" pitchFamily="34" charset="0"/>
              <a:buChar char="•"/>
            </a:pPr>
            <a:r>
              <a:rPr lang="en-US" sz="2400" dirty="0" smtClean="0"/>
              <a:t>In total </a:t>
            </a:r>
            <a:r>
              <a:rPr lang="en-US" sz="2400" b="1" dirty="0" smtClean="0">
                <a:solidFill>
                  <a:schemeClr val="accent6"/>
                </a:solidFill>
                <a:effectLst>
                  <a:outerShdw blurRad="38100" dist="38100" dir="2700000" algn="tl">
                    <a:srgbClr val="000000">
                      <a:alpha val="43137"/>
                    </a:srgbClr>
                  </a:outerShdw>
                </a:effectLst>
              </a:rPr>
              <a:t>2340 UFOs around MKIs </a:t>
            </a:r>
            <a:br>
              <a:rPr lang="en-US" sz="2400" b="1" dirty="0" smtClean="0">
                <a:solidFill>
                  <a:schemeClr val="accent6"/>
                </a:solidFill>
                <a:effectLst>
                  <a:outerShdw blurRad="38100" dist="38100" dir="2700000" algn="tl">
                    <a:srgbClr val="000000">
                      <a:alpha val="43137"/>
                    </a:srgbClr>
                  </a:outerShdw>
                </a:effectLst>
              </a:rPr>
            </a:br>
            <a:r>
              <a:rPr lang="en-US" sz="2000" b="1" i="1" dirty="0" smtClean="0">
                <a:solidFill>
                  <a:schemeClr val="tx2"/>
                </a:solidFill>
                <a:effectLst>
                  <a:outerShdw blurRad="38100" dist="38100" dir="2700000" algn="tl">
                    <a:srgbClr val="000000">
                      <a:alpha val="43137"/>
                    </a:srgbClr>
                  </a:outerShdw>
                </a:effectLst>
              </a:rPr>
              <a:t>	</a:t>
            </a:r>
            <a:r>
              <a:rPr lang="en-US" sz="2000" i="1" dirty="0" smtClean="0">
                <a:solidFill>
                  <a:schemeClr val="tx2"/>
                </a:solidFill>
              </a:rPr>
              <a:t>847 in Pt.2 and 1493 in Pt.8.</a:t>
            </a:r>
          </a:p>
          <a:p>
            <a:pPr>
              <a:spcBef>
                <a:spcPts val="1000"/>
              </a:spcBef>
              <a:spcAft>
                <a:spcPts val="0"/>
              </a:spcAft>
              <a:buFont typeface="Arial" pitchFamily="34" charset="0"/>
              <a:buChar char="•"/>
            </a:pPr>
            <a:r>
              <a:rPr lang="en-US" sz="2400" dirty="0" smtClean="0"/>
              <a:t>Temporal distribution:</a:t>
            </a:r>
            <a:br>
              <a:rPr lang="en-US" sz="2400" dirty="0" smtClean="0"/>
            </a:br>
            <a:r>
              <a:rPr lang="en-US" sz="2000" dirty="0" smtClean="0"/>
              <a:t>	</a:t>
            </a:r>
            <a:r>
              <a:rPr lang="en-US" sz="2000" i="1" dirty="0" smtClean="0">
                <a:solidFill>
                  <a:schemeClr val="tx2"/>
                </a:solidFill>
              </a:rPr>
              <a:t>Mainly within</a:t>
            </a:r>
            <a:r>
              <a:rPr lang="en-US" sz="2000" b="1" i="1" dirty="0" smtClean="0">
                <a:solidFill>
                  <a:schemeClr val="tx2"/>
                </a:solidFill>
                <a:effectLst>
                  <a:outerShdw blurRad="38100" dist="38100" dir="2700000" algn="tl">
                    <a:srgbClr val="000000">
                      <a:alpha val="43137"/>
                    </a:srgbClr>
                  </a:outerShdw>
                </a:effectLst>
              </a:rPr>
              <a:t> 30min after last injection.</a:t>
            </a:r>
            <a:endParaRPr lang="en-US" sz="2000" b="1" i="1" dirty="0" smtClean="0">
              <a:solidFill>
                <a:schemeClr val="tx2"/>
              </a:solidFill>
            </a:endParaRPr>
          </a:p>
          <a:p>
            <a:pPr marL="0" indent="0">
              <a:spcBef>
                <a:spcPts val="500"/>
              </a:spcBef>
              <a:spcAft>
                <a:spcPts val="0"/>
              </a:spcAft>
            </a:pPr>
            <a:r>
              <a:rPr lang="en-US" sz="2000" b="1" i="1" dirty="0">
                <a:solidFill>
                  <a:schemeClr val="tx2"/>
                </a:solidFill>
                <a:effectLst>
                  <a:outerShdw blurRad="38100" dist="38100" dir="2700000" algn="tl">
                    <a:srgbClr val="000000">
                      <a:alpha val="43137"/>
                    </a:srgbClr>
                  </a:outerShdw>
                </a:effectLst>
              </a:rPr>
              <a:t>	</a:t>
            </a:r>
            <a:r>
              <a:rPr lang="en-US" sz="2000" i="1" dirty="0" smtClean="0">
                <a:solidFill>
                  <a:schemeClr val="tx2"/>
                </a:solidFill>
              </a:rPr>
              <a:t>Many events within a </a:t>
            </a:r>
            <a:r>
              <a:rPr lang="en-US" sz="2000" b="1" i="1" dirty="0" smtClean="0">
                <a:solidFill>
                  <a:schemeClr val="tx2"/>
                </a:solidFill>
                <a:effectLst>
                  <a:outerShdw blurRad="38100" dist="38100" dir="2700000" algn="tl">
                    <a:srgbClr val="000000">
                      <a:alpha val="43137"/>
                    </a:srgbClr>
                  </a:outerShdw>
                </a:effectLst>
              </a:rPr>
              <a:t>few hundred </a:t>
            </a:r>
            <a:r>
              <a:rPr lang="en-US" sz="2000" b="1" i="1" dirty="0" err="1" smtClean="0">
                <a:solidFill>
                  <a:schemeClr val="tx2"/>
                </a:solidFill>
                <a:effectLst>
                  <a:outerShdw blurRad="38100" dist="38100" dir="2700000" algn="tl">
                    <a:srgbClr val="000000">
                      <a:alpha val="43137"/>
                    </a:srgbClr>
                  </a:outerShdw>
                </a:effectLst>
              </a:rPr>
              <a:t>ms</a:t>
            </a:r>
            <a:r>
              <a:rPr lang="en-US" sz="2000" b="1" i="1" dirty="0" smtClean="0">
                <a:solidFill>
                  <a:schemeClr val="tx2"/>
                </a:solidFill>
                <a:effectLst>
                  <a:outerShdw blurRad="38100" dist="38100" dir="2700000" algn="tl">
                    <a:srgbClr val="000000">
                      <a:alpha val="43137"/>
                    </a:srgbClr>
                  </a:outerShdw>
                </a:effectLst>
              </a:rPr>
              <a:t> after 	MKI pulse</a:t>
            </a:r>
            <a:r>
              <a:rPr lang="en-US" sz="2000" i="1" dirty="0" smtClean="0">
                <a:solidFill>
                  <a:schemeClr val="tx2"/>
                </a:solidFill>
              </a:rPr>
              <a:t>, some </a:t>
            </a:r>
            <a:r>
              <a:rPr lang="en-US" sz="2000" b="1" i="1" dirty="0" smtClean="0">
                <a:solidFill>
                  <a:schemeClr val="tx2"/>
                </a:solidFill>
                <a:effectLst>
                  <a:outerShdw blurRad="38100" dist="38100" dir="2700000" algn="tl">
                    <a:srgbClr val="000000">
                      <a:alpha val="43137"/>
                    </a:srgbClr>
                  </a:outerShdw>
                </a:effectLst>
              </a:rPr>
              <a:t>cannot be explained by 	gravitational force alone </a:t>
            </a:r>
            <a:r>
              <a:rPr lang="en-US" sz="2000" i="1" dirty="0" smtClean="0">
                <a:solidFill>
                  <a:schemeClr val="tx2"/>
                </a:solidFill>
              </a:rPr>
              <a:t>(probably 	negatively 	charged macro particles).</a:t>
            </a:r>
            <a:r>
              <a:rPr lang="de-DE" sz="1400" i="1" dirty="0" smtClean="0">
                <a:solidFill>
                  <a:schemeClr val="tx2"/>
                </a:solidFill>
              </a:rPr>
              <a:t/>
            </a:r>
            <a:br>
              <a:rPr lang="de-DE" sz="1400" i="1" dirty="0" smtClean="0">
                <a:solidFill>
                  <a:schemeClr val="tx2"/>
                </a:solidFill>
              </a:rPr>
            </a:br>
            <a:r>
              <a:rPr lang="en-US" sz="1400" dirty="0"/>
              <a:t>	                             </a:t>
            </a:r>
            <a:r>
              <a:rPr lang="en-US" sz="1400" dirty="0" smtClean="0"/>
              <a:t>                </a:t>
            </a:r>
            <a:r>
              <a:rPr lang="de-DE" sz="1400" i="1" dirty="0" smtClean="0">
                <a:solidFill>
                  <a:schemeClr val="tx2"/>
                </a:solidFill>
              </a:rPr>
              <a:t>(F. Zimmermann, 66th LIBD Meeting)</a:t>
            </a:r>
            <a:endParaRPr lang="en-US" sz="1400" i="1" dirty="0" smtClean="0">
              <a:solidFill>
                <a:schemeClr val="tx2"/>
              </a:solidFill>
              <a:ea typeface="ＭＳ Ｐゴシック" pitchFamily="-112" charset="-128"/>
              <a:cs typeface="ＭＳ Ｐゴシック" pitchFamily="-112" charset="-128"/>
            </a:endParaRPr>
          </a:p>
          <a:p>
            <a:pPr>
              <a:spcBef>
                <a:spcPts val="1000"/>
              </a:spcBef>
              <a:spcAft>
                <a:spcPts val="0"/>
              </a:spcAft>
              <a:buFont typeface="Arial" pitchFamily="34" charset="0"/>
              <a:buChar char="•"/>
            </a:pPr>
            <a:r>
              <a:rPr lang="en-US" sz="2400" dirty="0" smtClean="0"/>
              <a:t>Positive correlation between </a:t>
            </a:r>
            <a:r>
              <a:rPr lang="en-US" sz="2400" b="1" dirty="0" smtClean="0">
                <a:solidFill>
                  <a:schemeClr val="tx2"/>
                </a:solidFill>
                <a:effectLst>
                  <a:outerShdw blurRad="38100" dist="38100" dir="2700000" algn="tl">
                    <a:srgbClr val="000000">
                      <a:alpha val="43137"/>
                    </a:srgbClr>
                  </a:outerShdw>
                </a:effectLst>
              </a:rPr>
              <a:t>MKI UFO rate</a:t>
            </a:r>
            <a:r>
              <a:rPr lang="en-US" sz="2400" b="1" dirty="0" smtClean="0">
                <a:effectLst>
                  <a:outerShdw blurRad="38100" dist="38100" dir="2700000" algn="tl">
                    <a:srgbClr val="000000">
                      <a:alpha val="43137"/>
                    </a:srgbClr>
                  </a:outerShdw>
                </a:effectLst>
              </a:rPr>
              <a:t> </a:t>
            </a:r>
            <a:r>
              <a:rPr lang="en-US" sz="2400" dirty="0" smtClean="0"/>
              <a:t>and </a:t>
            </a:r>
            <a:r>
              <a:rPr lang="en-US" sz="2400" b="1" dirty="0" smtClean="0">
                <a:solidFill>
                  <a:schemeClr val="tx2"/>
                </a:solidFill>
                <a:effectLst>
                  <a:outerShdw blurRad="38100" dist="38100" dir="2700000" algn="tl">
                    <a:srgbClr val="000000">
                      <a:alpha val="43137"/>
                    </a:srgbClr>
                  </a:outerShdw>
                </a:effectLst>
              </a:rPr>
              <a:t>local pressure</a:t>
            </a:r>
            <a:r>
              <a:rPr lang="en-US" sz="2400" dirty="0" smtClean="0"/>
              <a:t> at 450 GeV.</a:t>
            </a:r>
            <a:br>
              <a:rPr lang="en-US" sz="2400" dirty="0" smtClean="0"/>
            </a:br>
            <a:r>
              <a:rPr lang="en-US" sz="1400" dirty="0"/>
              <a:t> </a:t>
            </a:r>
            <a:r>
              <a:rPr lang="en-US" sz="1400" dirty="0" smtClean="0"/>
              <a:t>				     </a:t>
            </a:r>
            <a:r>
              <a:rPr lang="de-DE" sz="1400" i="1" dirty="0" smtClean="0">
                <a:solidFill>
                  <a:schemeClr val="tx2"/>
                </a:solidFill>
              </a:rPr>
              <a:t>(T. Baer et al., Chamonix 2012)</a:t>
            </a:r>
            <a:endParaRPr lang="en-US" sz="14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10" t="33123" r="49606" b="18269"/>
          <a:stretch/>
        </p:blipFill>
        <p:spPr bwMode="auto">
          <a:xfrm>
            <a:off x="5605153" y="1051560"/>
            <a:ext cx="3361073" cy="2539783"/>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DE" dirty="0" smtClean="0"/>
              <a:t>MKI UFOs</a:t>
            </a:r>
            <a:endParaRPr lang="en-US" dirty="0"/>
          </a:p>
        </p:txBody>
      </p:sp>
      <p:sp>
        <p:nvSpPr>
          <p:cNvPr id="19" name="Abgerundetes Rechteck 18"/>
          <p:cNvSpPr/>
          <p:nvPr/>
        </p:nvSpPr>
        <p:spPr bwMode="auto">
          <a:xfrm>
            <a:off x="7285689" y="1849198"/>
            <a:ext cx="1758887" cy="612934"/>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000" i="1" dirty="0" smtClean="0">
                <a:solidFill>
                  <a:schemeClr val="tx2"/>
                </a:solidFill>
                <a:latin typeface="Arial" pitchFamily="-112" charset="0"/>
                <a:ea typeface="ＭＳ Ｐゴシック" pitchFamily="-112" charset="-128"/>
                <a:cs typeface="ＭＳ Ｐゴシック" pitchFamily="-112" charset="-128"/>
              </a:rPr>
              <a:t>1236 UFOs around MKIs for fills lasting at least 3 hours after last injection.</a:t>
            </a:r>
            <a:endParaRPr kumimoji="0" lang="en-US" sz="1000" i="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pic>
        <p:nvPicPr>
          <p:cNvPr id="11" name="Picture 5" descr="L:\Data\Analysis\LHC\UFOs\2011.11.01 - UFO MD\2011.11.23 - UFO delay 0-500ms combin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152" y="3943984"/>
            <a:ext cx="3361073" cy="197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6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sp>
        <p:nvSpPr>
          <p:cNvPr id="6" name="Text Placeholder 5"/>
          <p:cNvSpPr>
            <a:spLocks noGrp="1"/>
          </p:cNvSpPr>
          <p:nvPr>
            <p:ph type="body" sz="quarter" idx="13"/>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3211095546"/>
              </p:ext>
            </p:extLst>
          </p:nvPr>
        </p:nvGraphicFramePr>
        <p:xfrm>
          <a:off x="1566530" y="1765005"/>
          <a:ext cx="6096000" cy="37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779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MyReports\LHC\UFOs\2011-11-01_-_UFO_MD\MD_on_UFOs_at_MKIs_and_MKQs\tempdist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5325" y="1051560"/>
            <a:ext cx="3749247" cy="2448981"/>
          </a:xfrm>
          <a:prstGeom prst="rect">
            <a:avLst/>
          </a:prstGeom>
          <a:noFill/>
          <a:ln w="63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7170" name="Picture 2" descr="L:\MyReports\LHC\UFOs\2011-09-04_-_09_-_IPAC11\Dust_Particles_in_the_LHC\Paper\IPAC11_Dust_Particles_in_the_LHC_Tobias_Baer\images\iqcuf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4347" y="3892949"/>
            <a:ext cx="3749247" cy="2190936"/>
          </a:xfrm>
          <a:prstGeom prst="rect">
            <a:avLst/>
          </a:prstGeom>
          <a:noFill/>
          <a:ln w="63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3"/>
          </p:nvPr>
        </p:nvSpPr>
        <p:spPr>
          <a:xfrm>
            <a:off x="137159" y="1051560"/>
            <a:ext cx="5157188" cy="5212080"/>
          </a:xfrm>
        </p:spPr>
        <p:txBody>
          <a:bodyPr anchor="t"/>
          <a:lstStyle/>
          <a:p>
            <a:pPr>
              <a:spcBef>
                <a:spcPts val="1000"/>
              </a:spcBef>
              <a:spcAft>
                <a:spcPts val="0"/>
              </a:spcAft>
              <a:buFont typeface="Arial" pitchFamily="34" charset="0"/>
              <a:buChar char="•"/>
            </a:pPr>
            <a:endParaRPr lang="en-US" sz="4000" dirty="0" smtClean="0"/>
          </a:p>
          <a:p>
            <a:pPr>
              <a:spcBef>
                <a:spcPts val="1000"/>
              </a:spcBef>
              <a:spcAft>
                <a:spcPts val="0"/>
              </a:spcAft>
              <a:buFont typeface="Arial" pitchFamily="34" charset="0"/>
              <a:buChar char="•"/>
            </a:pPr>
            <a:r>
              <a:rPr lang="en-US" sz="2400" dirty="0" smtClean="0"/>
              <a:t>Many events within a few hundred </a:t>
            </a:r>
            <a:r>
              <a:rPr lang="en-US" sz="2400" dirty="0" err="1" smtClean="0"/>
              <a:t>ms</a:t>
            </a:r>
            <a:r>
              <a:rPr lang="en-US" sz="2400" dirty="0" smtClean="0"/>
              <a:t> after MKI pulse.</a:t>
            </a:r>
          </a:p>
          <a:p>
            <a:pPr marL="0" indent="0">
              <a:spcBef>
                <a:spcPts val="1000"/>
              </a:spcBef>
              <a:spcAft>
                <a:spcPts val="0"/>
              </a:spcAft>
            </a:pPr>
            <a:endParaRPr lang="en-US" dirty="0"/>
          </a:p>
          <a:p>
            <a:pPr>
              <a:spcBef>
                <a:spcPts val="1000"/>
              </a:spcBef>
              <a:spcAft>
                <a:spcPts val="0"/>
              </a:spcAft>
              <a:buFont typeface="Arial" pitchFamily="34" charset="0"/>
              <a:buChar char="•"/>
            </a:pPr>
            <a:endParaRPr lang="en-US" sz="4000" dirty="0" smtClean="0"/>
          </a:p>
          <a:p>
            <a:pPr>
              <a:spcBef>
                <a:spcPts val="1000"/>
              </a:spcBef>
              <a:spcAft>
                <a:spcPts val="0"/>
              </a:spcAft>
              <a:buFont typeface="Arial" pitchFamily="34" charset="0"/>
              <a:buChar char="•"/>
            </a:pPr>
            <a:r>
              <a:rPr lang="en-US" sz="2400" dirty="0" smtClean="0"/>
              <a:t>First event </a:t>
            </a:r>
            <a:r>
              <a:rPr lang="en-US" sz="2400" b="1" dirty="0" smtClean="0">
                <a:solidFill>
                  <a:schemeClr val="tx2"/>
                </a:solidFill>
                <a:effectLst>
                  <a:outerShdw blurRad="38100" dist="38100" dir="2700000" algn="tl">
                    <a:srgbClr val="000000">
                      <a:alpha val="43137"/>
                    </a:srgbClr>
                  </a:outerShdw>
                </a:effectLst>
              </a:rPr>
              <a:t>3ms</a:t>
            </a:r>
            <a:r>
              <a:rPr lang="en-US" sz="2400" dirty="0" smtClean="0"/>
              <a:t> after MKI pulse. Compared to </a:t>
            </a:r>
            <a:r>
              <a:rPr lang="en-US" sz="2400" b="1" dirty="0" smtClean="0">
                <a:solidFill>
                  <a:schemeClr val="tx2"/>
                </a:solidFill>
                <a:effectLst>
                  <a:outerShdw blurRad="38100" dist="38100" dir="2700000" algn="tl">
                    <a:srgbClr val="000000">
                      <a:alpha val="43137"/>
                    </a:srgbClr>
                  </a:outerShdw>
                </a:effectLst>
              </a:rPr>
              <a:t>62ms for free fall </a:t>
            </a:r>
            <a:r>
              <a:rPr lang="en-US" sz="2400" dirty="0" smtClean="0"/>
              <a:t>from aperture.</a:t>
            </a:r>
            <a:br>
              <a:rPr lang="en-US" sz="2400" dirty="0" smtClean="0"/>
            </a:br>
            <a:r>
              <a:rPr lang="en-US" sz="2000" i="1" dirty="0" smtClean="0">
                <a:solidFill>
                  <a:schemeClr val="tx2"/>
                </a:solidFill>
              </a:rPr>
              <a:t>	Could be explained by negatively 	charged particles.</a:t>
            </a:r>
            <a:br>
              <a:rPr lang="en-US" sz="2000" i="1" dirty="0" smtClean="0">
                <a:solidFill>
                  <a:schemeClr val="tx2"/>
                </a:solidFill>
              </a:rPr>
            </a:br>
            <a:r>
              <a:rPr lang="en-US" sz="1200" i="1" dirty="0" smtClean="0">
                <a:solidFill>
                  <a:schemeClr val="tx2"/>
                </a:solidFill>
              </a:rPr>
              <a:t>                                             </a:t>
            </a:r>
            <a:r>
              <a:rPr lang="de-DE" sz="1400" i="1" dirty="0" smtClean="0">
                <a:solidFill>
                  <a:schemeClr val="tx2"/>
                </a:solidFill>
              </a:rPr>
              <a:t>(</a:t>
            </a:r>
            <a:r>
              <a:rPr lang="en-US" sz="1400" i="1" dirty="0" smtClean="0">
                <a:solidFill>
                  <a:schemeClr val="tx2"/>
                </a:solidFill>
                <a:ea typeface="ＭＳ Ｐゴシック" pitchFamily="-112" charset="-128"/>
              </a:rPr>
              <a:t>F. Zimmermann </a:t>
            </a:r>
            <a:r>
              <a:rPr lang="en-US" sz="1400" i="1" dirty="0">
                <a:solidFill>
                  <a:schemeClr val="tx2"/>
                </a:solidFill>
                <a:ea typeface="ＭＳ Ｐゴシック" pitchFamily="-112" charset="-128"/>
              </a:rPr>
              <a:t>at LIBD</a:t>
            </a:r>
            <a:r>
              <a:rPr lang="en-US" sz="1400" i="1" dirty="0">
                <a:solidFill>
                  <a:schemeClr val="tx2"/>
                </a:solidFill>
                <a:ea typeface="ＭＳ Ｐゴシック" pitchFamily="-112" charset="-128"/>
                <a:cs typeface="ＭＳ Ｐゴシック" pitchFamily="-112" charset="-128"/>
              </a:rPr>
              <a:t>, 29</a:t>
            </a:r>
            <a:r>
              <a:rPr lang="en-US" sz="1400" i="1" baseline="30000" dirty="0">
                <a:solidFill>
                  <a:schemeClr val="tx2"/>
                </a:solidFill>
                <a:ea typeface="ＭＳ Ｐゴシック" pitchFamily="-112" charset="-128"/>
                <a:cs typeface="ＭＳ Ｐゴシック" pitchFamily="-112" charset="-128"/>
              </a:rPr>
              <a:t>th</a:t>
            </a:r>
            <a:r>
              <a:rPr lang="en-US" sz="1400" i="1" dirty="0">
                <a:solidFill>
                  <a:schemeClr val="tx2"/>
                </a:solidFill>
                <a:ea typeface="ＭＳ Ｐゴシック" pitchFamily="-112" charset="-128"/>
                <a:cs typeface="ＭＳ Ｐゴシック" pitchFamily="-112" charset="-128"/>
              </a:rPr>
              <a:t> Nov. 2011</a:t>
            </a:r>
            <a:r>
              <a:rPr lang="en-US" sz="1400" i="1" dirty="0" smtClean="0">
                <a:solidFill>
                  <a:schemeClr val="tx2"/>
                </a:solidFill>
                <a:ea typeface="ＭＳ Ｐゴシック" pitchFamily="-112" charset="-128"/>
                <a:cs typeface="ＭＳ Ｐゴシック" pitchFamily="-112" charset="-128"/>
              </a:rPr>
              <a:t>)</a:t>
            </a:r>
            <a:endParaRPr lang="de-DE" sz="1400" dirty="0"/>
          </a:p>
        </p:txBody>
      </p:sp>
      <p:sp>
        <p:nvSpPr>
          <p:cNvPr id="2" name="Title 1"/>
          <p:cNvSpPr>
            <a:spLocks noGrp="1"/>
          </p:cNvSpPr>
          <p:nvPr>
            <p:ph type="title"/>
          </p:nvPr>
        </p:nvSpPr>
        <p:spPr/>
        <p:txBody>
          <a:bodyPr/>
          <a:lstStyle/>
          <a:p>
            <a:r>
              <a:rPr lang="de-DE" dirty="0" smtClean="0"/>
              <a:t>UFOs after MKI Pulse</a:t>
            </a:r>
            <a:endParaRPr lang="en-US" dirty="0"/>
          </a:p>
        </p:txBody>
      </p:sp>
      <p:sp>
        <p:nvSpPr>
          <p:cNvPr id="8" name="Textfeld 7"/>
          <p:cNvSpPr txBox="1"/>
          <p:nvPr/>
        </p:nvSpPr>
        <p:spPr>
          <a:xfrm>
            <a:off x="5295326" y="6051978"/>
            <a:ext cx="3749247" cy="338554"/>
          </a:xfrm>
          <a:prstGeom prst="rect">
            <a:avLst/>
          </a:prstGeom>
          <a:noFill/>
        </p:spPr>
        <p:txBody>
          <a:bodyPr wrap="square" rtlCol="0">
            <a:spAutoFit/>
          </a:bodyPr>
          <a:lstStyle/>
          <a:p>
            <a:pPr algn="ctr"/>
            <a:r>
              <a:rPr lang="de-DE" sz="1600" i="1" dirty="0" smtClean="0">
                <a:solidFill>
                  <a:schemeClr val="tx2"/>
                </a:solidFill>
              </a:rPr>
              <a:t>T. Baer et al., IPAC‘11, TUPBC137 </a:t>
            </a:r>
          </a:p>
        </p:txBody>
      </p:sp>
      <p:sp>
        <p:nvSpPr>
          <p:cNvPr id="9" name="Textfeld 8"/>
          <p:cNvSpPr txBox="1"/>
          <p:nvPr/>
        </p:nvSpPr>
        <p:spPr>
          <a:xfrm>
            <a:off x="5193942" y="3468589"/>
            <a:ext cx="3950058" cy="338554"/>
          </a:xfrm>
          <a:prstGeom prst="rect">
            <a:avLst/>
          </a:prstGeom>
          <a:noFill/>
        </p:spPr>
        <p:txBody>
          <a:bodyPr wrap="square" rtlCol="0">
            <a:spAutoFit/>
          </a:bodyPr>
          <a:lstStyle/>
          <a:p>
            <a:pPr algn="ctr"/>
            <a:r>
              <a:rPr lang="de-DE" sz="1600" i="1" dirty="0" smtClean="0">
                <a:solidFill>
                  <a:schemeClr val="tx2"/>
                </a:solidFill>
              </a:rPr>
              <a:t>T. Baer et al., </a:t>
            </a:r>
            <a:r>
              <a:rPr lang="de-DE" sz="1600" i="1" dirty="0">
                <a:solidFill>
                  <a:schemeClr val="tx2"/>
                </a:solidFill>
              </a:rPr>
              <a:t>CERN-ATS-Note-2012-018 MD</a:t>
            </a:r>
            <a:endParaRPr lang="de-DE" sz="1600" i="1" dirty="0" smtClean="0">
              <a:solidFill>
                <a:schemeClr val="tx2"/>
              </a:solidFill>
            </a:endParaRPr>
          </a:p>
        </p:txBody>
      </p:sp>
    </p:spTree>
    <p:extLst>
      <p:ext uri="{BB962C8B-B14F-4D97-AF65-F5344CB8AC3E}">
        <p14:creationId xmlns:p14="http://schemas.microsoft.com/office/powerpoint/2010/main" val="1864621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pPr algn="ctr"/>
            <a:endParaRPr lang="de-DE" dirty="0" smtClean="0"/>
          </a:p>
          <a:p>
            <a:pPr algn="ctr"/>
            <a:r>
              <a:rPr lang="en-US" sz="2400" dirty="0" smtClean="0"/>
              <a:t>No general conditioning effect obvious for MKI UFOs. </a:t>
            </a:r>
            <a:br>
              <a:rPr lang="en-US" sz="2400" dirty="0" smtClean="0"/>
            </a:br>
            <a:r>
              <a:rPr lang="en-US" sz="2400" dirty="0" smtClean="0"/>
              <a:t>On average: </a:t>
            </a:r>
            <a:r>
              <a:rPr lang="en-US" sz="2400" b="1" dirty="0" smtClean="0">
                <a:solidFill>
                  <a:schemeClr val="accent6"/>
                </a:solidFill>
                <a:effectLst>
                  <a:outerShdw blurRad="38100" dist="38100" dir="2700000" algn="tl">
                    <a:srgbClr val="000000">
                      <a:alpha val="43137"/>
                    </a:srgbClr>
                  </a:outerShdw>
                </a:effectLst>
              </a:rPr>
              <a:t>8.9 MKI UFOs per fill.</a:t>
            </a:r>
            <a:br>
              <a:rPr lang="en-US" sz="2400" b="1" dirty="0" smtClean="0">
                <a:solidFill>
                  <a:schemeClr val="accent6"/>
                </a:solidFill>
                <a:effectLst>
                  <a:outerShdw blurRad="38100" dist="38100" dir="2700000" algn="tl">
                    <a:srgbClr val="000000">
                      <a:alpha val="43137"/>
                    </a:srgbClr>
                  </a:outerShdw>
                </a:effectLst>
              </a:rPr>
            </a:br>
            <a:r>
              <a:rPr lang="en-US" sz="2000" dirty="0" smtClean="0"/>
              <a:t>(3.4 at MKIs in Pt. 2 and 5.5 at MKIs in Pt. 8)</a:t>
            </a:r>
          </a:p>
        </p:txBody>
      </p:sp>
      <p:sp>
        <p:nvSpPr>
          <p:cNvPr id="2" name="Title 1"/>
          <p:cNvSpPr>
            <a:spLocks noGrp="1"/>
          </p:cNvSpPr>
          <p:nvPr>
            <p:ph type="title"/>
          </p:nvPr>
        </p:nvSpPr>
        <p:spPr/>
        <p:txBody>
          <a:bodyPr/>
          <a:lstStyle/>
          <a:p>
            <a:r>
              <a:rPr lang="de-DE" dirty="0" smtClean="0"/>
              <a:t>Number of MKI UFOs</a:t>
            </a:r>
            <a:endParaRPr lang="en-US" dirty="0"/>
          </a:p>
        </p:txBody>
      </p:sp>
      <p:grpSp>
        <p:nvGrpSpPr>
          <p:cNvPr id="4" name="Gruppieren 3"/>
          <p:cNvGrpSpPr/>
          <p:nvPr/>
        </p:nvGrpSpPr>
        <p:grpSpPr>
          <a:xfrm>
            <a:off x="521870" y="1051559"/>
            <a:ext cx="8100260" cy="4022013"/>
            <a:chOff x="137160" y="1051559"/>
            <a:chExt cx="8869680" cy="4404052"/>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2" t="12267" r="5499" b="7778"/>
            <a:stretch/>
          </p:blipFill>
          <p:spPr bwMode="auto">
            <a:xfrm>
              <a:off x="137160" y="1051559"/>
              <a:ext cx="8869680" cy="4404052"/>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bwMode="auto">
            <a:xfrm flipH="1">
              <a:off x="743563" y="2393727"/>
              <a:ext cx="486583" cy="611172"/>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sp>
          <p:nvSpPr>
            <p:cNvPr id="15" name="Abgerundetes Rechteck 4"/>
            <p:cNvSpPr/>
            <p:nvPr/>
          </p:nvSpPr>
          <p:spPr bwMode="auto">
            <a:xfrm>
              <a:off x="6585348" y="1332590"/>
              <a:ext cx="2251876" cy="93215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spAutoFit/>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000" i="1" dirty="0" smtClean="0">
                  <a:solidFill>
                    <a:schemeClr val="tx2"/>
                  </a:solidFill>
                  <a:latin typeface="Arial" pitchFamily="-112" charset="0"/>
                  <a:ea typeface="ＭＳ Ｐゴシック" pitchFamily="-112" charset="-128"/>
                  <a:cs typeface="ＭＳ Ｐゴシック" pitchFamily="-112" charset="-128"/>
                </a:rPr>
                <a:t>1664 UFOs around injection kicker magnets between 14.04. and 31.10.2011 in Pt. 2 and Pt.8 for fills reaching stable beams with &gt;100 bunches.</a:t>
              </a:r>
              <a:endParaRPr kumimoji="0" lang="en-US" sz="1000" i="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cxnSp>
          <p:nvCxnSpPr>
            <p:cNvPr id="11" name="Straight Arrow Connector 10"/>
            <p:cNvCxnSpPr/>
            <p:nvPr/>
          </p:nvCxnSpPr>
          <p:spPr bwMode="auto">
            <a:xfrm>
              <a:off x="3128631" y="1622031"/>
              <a:ext cx="538853" cy="251637"/>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sp>
          <p:nvSpPr>
            <p:cNvPr id="12" name="Abgerundetes Rechteck 4"/>
            <p:cNvSpPr/>
            <p:nvPr/>
          </p:nvSpPr>
          <p:spPr bwMode="auto">
            <a:xfrm>
              <a:off x="634504" y="2076793"/>
              <a:ext cx="1921861" cy="63386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tx2"/>
                  </a:solidFill>
                  <a:latin typeface="Arial" pitchFamily="-112" charset="0"/>
                  <a:ea typeface="ＭＳ Ｐゴシック" pitchFamily="-112" charset="-128"/>
                  <a:cs typeface="ＭＳ Ｐゴシック" pitchFamily="-112" charset="-128"/>
                </a:rPr>
                <a:t>MKI Flashover (Pt. 8)</a:t>
              </a:r>
              <a:endParaRPr kumimoji="0" lang="en-US" sz="14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
          <p:nvSpPr>
            <p:cNvPr id="10" name="Abgerundetes Rechteck 4"/>
            <p:cNvSpPr/>
            <p:nvPr/>
          </p:nvSpPr>
          <p:spPr bwMode="auto">
            <a:xfrm>
              <a:off x="1760560" y="1305097"/>
              <a:ext cx="1591611" cy="63386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tx2"/>
                  </a:solidFill>
                  <a:latin typeface="Arial" pitchFamily="-112" charset="0"/>
                  <a:ea typeface="ＭＳ Ｐゴシック" pitchFamily="-112" charset="-128"/>
                  <a:cs typeface="ＭＳ Ｐゴシック" pitchFamily="-112" charset="-128"/>
                </a:rPr>
                <a:t>MKI UFO storms </a:t>
              </a:r>
              <a:r>
                <a:rPr lang="en-US" sz="1400" b="1" dirty="0">
                  <a:solidFill>
                    <a:schemeClr val="tx2"/>
                  </a:solidFill>
                  <a:latin typeface="Arial" pitchFamily="-112" charset="0"/>
                  <a:ea typeface="ＭＳ Ｐゴシック" pitchFamily="-112" charset="-128"/>
                  <a:cs typeface="ＭＳ Ｐゴシック" pitchFamily="-112" charset="-128"/>
                </a:rPr>
                <a:t>(</a:t>
              </a:r>
              <a:r>
                <a:rPr lang="en-US" sz="1400" b="1" dirty="0" smtClean="0">
                  <a:solidFill>
                    <a:schemeClr val="tx2"/>
                  </a:solidFill>
                  <a:latin typeface="Arial" pitchFamily="-112" charset="0"/>
                  <a:ea typeface="ＭＳ Ｐゴシック" pitchFamily="-112" charset="-128"/>
                  <a:cs typeface="ＭＳ Ｐゴシック" pitchFamily="-112" charset="-128"/>
                </a:rPr>
                <a:t>Pt. 2)</a:t>
              </a:r>
              <a:endParaRPr kumimoji="0" lang="en-US" sz="14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2999222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pPr algn="ctr"/>
            <a:endParaRPr lang="de-DE" sz="4000" dirty="0" smtClean="0"/>
          </a:p>
          <a:p>
            <a:pPr algn="ctr"/>
            <a:r>
              <a:rPr lang="de-DE" sz="2400" dirty="0" err="1" smtClean="0"/>
              <a:t>During</a:t>
            </a:r>
            <a:r>
              <a:rPr lang="de-DE" sz="2400" dirty="0" smtClean="0"/>
              <a:t> </a:t>
            </a:r>
            <a:r>
              <a:rPr lang="de-DE" sz="2400" dirty="0" err="1" smtClean="0"/>
              <a:t>the</a:t>
            </a:r>
            <a:r>
              <a:rPr lang="de-DE" sz="2400" dirty="0" smtClean="0"/>
              <a:t> UFO </a:t>
            </a:r>
            <a:r>
              <a:rPr lang="de-DE" sz="2400" dirty="0" err="1" smtClean="0"/>
              <a:t>storms</a:t>
            </a:r>
            <a:r>
              <a:rPr lang="de-DE" sz="2400" dirty="0" smtClean="0"/>
              <a:t> in </a:t>
            </a:r>
            <a:r>
              <a:rPr lang="de-DE" sz="2400" dirty="0" err="1" smtClean="0"/>
              <a:t>July</a:t>
            </a:r>
            <a:r>
              <a:rPr lang="de-DE" sz="2400" dirty="0" smtClean="0"/>
              <a:t> 2011 </a:t>
            </a:r>
            <a:r>
              <a:rPr lang="de-DE" sz="2400" dirty="0" err="1" smtClean="0"/>
              <a:t>there</a:t>
            </a:r>
            <a:r>
              <a:rPr lang="de-DE" sz="2400" dirty="0" smtClean="0"/>
              <a:t> was an </a:t>
            </a:r>
            <a:r>
              <a:rPr lang="de-DE" sz="2400" dirty="0" err="1" smtClean="0"/>
              <a:t>increased</a:t>
            </a:r>
            <a:r>
              <a:rPr lang="de-DE" sz="2400" dirty="0" smtClean="0"/>
              <a:t> </a:t>
            </a:r>
            <a:r>
              <a:rPr lang="de-DE" sz="2400" dirty="0" err="1" smtClean="0"/>
              <a:t>number</a:t>
            </a:r>
            <a:r>
              <a:rPr lang="de-DE" sz="2400" dirty="0" smtClean="0"/>
              <a:t> </a:t>
            </a:r>
            <a:r>
              <a:rPr lang="de-DE" sz="2400" dirty="0" err="1" smtClean="0"/>
              <a:t>of</a:t>
            </a:r>
            <a:r>
              <a:rPr lang="de-DE" sz="2400" dirty="0" smtClean="0"/>
              <a:t> UFOs </a:t>
            </a:r>
            <a:r>
              <a:rPr lang="de-DE" sz="2400" dirty="0" err="1" smtClean="0"/>
              <a:t>with</a:t>
            </a:r>
            <a:r>
              <a:rPr lang="de-DE" sz="2400" dirty="0" smtClean="0"/>
              <a:t> large </a:t>
            </a:r>
            <a:r>
              <a:rPr lang="de-DE" sz="2400" dirty="0" err="1" smtClean="0"/>
              <a:t>signal</a:t>
            </a:r>
            <a:r>
              <a:rPr lang="de-DE" sz="2400" dirty="0" smtClean="0"/>
              <a:t>. The </a:t>
            </a:r>
            <a:r>
              <a:rPr lang="de-DE" sz="2400" dirty="0" err="1" smtClean="0"/>
              <a:t>cause</a:t>
            </a:r>
            <a:r>
              <a:rPr lang="de-DE" sz="2400" dirty="0" smtClean="0"/>
              <a:t> </a:t>
            </a:r>
            <a:r>
              <a:rPr lang="de-DE" sz="2400" dirty="0" err="1" smtClean="0"/>
              <a:t>is</a:t>
            </a:r>
            <a:r>
              <a:rPr lang="de-DE" sz="2400" dirty="0" smtClean="0"/>
              <a:t> still not </a:t>
            </a:r>
            <a:r>
              <a:rPr lang="de-DE" sz="2400" dirty="0" err="1" smtClean="0"/>
              <a:t>understood</a:t>
            </a:r>
            <a:r>
              <a:rPr lang="de-DE" sz="2400" dirty="0" smtClean="0"/>
              <a:t>.</a:t>
            </a:r>
          </a:p>
        </p:txBody>
      </p:sp>
      <p:sp>
        <p:nvSpPr>
          <p:cNvPr id="2" name="Title 1"/>
          <p:cNvSpPr>
            <a:spLocks noGrp="1"/>
          </p:cNvSpPr>
          <p:nvPr>
            <p:ph type="title"/>
          </p:nvPr>
        </p:nvSpPr>
        <p:spPr/>
        <p:txBody>
          <a:bodyPr/>
          <a:lstStyle/>
          <a:p>
            <a:r>
              <a:rPr lang="de-DE" dirty="0" smtClean="0"/>
              <a:t>Number of MKI UFOs</a:t>
            </a:r>
            <a:endParaRPr lang="en-US" dirty="0"/>
          </a:p>
        </p:txBody>
      </p:sp>
      <p:grpSp>
        <p:nvGrpSpPr>
          <p:cNvPr id="4" name="Gruppieren 3"/>
          <p:cNvGrpSpPr/>
          <p:nvPr/>
        </p:nvGrpSpPr>
        <p:grpSpPr>
          <a:xfrm>
            <a:off x="137160" y="1051559"/>
            <a:ext cx="8869680" cy="4108416"/>
            <a:chOff x="137160" y="1051559"/>
            <a:chExt cx="8869680" cy="4108416"/>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0" t="12267" r="3211" b="8772"/>
            <a:stretch/>
          </p:blipFill>
          <p:spPr bwMode="auto">
            <a:xfrm>
              <a:off x="137160" y="1051559"/>
              <a:ext cx="8869680" cy="4108416"/>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bwMode="auto">
            <a:xfrm rot="5400000">
              <a:off x="693233" y="2750639"/>
              <a:ext cx="277294" cy="94747"/>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sp>
          <p:nvSpPr>
            <p:cNvPr id="15" name="Abgerundetes Rechteck 4"/>
            <p:cNvSpPr/>
            <p:nvPr/>
          </p:nvSpPr>
          <p:spPr bwMode="auto">
            <a:xfrm>
              <a:off x="6585348" y="1332590"/>
              <a:ext cx="2251876" cy="953453"/>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000" i="1" dirty="0" smtClean="0">
                  <a:solidFill>
                    <a:schemeClr val="tx2"/>
                  </a:solidFill>
                  <a:latin typeface="Arial" pitchFamily="-112" charset="0"/>
                  <a:ea typeface="ＭＳ Ｐゴシック" pitchFamily="-112" charset="-128"/>
                  <a:cs typeface="ＭＳ Ｐゴシック" pitchFamily="-112" charset="-128"/>
                </a:rPr>
                <a:t>1664 UFOs around injection kicker magnets between 14.04. and 31.10.2011 in Pt. 2 and Pt.8 for fills reaching stable beams with &gt;100 bunches.</a:t>
              </a:r>
              <a:endParaRPr kumimoji="0" lang="en-US" sz="1000" i="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
          <p:nvSpPr>
            <p:cNvPr id="10" name="Abgerundetes Rechteck 4"/>
            <p:cNvSpPr/>
            <p:nvPr/>
          </p:nvSpPr>
          <p:spPr bwMode="auto">
            <a:xfrm>
              <a:off x="1760561" y="1332590"/>
              <a:ext cx="1591611" cy="578882"/>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2"/>
                  </a:solidFill>
                  <a:latin typeface="Arial" pitchFamily="-112" charset="0"/>
                  <a:ea typeface="ＭＳ Ｐゴシック" pitchFamily="-112" charset="-128"/>
                  <a:cs typeface="ＭＳ Ｐゴシック" pitchFamily="-112" charset="-128"/>
                </a:rPr>
                <a:t>MKI UFO storms in Pt. 2</a:t>
              </a:r>
              <a:endParaRPr kumimoji="0" lang="en-US" sz="1400"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cxnSp>
          <p:nvCxnSpPr>
            <p:cNvPr id="11" name="Straight Arrow Connector 10"/>
            <p:cNvCxnSpPr>
              <a:stCxn id="10" idx="3"/>
            </p:cNvCxnSpPr>
            <p:nvPr/>
          </p:nvCxnSpPr>
          <p:spPr bwMode="auto">
            <a:xfrm>
              <a:off x="3352172" y="1622031"/>
              <a:ext cx="315311" cy="251637"/>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sp>
          <p:nvSpPr>
            <p:cNvPr id="12" name="Abgerundetes Rechteck 4"/>
            <p:cNvSpPr/>
            <p:nvPr/>
          </p:nvSpPr>
          <p:spPr bwMode="auto">
            <a:xfrm>
              <a:off x="530596" y="2134938"/>
              <a:ext cx="1229965" cy="578882"/>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2"/>
                  </a:solidFill>
                  <a:latin typeface="Arial" pitchFamily="-112" charset="0"/>
                  <a:ea typeface="ＭＳ Ｐゴシック" pitchFamily="-112" charset="-128"/>
                  <a:cs typeface="ＭＳ Ｐゴシック" pitchFamily="-112" charset="-128"/>
                </a:rPr>
                <a:t>After MKI flashover</a:t>
              </a:r>
              <a:endParaRPr kumimoji="0" lang="en-US" sz="1400"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2084740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Vacuum Valve Movement</a:t>
            </a:r>
            <a:endParaRPr lang="en-US" dirty="0"/>
          </a:p>
        </p:txBody>
      </p:sp>
      <p:sp>
        <p:nvSpPr>
          <p:cNvPr id="5" name="Text Placeholder 4"/>
          <p:cNvSpPr>
            <a:spLocks noGrp="1"/>
          </p:cNvSpPr>
          <p:nvPr>
            <p:ph type="body"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r>
              <a:rPr lang="en-US" sz="2400" dirty="0" smtClean="0"/>
              <a:t>No correlation with closure of vacuum valves. </a:t>
            </a:r>
            <a:br>
              <a:rPr lang="en-US" sz="2400" dirty="0" smtClean="0"/>
            </a:br>
            <a:r>
              <a:rPr lang="en-US" sz="2000" b="1" dirty="0" smtClean="0">
                <a:solidFill>
                  <a:schemeClr val="accent6"/>
                </a:solidFill>
                <a:effectLst>
                  <a:outerShdw blurRad="38100" dist="38100" dir="2700000" algn="tl">
                    <a:srgbClr val="000000">
                      <a:alpha val="43137"/>
                    </a:srgbClr>
                  </a:outerShdw>
                </a:effectLst>
              </a:rPr>
              <a:t>orange</a:t>
            </a:r>
            <a:r>
              <a:rPr lang="en-US" sz="2000" dirty="0" smtClean="0"/>
              <a:t>: Several valves closed, </a:t>
            </a:r>
            <a:r>
              <a:rPr lang="en-US" sz="2000" b="1" dirty="0" smtClean="0">
                <a:solidFill>
                  <a:schemeClr val="tx2"/>
                </a:solidFill>
                <a:effectLst>
                  <a:outerShdw blurRad="38100" dist="38100" dir="2700000" algn="tl">
                    <a:srgbClr val="000000">
                      <a:alpha val="43137"/>
                    </a:srgbClr>
                  </a:outerShdw>
                </a:effectLst>
              </a:rPr>
              <a:t>blue</a:t>
            </a:r>
            <a:r>
              <a:rPr lang="en-US" sz="2000" dirty="0" smtClean="0"/>
              <a:t>: VVGST.193.5L2 and VVGST.3.5L2 closed, </a:t>
            </a:r>
            <a:r>
              <a:rPr lang="en-US" sz="2000" b="1" dirty="0" smtClean="0">
                <a:solidFill>
                  <a:schemeClr val="accent3"/>
                </a:solidFill>
                <a:effectLst>
                  <a:outerShdw blurRad="38100" dist="38100" dir="2700000" algn="tl">
                    <a:srgbClr val="000000">
                      <a:alpha val="43137"/>
                    </a:srgbClr>
                  </a:outerShdw>
                </a:effectLst>
              </a:rPr>
              <a:t>green</a:t>
            </a:r>
            <a:r>
              <a:rPr lang="en-US" sz="2000" dirty="0" smtClean="0"/>
              <a:t>: status unknown for several valves.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7344" t="28711" r="9375" b="28711"/>
          <a:stretch>
            <a:fillRect/>
          </a:stretch>
        </p:blipFill>
        <p:spPr bwMode="auto">
          <a:xfrm>
            <a:off x="137160" y="1051560"/>
            <a:ext cx="8869680" cy="4122794"/>
          </a:xfrm>
          <a:prstGeom prst="rect">
            <a:avLst/>
          </a:prstGeom>
          <a:noFill/>
          <a:ln w="9525">
            <a:solidFill>
              <a:schemeClr val="tx2"/>
            </a:solidFill>
            <a:miter lim="800000"/>
            <a:headEnd/>
            <a:tailEnd/>
          </a:ln>
        </p:spPr>
      </p:pic>
      <p:cxnSp>
        <p:nvCxnSpPr>
          <p:cNvPr id="9" name="Straight Connector 8"/>
          <p:cNvCxnSpPr/>
          <p:nvPr/>
        </p:nvCxnSpPr>
        <p:spPr bwMode="auto">
          <a:xfrm rot="5400000" flipH="1" flipV="1">
            <a:off x="6105095" y="2896069"/>
            <a:ext cx="3359888" cy="0"/>
          </a:xfrm>
          <a:prstGeom prst="line">
            <a:avLst/>
          </a:prstGeom>
          <a:solidFill>
            <a:schemeClr val="accent1"/>
          </a:solidFill>
          <a:ln w="25400" cap="flat" cmpd="sng" algn="ctr">
            <a:solidFill>
              <a:schemeClr val="accent6"/>
            </a:solidFill>
            <a:prstDash val="dash"/>
            <a:round/>
            <a:headEnd type="none" w="med" len="med"/>
            <a:tailEnd type="none" w="med" len="med"/>
          </a:ln>
          <a:effectLst/>
        </p:spPr>
      </p:cxnSp>
      <p:cxnSp>
        <p:nvCxnSpPr>
          <p:cNvPr id="6" name="Straight Connector 8"/>
          <p:cNvCxnSpPr/>
          <p:nvPr/>
        </p:nvCxnSpPr>
        <p:spPr bwMode="auto">
          <a:xfrm rot="5400000" flipH="1" flipV="1">
            <a:off x="5334477" y="2896069"/>
            <a:ext cx="3359888" cy="0"/>
          </a:xfrm>
          <a:prstGeom prst="line">
            <a:avLst/>
          </a:prstGeom>
          <a:solidFill>
            <a:schemeClr val="accent1"/>
          </a:solidFill>
          <a:ln w="25400" cap="flat" cmpd="sng" algn="ctr">
            <a:solidFill>
              <a:schemeClr val="accent6"/>
            </a:solidFill>
            <a:prstDash val="dash"/>
            <a:round/>
            <a:headEnd type="none" w="med" len="med"/>
            <a:tailEnd type="none" w="med" len="med"/>
          </a:ln>
          <a:effectLst/>
        </p:spPr>
      </p:cxnSp>
      <p:cxnSp>
        <p:nvCxnSpPr>
          <p:cNvPr id="7" name="Straight Connector 8"/>
          <p:cNvCxnSpPr/>
          <p:nvPr/>
        </p:nvCxnSpPr>
        <p:spPr bwMode="auto">
          <a:xfrm rot="5400000" flipH="1" flipV="1">
            <a:off x="5228097" y="2896069"/>
            <a:ext cx="3359888" cy="0"/>
          </a:xfrm>
          <a:prstGeom prst="line">
            <a:avLst/>
          </a:prstGeom>
          <a:solidFill>
            <a:schemeClr val="accent1"/>
          </a:solidFill>
          <a:ln w="25400" cap="flat" cmpd="sng" algn="ctr">
            <a:solidFill>
              <a:schemeClr val="tx2"/>
            </a:solidFill>
            <a:prstDash val="dash"/>
            <a:round/>
            <a:headEnd type="none" w="med" len="med"/>
            <a:tailEnd type="none" w="med" len="med"/>
          </a:ln>
          <a:effectLst/>
        </p:spPr>
      </p:cxnSp>
      <p:cxnSp>
        <p:nvCxnSpPr>
          <p:cNvPr id="10" name="Straight Connector 8"/>
          <p:cNvCxnSpPr/>
          <p:nvPr/>
        </p:nvCxnSpPr>
        <p:spPr bwMode="auto">
          <a:xfrm rot="5400000" flipH="1" flipV="1">
            <a:off x="4966428" y="2896069"/>
            <a:ext cx="3359888" cy="0"/>
          </a:xfrm>
          <a:prstGeom prst="line">
            <a:avLst/>
          </a:prstGeom>
          <a:solidFill>
            <a:schemeClr val="accent1"/>
          </a:solidFill>
          <a:ln w="25400" cap="flat" cmpd="sng" algn="ctr">
            <a:solidFill>
              <a:schemeClr val="tx2"/>
            </a:solidFill>
            <a:prstDash val="dash"/>
            <a:round/>
            <a:headEnd type="none" w="med" len="med"/>
            <a:tailEnd type="none" w="med" len="med"/>
          </a:ln>
          <a:effectLst/>
        </p:spPr>
      </p:cxnSp>
      <p:cxnSp>
        <p:nvCxnSpPr>
          <p:cNvPr id="11" name="Straight Connector 8"/>
          <p:cNvCxnSpPr/>
          <p:nvPr/>
        </p:nvCxnSpPr>
        <p:spPr bwMode="auto">
          <a:xfrm rot="5400000" flipH="1" flipV="1">
            <a:off x="4118172" y="2896069"/>
            <a:ext cx="3359888" cy="0"/>
          </a:xfrm>
          <a:prstGeom prst="line">
            <a:avLst/>
          </a:prstGeom>
          <a:solidFill>
            <a:schemeClr val="accent1"/>
          </a:solidFill>
          <a:ln w="25400" cap="flat" cmpd="sng" algn="ctr">
            <a:solidFill>
              <a:schemeClr val="tx2"/>
            </a:solidFill>
            <a:prstDash val="dash"/>
            <a:round/>
            <a:headEnd type="none" w="med" len="med"/>
            <a:tailEnd type="none" w="med" len="med"/>
          </a:ln>
          <a:effectLst/>
        </p:spPr>
      </p:cxnSp>
      <p:cxnSp>
        <p:nvCxnSpPr>
          <p:cNvPr id="12" name="Straight Connector 8"/>
          <p:cNvCxnSpPr/>
          <p:nvPr/>
        </p:nvCxnSpPr>
        <p:spPr bwMode="auto">
          <a:xfrm rot="5400000" flipH="1" flipV="1">
            <a:off x="2039200" y="2896069"/>
            <a:ext cx="3359888" cy="0"/>
          </a:xfrm>
          <a:prstGeom prst="line">
            <a:avLst/>
          </a:prstGeom>
          <a:solidFill>
            <a:schemeClr val="accent1"/>
          </a:solidFill>
          <a:ln w="25400" cap="flat" cmpd="sng" algn="ctr">
            <a:solidFill>
              <a:schemeClr val="tx2"/>
            </a:solidFill>
            <a:prstDash val="dash"/>
            <a:round/>
            <a:headEnd type="none" w="med" len="med"/>
            <a:tailEnd type="none" w="med" len="med"/>
          </a:ln>
          <a:effectLst/>
        </p:spPr>
      </p:cxnSp>
      <p:cxnSp>
        <p:nvCxnSpPr>
          <p:cNvPr id="13" name="Straight Connector 8"/>
          <p:cNvCxnSpPr/>
          <p:nvPr/>
        </p:nvCxnSpPr>
        <p:spPr bwMode="auto">
          <a:xfrm rot="5400000" flipH="1" flipV="1">
            <a:off x="1277186" y="2900641"/>
            <a:ext cx="3359888" cy="0"/>
          </a:xfrm>
          <a:prstGeom prst="line">
            <a:avLst/>
          </a:prstGeom>
          <a:solidFill>
            <a:schemeClr val="accent1"/>
          </a:solidFill>
          <a:ln w="25400" cap="flat" cmpd="sng" algn="ctr">
            <a:solidFill>
              <a:schemeClr val="accent6"/>
            </a:solidFill>
            <a:prstDash val="dash"/>
            <a:round/>
            <a:headEnd type="none" w="med" len="med"/>
            <a:tailEnd type="none" w="med" len="med"/>
          </a:ln>
          <a:effectLst/>
        </p:spPr>
      </p:cxnSp>
      <p:cxnSp>
        <p:nvCxnSpPr>
          <p:cNvPr id="14" name="Straight Connector 8"/>
          <p:cNvCxnSpPr/>
          <p:nvPr/>
        </p:nvCxnSpPr>
        <p:spPr bwMode="auto">
          <a:xfrm rot="5400000" flipH="1" flipV="1">
            <a:off x="1188045" y="2900641"/>
            <a:ext cx="3359888" cy="0"/>
          </a:xfrm>
          <a:prstGeom prst="line">
            <a:avLst/>
          </a:prstGeom>
          <a:solidFill>
            <a:schemeClr val="accent1"/>
          </a:solidFill>
          <a:ln w="25400" cap="flat" cmpd="sng" algn="ctr">
            <a:solidFill>
              <a:schemeClr val="accent3"/>
            </a:solidFill>
            <a:prstDash val="dash"/>
            <a:round/>
            <a:headEnd type="none" w="med" len="med"/>
            <a:tailEnd type="none" w="med" len="med"/>
          </a:ln>
          <a:effectLst/>
        </p:spPr>
      </p:cxnSp>
      <p:cxnSp>
        <p:nvCxnSpPr>
          <p:cNvPr id="15" name="Straight Connector 8"/>
          <p:cNvCxnSpPr/>
          <p:nvPr/>
        </p:nvCxnSpPr>
        <p:spPr bwMode="auto">
          <a:xfrm flipV="1">
            <a:off x="1366994" y="1984075"/>
            <a:ext cx="0" cy="2596510"/>
          </a:xfrm>
          <a:prstGeom prst="line">
            <a:avLst/>
          </a:prstGeom>
          <a:solidFill>
            <a:schemeClr val="accent1"/>
          </a:solidFill>
          <a:ln w="25400" cap="flat" cmpd="sng" algn="ctr">
            <a:solidFill>
              <a:schemeClr val="accent6"/>
            </a:solidFill>
            <a:prstDash val="dash"/>
            <a:round/>
            <a:headEnd type="none" w="med" len="med"/>
            <a:tailEnd type="none" w="med" len="med"/>
          </a:ln>
          <a:effectLst/>
        </p:spPr>
      </p:cxnSp>
      <p:sp>
        <p:nvSpPr>
          <p:cNvPr id="3" name="Textfeld 2"/>
          <p:cNvSpPr txBox="1"/>
          <p:nvPr/>
        </p:nvSpPr>
        <p:spPr>
          <a:xfrm>
            <a:off x="1311222" y="2268747"/>
            <a:ext cx="750492" cy="738664"/>
          </a:xfrm>
          <a:prstGeom prst="rect">
            <a:avLst/>
          </a:prstGeom>
          <a:noFill/>
        </p:spPr>
        <p:txBody>
          <a:bodyPr wrap="square" rtlCol="0">
            <a:spAutoFit/>
          </a:bodyPr>
          <a:lstStyle/>
          <a:p>
            <a:r>
              <a:rPr lang="en-US" sz="600" dirty="0" smtClean="0"/>
              <a:t>VVGST.101.5L2.B</a:t>
            </a:r>
          </a:p>
          <a:p>
            <a:r>
              <a:rPr lang="en-US" sz="600" dirty="0" smtClean="0"/>
              <a:t>VVGST.101.5L2.R</a:t>
            </a:r>
          </a:p>
          <a:p>
            <a:r>
              <a:rPr lang="en-US" sz="600" dirty="0" smtClean="0"/>
              <a:t>VVGST.136.5L2.B</a:t>
            </a:r>
          </a:p>
          <a:p>
            <a:r>
              <a:rPr lang="en-US" sz="600" dirty="0" smtClean="0"/>
              <a:t>VVGST.136.5L2.R</a:t>
            </a:r>
          </a:p>
          <a:p>
            <a:r>
              <a:rPr lang="en-US" sz="600" dirty="0" smtClean="0"/>
              <a:t>VVGST.140.5L2.R</a:t>
            </a:r>
          </a:p>
          <a:p>
            <a:r>
              <a:rPr lang="en-US" sz="600" dirty="0" smtClean="0"/>
              <a:t>VVGST.175.5L2.B</a:t>
            </a:r>
          </a:p>
          <a:p>
            <a:r>
              <a:rPr lang="en-US" sz="600" dirty="0" smtClean="0"/>
              <a:t>VVGST.175.5L2.R </a:t>
            </a:r>
            <a:endParaRPr lang="de-DE" sz="600" dirty="0" smtClean="0"/>
          </a:p>
        </p:txBody>
      </p:sp>
      <p:sp>
        <p:nvSpPr>
          <p:cNvPr id="16" name="Textfeld 2"/>
          <p:cNvSpPr txBox="1"/>
          <p:nvPr/>
        </p:nvSpPr>
        <p:spPr>
          <a:xfrm>
            <a:off x="2904234" y="1601671"/>
            <a:ext cx="718860" cy="1569660"/>
          </a:xfrm>
          <a:prstGeom prst="rect">
            <a:avLst/>
          </a:prstGeom>
          <a:noFill/>
        </p:spPr>
        <p:txBody>
          <a:bodyPr wrap="square" rtlCol="0">
            <a:spAutoFit/>
          </a:bodyPr>
          <a:lstStyle/>
          <a:p>
            <a:r>
              <a:rPr lang="en-US" sz="600" dirty="0" smtClean="0"/>
              <a:t>VVGST.101.5L2.B VVGST.101.5L2.R VVGST.140.5L2.B VVGST.140.5L2.R VVGST.175.5L2.B VVGST.175.5L2.R VVGST.193.5L2.B VVGST.21.5L2.B VVGST.21.5L2.R VVGST.3.5L2.B VVGST.56.5L2.B VVGST.56.5L2.R VVGST.61.5L2.B VVGST.61.5L2.R VVGST.96.5L2.B VVGST.96.5L2.R </a:t>
            </a:r>
            <a:endParaRPr lang="de-DE" sz="600" dirty="0" smtClean="0"/>
          </a:p>
        </p:txBody>
      </p:sp>
      <p:sp>
        <p:nvSpPr>
          <p:cNvPr id="19" name="Textfeld 2"/>
          <p:cNvSpPr txBox="1"/>
          <p:nvPr/>
        </p:nvSpPr>
        <p:spPr>
          <a:xfrm>
            <a:off x="6938522" y="1279618"/>
            <a:ext cx="718860" cy="1754326"/>
          </a:xfrm>
          <a:prstGeom prst="rect">
            <a:avLst/>
          </a:prstGeom>
          <a:noFill/>
        </p:spPr>
        <p:txBody>
          <a:bodyPr wrap="square" rtlCol="0">
            <a:spAutoFit/>
          </a:bodyPr>
          <a:lstStyle/>
          <a:p>
            <a:r>
              <a:rPr lang="en-US" sz="600" dirty="0" smtClean="0"/>
              <a:t>VVGST.101.5L2.B VVGST.101.5L2.R VVGST.136.5L2.B VVGST.136.5L2.R VVGST.140.5L2.B VVGST.140.5L2.R VVGST.175.5L2.B VVGST.175.5L2.R VVGST.193.5L2.B VVGST.21.5L2.B VVGST.21.5L2.R VVGST.3.5L2.B VVGST.56.5L2.B VVGST.56.5L2.R VVGST.61.5L2.B VVGST.61.5L2.R VVGST.96.5L2.B VVGST.96.5L2.R </a:t>
            </a:r>
            <a:endParaRPr lang="de-DE" sz="400" dirty="0" smtClean="0"/>
          </a:p>
        </p:txBody>
      </p:sp>
      <p:sp>
        <p:nvSpPr>
          <p:cNvPr id="20" name="Textfeld 2"/>
          <p:cNvSpPr txBox="1"/>
          <p:nvPr/>
        </p:nvSpPr>
        <p:spPr>
          <a:xfrm>
            <a:off x="7712022" y="1311250"/>
            <a:ext cx="718860" cy="1754326"/>
          </a:xfrm>
          <a:prstGeom prst="rect">
            <a:avLst/>
          </a:prstGeom>
          <a:noFill/>
        </p:spPr>
        <p:txBody>
          <a:bodyPr wrap="square" rtlCol="0">
            <a:spAutoFit/>
          </a:bodyPr>
          <a:lstStyle/>
          <a:p>
            <a:r>
              <a:rPr lang="en-US" sz="600" dirty="0" smtClean="0"/>
              <a:t>VVGST.101.5L2.B VVGST.101.5L2.R VVGST.136.5L2.B VVGST.136.5L2.R VVGST.140.5L2.B VVGST.140.5L2.R VVGST.175.5L2.B VVGST.175.5L2.R VVGST.193.5L2.B VVGST.21.5L2.B VVGST.21.5L2.R VVGST.3.5L2.B VVGST.56.5L2.B VVGST.56.5L2.R VVGST.61.5L2.B VVGST.61.5L2.R VVGST.96.5L2.B VVGST.96.5L2.R </a:t>
            </a:r>
            <a:endParaRPr lang="de-DE" sz="400" dirty="0" smtClean="0"/>
          </a:p>
        </p:txBody>
      </p:sp>
      <p:sp>
        <p:nvSpPr>
          <p:cNvPr id="21" name="Abgerundetes Rechteck 4"/>
          <p:cNvSpPr/>
          <p:nvPr/>
        </p:nvSpPr>
        <p:spPr bwMode="auto">
          <a:xfrm>
            <a:off x="3669345" y="1394919"/>
            <a:ext cx="2455974" cy="1160601"/>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ts val="500"/>
              </a:spcAft>
            </a:pPr>
            <a:r>
              <a:rPr lang="de-DE" sz="2800" b="1" i="1" dirty="0" smtClean="0">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MKI Beam 1</a:t>
            </a:r>
            <a:endParaRPr lang="en-US" sz="2800" b="1" i="1" dirty="0" smtClean="0">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endParaRPr>
          </a:p>
          <a:p>
            <a:pPr algn="ctr" eaLnBrk="0" fontAlgn="base" hangingPunct="0">
              <a:spcBef>
                <a:spcPct val="0"/>
              </a:spcBef>
              <a:spcAft>
                <a:spcPct val="0"/>
              </a:spcAft>
            </a:pPr>
            <a:r>
              <a:rPr lang="en-US" sz="1000" i="1" smtClean="0">
                <a:solidFill>
                  <a:schemeClr val="tx2"/>
                </a:solidFill>
                <a:latin typeface="Arial" pitchFamily="-112" charset="0"/>
                <a:ea typeface="ＭＳ Ｐゴシック" pitchFamily="-112" charset="-128"/>
                <a:cs typeface="ＭＳ Ｐゴシック" pitchFamily="-112" charset="-128"/>
              </a:rPr>
              <a:t>152 </a:t>
            </a:r>
            <a:r>
              <a:rPr lang="en-US" sz="1000" i="1" dirty="0" smtClean="0">
                <a:solidFill>
                  <a:schemeClr val="tx2"/>
                </a:solidFill>
                <a:latin typeface="Arial" pitchFamily="-112" charset="0"/>
                <a:ea typeface="ＭＳ Ｐゴシック" pitchFamily="-112" charset="-128"/>
                <a:cs typeface="ＭＳ Ｐゴシック" pitchFamily="-112" charset="-128"/>
              </a:rPr>
              <a:t>candidate UFOs around injection regions in Pt. 2 for fills reaching stable beams. Signal RS01 &gt; 1∙10</a:t>
            </a:r>
            <a:r>
              <a:rPr lang="en-US" sz="1000" i="1" baseline="30000" dirty="0" smtClean="0">
                <a:solidFill>
                  <a:schemeClr val="tx2"/>
                </a:solidFill>
                <a:latin typeface="Arial" pitchFamily="-112" charset="0"/>
                <a:ea typeface="ＭＳ Ｐゴシック" pitchFamily="-112" charset="-128"/>
                <a:cs typeface="ＭＳ Ｐゴシック" pitchFamily="-112" charset="-128"/>
              </a:rPr>
              <a:t>-2</a:t>
            </a:r>
            <a:r>
              <a:rPr lang="en-US" sz="1000" i="1" dirty="0" smtClean="0">
                <a:solidFill>
                  <a:schemeClr val="tx2"/>
                </a:solidFill>
                <a:latin typeface="Arial" pitchFamily="-112" charset="0"/>
                <a:ea typeface="ＭＳ Ｐゴシック" pitchFamily="-112" charset="-128"/>
                <a:cs typeface="ＭＳ Ｐゴシック" pitchFamily="-112" charset="-128"/>
              </a:rPr>
              <a:t> </a:t>
            </a:r>
            <a:r>
              <a:rPr lang="en-US" sz="1000" i="1" dirty="0" err="1" smtClean="0">
                <a:solidFill>
                  <a:schemeClr val="tx2"/>
                </a:solidFill>
                <a:latin typeface="Arial" pitchFamily="-112" charset="0"/>
                <a:ea typeface="ＭＳ Ｐゴシック" pitchFamily="-112" charset="-128"/>
                <a:cs typeface="ＭＳ Ｐゴシック" pitchFamily="-112" charset="-128"/>
              </a:rPr>
              <a:t>Gy</a:t>
            </a:r>
            <a:r>
              <a:rPr lang="en-US" sz="1000" i="1" dirty="0" smtClean="0">
                <a:solidFill>
                  <a:schemeClr val="tx2"/>
                </a:solidFill>
                <a:latin typeface="Arial" pitchFamily="-112" charset="0"/>
                <a:ea typeface="ＭＳ Ｐゴシック" pitchFamily="-112" charset="-128"/>
                <a:cs typeface="ＭＳ Ｐゴシック" pitchFamily="-112" charset="-128"/>
              </a:rPr>
              <a:t>/s.</a:t>
            </a:r>
          </a:p>
        </p:txBody>
      </p:sp>
    </p:spTree>
    <p:extLst>
      <p:ext uri="{BB962C8B-B14F-4D97-AF65-F5344CB8AC3E}">
        <p14:creationId xmlns:p14="http://schemas.microsoft.com/office/powerpoint/2010/main" val="3764528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MKI UFOs</a:t>
            </a:r>
            <a:endParaRPr lang="de-DE" dirty="0"/>
          </a:p>
        </p:txBody>
      </p:sp>
      <p:sp>
        <p:nvSpPr>
          <p:cNvPr id="3" name="Textplatzhalter 2"/>
          <p:cNvSpPr>
            <a:spLocks noGrp="1"/>
          </p:cNvSpPr>
          <p:nvPr>
            <p:ph type="body" sz="quarter" idx="13"/>
          </p:nvPr>
        </p:nvSpPr>
        <p:spPr/>
        <p:txBody>
          <a:bodyPr/>
          <a:lstStyle/>
          <a:p>
            <a:r>
              <a:rPr lang="de-DE" sz="2400" b="1" dirty="0" smtClean="0">
                <a:solidFill>
                  <a:schemeClr val="tx2"/>
                </a:solidFill>
                <a:effectLst>
                  <a:outerShdw blurRad="38100" dist="38100" dir="2700000" algn="tl">
                    <a:srgbClr val="000000">
                      <a:alpha val="43137"/>
                    </a:srgbClr>
                  </a:outerShdw>
                </a:effectLst>
              </a:rPr>
              <a:t>30 MKI </a:t>
            </a:r>
            <a:r>
              <a:rPr lang="de-DE" sz="2400" b="1" dirty="0">
                <a:solidFill>
                  <a:schemeClr val="tx2"/>
                </a:solidFill>
                <a:effectLst>
                  <a:outerShdw blurRad="38100" dist="38100" dir="2700000" algn="tl">
                    <a:srgbClr val="000000">
                      <a:alpha val="43137"/>
                    </a:srgbClr>
                  </a:outerShdw>
                </a:effectLst>
              </a:rPr>
              <a:t>UFOs </a:t>
            </a:r>
            <a:r>
              <a:rPr lang="de-DE" sz="2400" dirty="0" err="1" smtClean="0"/>
              <a:t>already</a:t>
            </a:r>
            <a:r>
              <a:rPr lang="de-DE" sz="2400" dirty="0"/>
              <a:t> </a:t>
            </a:r>
            <a:r>
              <a:rPr lang="de-DE" sz="2400" dirty="0" smtClean="0"/>
              <a:t>(</a:t>
            </a:r>
            <a:r>
              <a:rPr lang="de-DE" sz="2400" dirty="0" err="1"/>
              <a:t>m</a:t>
            </a:r>
            <a:r>
              <a:rPr lang="de-DE" sz="2400" dirty="0" err="1" smtClean="0"/>
              <a:t>ainly</a:t>
            </a:r>
            <a:r>
              <a:rPr lang="de-DE" sz="2400" dirty="0" smtClean="0"/>
              <a:t> </a:t>
            </a:r>
            <a:r>
              <a:rPr lang="de-DE" sz="2400" dirty="0" err="1" smtClean="0"/>
              <a:t>at</a:t>
            </a:r>
            <a:r>
              <a:rPr lang="de-DE" sz="2400" dirty="0" smtClean="0"/>
              <a:t> </a:t>
            </a:r>
            <a:r>
              <a:rPr lang="de-DE" sz="2400" b="1" dirty="0" smtClean="0">
                <a:solidFill>
                  <a:schemeClr val="tx2"/>
                </a:solidFill>
                <a:effectLst>
                  <a:outerShdw blurRad="38100" dist="38100" dir="2700000" algn="tl">
                    <a:srgbClr val="000000">
                      <a:alpha val="43137"/>
                    </a:srgbClr>
                  </a:outerShdw>
                </a:effectLst>
              </a:rPr>
              <a:t>MKI.D5R8</a:t>
            </a:r>
            <a:r>
              <a:rPr lang="de-DE" sz="2400" dirty="0" smtClean="0"/>
              <a:t>).</a:t>
            </a:r>
          </a:p>
          <a:p>
            <a:endParaRPr lang="de-DE" sz="2400" dirty="0"/>
          </a:p>
          <a:p>
            <a:endParaRPr lang="de-DE" sz="2400" dirty="0" smtClean="0"/>
          </a:p>
          <a:p>
            <a:endParaRPr lang="de-DE" sz="2400" dirty="0"/>
          </a:p>
          <a:p>
            <a:endParaRPr lang="de-DE" sz="2400" dirty="0" smtClean="0"/>
          </a:p>
          <a:p>
            <a:endParaRPr lang="de-DE" sz="2400" dirty="0"/>
          </a:p>
          <a:p>
            <a:endParaRPr lang="de-DE" sz="2400" dirty="0" smtClean="0"/>
          </a:p>
          <a:p>
            <a:endParaRPr lang="de-DE" sz="2400" dirty="0"/>
          </a:p>
          <a:p>
            <a:endParaRPr lang="de-DE" sz="2400" dirty="0" smtClean="0"/>
          </a:p>
          <a:p>
            <a:endParaRPr lang="de-DE" sz="2400" dirty="0"/>
          </a:p>
          <a:p>
            <a:endParaRPr lang="de-DE" sz="2400" dirty="0" smtClean="0"/>
          </a:p>
          <a:p>
            <a:pPr algn="ctr"/>
            <a:r>
              <a:rPr lang="de-DE" sz="2400" b="1" dirty="0" err="1" smtClean="0">
                <a:solidFill>
                  <a:schemeClr val="accent6"/>
                </a:solidFill>
                <a:effectLst>
                  <a:outerShdw blurRad="38100" dist="38100" dir="2700000" algn="tl">
                    <a:srgbClr val="000000">
                      <a:alpha val="43137"/>
                    </a:srgbClr>
                  </a:outerShdw>
                </a:effectLst>
              </a:rPr>
              <a:t>Several</a:t>
            </a:r>
            <a:r>
              <a:rPr lang="de-DE" sz="2400" b="1" dirty="0" smtClean="0">
                <a:solidFill>
                  <a:schemeClr val="accent6"/>
                </a:solidFill>
                <a:effectLst>
                  <a:outerShdw blurRad="38100" dist="38100" dir="2700000" algn="tl">
                    <a:srgbClr val="000000">
                      <a:alpha val="43137"/>
                    </a:srgbClr>
                  </a:outerShdw>
                </a:effectLst>
              </a:rPr>
              <a:t> MKI UFOs in </a:t>
            </a:r>
            <a:r>
              <a:rPr lang="de-DE" sz="2400" b="1" dirty="0" err="1" smtClean="0">
                <a:solidFill>
                  <a:schemeClr val="accent6"/>
                </a:solidFill>
                <a:effectLst>
                  <a:outerShdw blurRad="38100" dist="38100" dir="2700000" algn="tl">
                    <a:srgbClr val="000000">
                      <a:alpha val="43137"/>
                    </a:srgbClr>
                  </a:outerShdw>
                </a:effectLst>
              </a:rPr>
              <a:t>correlation</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with</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vacuum</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increase</a:t>
            </a:r>
            <a:r>
              <a:rPr lang="de-DE" sz="2400" b="1" dirty="0" smtClean="0">
                <a:solidFill>
                  <a:schemeClr val="accent6"/>
                </a:solidFill>
                <a:effectLst>
                  <a:outerShdw blurRad="38100" dist="38100" dir="2700000" algn="tl">
                    <a:srgbClr val="000000">
                      <a:alpha val="43137"/>
                    </a:srgbClr>
                  </a:outerShdw>
                </a:effectLst>
              </a:rPr>
              <a:t>.</a:t>
            </a:r>
          </a:p>
          <a:p>
            <a:endParaRPr lang="de-DE" sz="2400" b="1" dirty="0">
              <a:solidFill>
                <a:schemeClr val="accent6"/>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0" t="20445" r="35000" b="16889"/>
          <a:stretch/>
        </p:blipFill>
        <p:spPr bwMode="auto">
          <a:xfrm>
            <a:off x="786809" y="1681440"/>
            <a:ext cx="7187610" cy="41030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4543951" y="3812822"/>
            <a:ext cx="992285" cy="714299"/>
            <a:chOff x="4543951" y="3812822"/>
            <a:chExt cx="992285" cy="714299"/>
          </a:xfrm>
        </p:grpSpPr>
        <p:cxnSp>
          <p:nvCxnSpPr>
            <p:cNvPr id="11" name="Gerade Verbindung mit Pfeil 10"/>
            <p:cNvCxnSpPr/>
            <p:nvPr/>
          </p:nvCxnSpPr>
          <p:spPr bwMode="auto">
            <a:xfrm flipH="1">
              <a:off x="4543951" y="4027848"/>
              <a:ext cx="330979" cy="499273"/>
            </a:xfrm>
            <a:prstGeom prst="straightConnector1">
              <a:avLst/>
            </a:prstGeom>
            <a:solidFill>
              <a:schemeClr val="accent1"/>
            </a:solidFill>
            <a:ln w="9525" cap="flat" cmpd="sng" algn="ctr">
              <a:solidFill>
                <a:schemeClr val="accent4"/>
              </a:solidFill>
              <a:prstDash val="solid"/>
              <a:round/>
              <a:headEnd type="none" w="med" len="med"/>
              <a:tailEnd type="arrow"/>
            </a:ln>
            <a:effectLst/>
          </p:spPr>
        </p:cxnSp>
        <p:cxnSp>
          <p:nvCxnSpPr>
            <p:cNvPr id="13" name="Gerade Verbindung mit Pfeil 12"/>
            <p:cNvCxnSpPr/>
            <p:nvPr/>
          </p:nvCxnSpPr>
          <p:spPr bwMode="auto">
            <a:xfrm flipH="1">
              <a:off x="4543951" y="3930611"/>
              <a:ext cx="376794" cy="249636"/>
            </a:xfrm>
            <a:prstGeom prst="straightConnector1">
              <a:avLst/>
            </a:prstGeom>
            <a:solidFill>
              <a:schemeClr val="accent1"/>
            </a:solidFill>
            <a:ln w="9525" cap="flat" cmpd="sng" algn="ctr">
              <a:solidFill>
                <a:schemeClr val="accent4"/>
              </a:solidFill>
              <a:prstDash val="solid"/>
              <a:round/>
              <a:headEnd type="none" w="med" len="med"/>
              <a:tailEnd type="arrow"/>
            </a:ln>
            <a:effectLst/>
          </p:spPr>
        </p:cxnSp>
        <p:cxnSp>
          <p:nvCxnSpPr>
            <p:cNvPr id="15" name="Gerade Verbindung mit Pfeil 14"/>
            <p:cNvCxnSpPr/>
            <p:nvPr/>
          </p:nvCxnSpPr>
          <p:spPr bwMode="auto">
            <a:xfrm flipH="1">
              <a:off x="4561717" y="3958193"/>
              <a:ext cx="376794" cy="69655"/>
            </a:xfrm>
            <a:prstGeom prst="straightConnector1">
              <a:avLst/>
            </a:prstGeom>
            <a:solidFill>
              <a:schemeClr val="accent1"/>
            </a:solidFill>
            <a:ln w="9525" cap="flat" cmpd="sng" algn="ctr">
              <a:solidFill>
                <a:schemeClr val="accent4"/>
              </a:solidFill>
              <a:prstDash val="solid"/>
              <a:round/>
              <a:headEnd type="none" w="med" len="med"/>
              <a:tailEnd type="arrow"/>
            </a:ln>
            <a:effectLst/>
          </p:spPr>
        </p:cxnSp>
        <p:sp>
          <p:nvSpPr>
            <p:cNvPr id="10" name="Abgerundetes Rechteck 4"/>
            <p:cNvSpPr/>
            <p:nvPr/>
          </p:nvSpPr>
          <p:spPr bwMode="auto">
            <a:xfrm>
              <a:off x="4685633" y="3812822"/>
              <a:ext cx="850603" cy="272415"/>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ctr" eaLnBrk="0" fontAlgn="base" hangingPunct="0">
                <a:spcBef>
                  <a:spcPct val="0"/>
                </a:spcBef>
                <a:spcAft>
                  <a:spcPct val="0"/>
                </a:spcAft>
              </a:pPr>
              <a:r>
                <a:rPr lang="en-US" sz="1600" b="1" dirty="0" smtClean="0">
                  <a:solidFill>
                    <a:schemeClr val="tx2"/>
                  </a:solidFill>
                  <a:latin typeface="Arial" pitchFamily="-112" charset="0"/>
                  <a:ea typeface="ＭＳ Ｐゴシック" pitchFamily="-112" charset="-128"/>
                  <a:cs typeface="ＭＳ Ｐゴシック" pitchFamily="-112" charset="-128"/>
                </a:rPr>
                <a:t>UFOs</a:t>
              </a:r>
              <a:endParaRPr kumimoji="0" lang="en-US" sz="1600" b="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cxnSp>
        <p:nvCxnSpPr>
          <p:cNvPr id="19" name="Gerade Verbindung mit Pfeil 18"/>
          <p:cNvCxnSpPr/>
          <p:nvPr/>
        </p:nvCxnSpPr>
        <p:spPr bwMode="auto">
          <a:xfrm flipH="1">
            <a:off x="4750114" y="2379497"/>
            <a:ext cx="290306" cy="249636"/>
          </a:xfrm>
          <a:prstGeom prst="straightConnector1">
            <a:avLst/>
          </a:prstGeom>
          <a:solidFill>
            <a:schemeClr val="accent1"/>
          </a:solidFill>
          <a:ln w="9525" cap="flat" cmpd="sng" algn="ctr">
            <a:solidFill>
              <a:schemeClr val="accent4"/>
            </a:solidFill>
            <a:prstDash val="solid"/>
            <a:round/>
            <a:headEnd type="none" w="med" len="med"/>
            <a:tailEnd type="arrow"/>
          </a:ln>
          <a:effectLst/>
        </p:spPr>
      </p:cxnSp>
      <p:sp>
        <p:nvSpPr>
          <p:cNvPr id="20" name="Abgerundetes Rechteck 4"/>
          <p:cNvSpPr/>
          <p:nvPr/>
        </p:nvSpPr>
        <p:spPr bwMode="auto">
          <a:xfrm>
            <a:off x="4851122" y="2164471"/>
            <a:ext cx="1156991" cy="272415"/>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ctr" eaLnBrk="0" fontAlgn="base" hangingPunct="0">
              <a:spcBef>
                <a:spcPct val="0"/>
              </a:spcBef>
              <a:spcAft>
                <a:spcPct val="0"/>
              </a:spcAft>
            </a:pPr>
            <a:r>
              <a:rPr lang="en-US" sz="1600" b="1" dirty="0" smtClean="0">
                <a:solidFill>
                  <a:schemeClr val="tx2"/>
                </a:solidFill>
                <a:latin typeface="Arial" pitchFamily="-112" charset="0"/>
                <a:ea typeface="ＭＳ Ｐゴシック" pitchFamily="-112" charset="-128"/>
                <a:cs typeface="ＭＳ Ｐゴシック" pitchFamily="-112" charset="-128"/>
              </a:rPr>
              <a:t>Pressure</a:t>
            </a:r>
            <a:endParaRPr kumimoji="0" lang="en-US" sz="1600" b="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cxnSp>
        <p:nvCxnSpPr>
          <p:cNvPr id="22" name="Gerade Verbindung mit Pfeil 21"/>
          <p:cNvCxnSpPr/>
          <p:nvPr/>
        </p:nvCxnSpPr>
        <p:spPr bwMode="auto">
          <a:xfrm>
            <a:off x="2836697" y="3679050"/>
            <a:ext cx="175773" cy="471887"/>
          </a:xfrm>
          <a:prstGeom prst="straightConnector1">
            <a:avLst/>
          </a:prstGeom>
          <a:solidFill>
            <a:schemeClr val="accent1"/>
          </a:solidFill>
          <a:ln w="9525" cap="flat" cmpd="sng" algn="ctr">
            <a:solidFill>
              <a:schemeClr val="accent4"/>
            </a:solidFill>
            <a:prstDash val="solid"/>
            <a:round/>
            <a:headEnd type="none" w="med" len="med"/>
            <a:tailEnd type="arrow"/>
          </a:ln>
          <a:effectLst/>
        </p:spPr>
      </p:cxnSp>
      <p:sp>
        <p:nvSpPr>
          <p:cNvPr id="23" name="Abgerundetes Rechteck 4"/>
          <p:cNvSpPr/>
          <p:nvPr/>
        </p:nvSpPr>
        <p:spPr bwMode="auto">
          <a:xfrm>
            <a:off x="1766657" y="3540407"/>
            <a:ext cx="1447767" cy="272415"/>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ctr" eaLnBrk="0" fontAlgn="base" hangingPunct="0">
              <a:spcBef>
                <a:spcPct val="0"/>
              </a:spcBef>
              <a:spcAft>
                <a:spcPct val="0"/>
              </a:spcAft>
            </a:pPr>
            <a:r>
              <a:rPr lang="en-US" sz="1600" b="1" dirty="0" smtClean="0">
                <a:solidFill>
                  <a:schemeClr val="tx2"/>
                </a:solidFill>
                <a:latin typeface="Arial" pitchFamily="-112" charset="0"/>
                <a:ea typeface="ＭＳ Ｐゴシック" pitchFamily="-112" charset="-128"/>
                <a:cs typeface="ＭＳ Ｐゴシック" pitchFamily="-112" charset="-128"/>
              </a:rPr>
              <a:t>B2 intensity</a:t>
            </a:r>
            <a:endParaRPr kumimoji="0" lang="en-US" sz="1600" b="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cxnSp>
        <p:nvCxnSpPr>
          <p:cNvPr id="27" name="Gerade Verbindung 26"/>
          <p:cNvCxnSpPr/>
          <p:nvPr/>
        </p:nvCxnSpPr>
        <p:spPr bwMode="auto">
          <a:xfrm flipH="1">
            <a:off x="1328468" y="4459857"/>
            <a:ext cx="6211019" cy="0"/>
          </a:xfrm>
          <a:prstGeom prst="line">
            <a:avLst/>
          </a:prstGeom>
          <a:solidFill>
            <a:schemeClr val="accent1"/>
          </a:solidFill>
          <a:ln w="38100" cap="flat" cmpd="sng" algn="ctr">
            <a:solidFill>
              <a:schemeClr val="accent6"/>
            </a:solidFill>
            <a:prstDash val="dash"/>
            <a:round/>
            <a:headEnd type="none" w="med" len="med"/>
            <a:tailEnd type="none" w="med" len="med"/>
          </a:ln>
          <a:effectLst/>
        </p:spPr>
      </p:cxnSp>
      <p:sp>
        <p:nvSpPr>
          <p:cNvPr id="29" name="Abgerundetes Rechteck 4"/>
          <p:cNvSpPr/>
          <p:nvPr/>
        </p:nvSpPr>
        <p:spPr bwMode="auto">
          <a:xfrm>
            <a:off x="1285543" y="4222925"/>
            <a:ext cx="2570471" cy="204311"/>
          </a:xfrm>
          <a:prstGeom prst="round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eaLnBrk="0" fontAlgn="base" hangingPunct="0">
              <a:spcBef>
                <a:spcPct val="0"/>
              </a:spcBef>
              <a:spcAft>
                <a:spcPct val="0"/>
              </a:spcAft>
            </a:pPr>
            <a:r>
              <a:rPr lang="en-US" sz="1200" dirty="0" smtClean="0">
                <a:solidFill>
                  <a:schemeClr val="accent6"/>
                </a:solidFill>
                <a:latin typeface="Arial" pitchFamily="-112" charset="0"/>
                <a:ea typeface="ＭＳ Ｐゴシック" pitchFamily="-112" charset="-128"/>
                <a:cs typeface="ＭＳ Ｐゴシック" pitchFamily="-112" charset="-128"/>
              </a:rPr>
              <a:t>pressure interlock</a:t>
            </a:r>
            <a:endParaRPr kumimoji="0" lang="en-US" sz="1200" u="none" strike="noStrike" cap="none" normalizeH="0" baseline="0" dirty="0">
              <a:ln>
                <a:noFill/>
              </a:ln>
              <a:solidFill>
                <a:schemeClr val="accent6"/>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62214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MKI UFO Studies</a:t>
            </a:r>
            <a:endParaRPr lang="de-DE" dirty="0"/>
          </a:p>
        </p:txBody>
      </p:sp>
      <p:sp>
        <p:nvSpPr>
          <p:cNvPr id="3" name="Textplatzhalter 2"/>
          <p:cNvSpPr>
            <a:spLocks noGrp="1"/>
          </p:cNvSpPr>
          <p:nvPr>
            <p:ph type="body" sz="quarter" idx="13"/>
          </p:nvPr>
        </p:nvSpPr>
        <p:spPr>
          <a:xfrm>
            <a:off x="137159" y="1051560"/>
            <a:ext cx="5244025" cy="5212080"/>
          </a:xfrm>
        </p:spPr>
        <p:txBody>
          <a:bodyPr anchor="ctr"/>
          <a:lstStyle/>
          <a:p>
            <a:pPr marL="457200" indent="-457200">
              <a:spcBef>
                <a:spcPts val="1000"/>
              </a:spcBef>
              <a:spcAft>
                <a:spcPts val="500"/>
              </a:spcAft>
              <a:buFont typeface="Arial" pitchFamily="34" charset="0"/>
              <a:buChar char="•"/>
            </a:pPr>
            <a:r>
              <a:rPr lang="en-US" sz="2400" b="1" dirty="0" smtClean="0">
                <a:solidFill>
                  <a:schemeClr val="tx2"/>
                </a:solidFill>
                <a:effectLst>
                  <a:outerShdw blurRad="38100" dist="38100" dir="2700000" algn="tl">
                    <a:srgbClr val="000000">
                      <a:alpha val="43137"/>
                    </a:srgbClr>
                  </a:outerShdw>
                </a:effectLst>
              </a:rPr>
              <a:t>FLUKA: </a:t>
            </a:r>
            <a:r>
              <a:rPr lang="en-US" sz="2400" b="1" dirty="0" smtClean="0">
                <a:solidFill>
                  <a:schemeClr val="accent6"/>
                </a:solidFill>
                <a:effectLst>
                  <a:outerShdw blurRad="38100" dist="38100" dir="2700000" algn="tl">
                    <a:srgbClr val="000000">
                      <a:alpha val="43137"/>
                    </a:srgbClr>
                  </a:outerShdw>
                </a:effectLst>
              </a:rPr>
              <a:t>UFO location must be in MKIs </a:t>
            </a:r>
            <a:r>
              <a:rPr lang="en-US" sz="2400" dirty="0" smtClean="0"/>
              <a:t>(or nearby upstream).</a:t>
            </a:r>
            <a:br>
              <a:rPr lang="en-US" sz="2400" dirty="0" smtClean="0"/>
            </a:br>
            <a:r>
              <a:rPr lang="en-US" sz="1400" i="1" dirty="0" smtClean="0">
                <a:solidFill>
                  <a:schemeClr val="tx2"/>
                </a:solidFill>
              </a:rPr>
              <a:t>                             (</a:t>
            </a:r>
            <a:r>
              <a:rPr lang="en-US" sz="1400" i="1" dirty="0" smtClean="0">
                <a:solidFill>
                  <a:schemeClr val="tx2"/>
                </a:solidFill>
                <a:ea typeface="ＭＳ Ｐゴシック" pitchFamily="-112" charset="-128"/>
              </a:rPr>
              <a:t>A. Lechner, 3rd LHC UFO Study Group Meeting</a:t>
            </a:r>
            <a:r>
              <a:rPr lang="en-US" sz="1400" i="1" dirty="0" smtClean="0">
                <a:solidFill>
                  <a:schemeClr val="tx2"/>
                </a:solidFill>
                <a:ea typeface="ＭＳ Ｐゴシック" pitchFamily="-112" charset="-128"/>
                <a:cs typeface="ＭＳ Ｐゴシック" pitchFamily="-112" charset="-128"/>
              </a:rPr>
              <a:t>)</a:t>
            </a:r>
            <a:endParaRPr lang="en-US" sz="2400" dirty="0" smtClean="0"/>
          </a:p>
          <a:p>
            <a:pPr marL="463550" indent="0">
              <a:spcBef>
                <a:spcPts val="500"/>
              </a:spcBef>
              <a:spcAft>
                <a:spcPts val="0"/>
              </a:spcAft>
            </a:pPr>
            <a:r>
              <a:rPr lang="en-US" sz="2400" dirty="0" smtClean="0"/>
              <a:t>Minimum particle </a:t>
            </a:r>
            <a:r>
              <a:rPr lang="en-US" sz="2400" b="1" dirty="0" smtClean="0">
                <a:solidFill>
                  <a:schemeClr val="accent6"/>
                </a:solidFill>
                <a:effectLst>
                  <a:outerShdw blurRad="38100" dist="38100" dir="2700000" algn="tl">
                    <a:srgbClr val="000000">
                      <a:alpha val="43137"/>
                    </a:srgbClr>
                  </a:outerShdw>
                </a:effectLst>
              </a:rPr>
              <a:t>radius of 40µm </a:t>
            </a:r>
            <a:r>
              <a:rPr lang="en-US" sz="2400" dirty="0" smtClean="0"/>
              <a:t>needed to explain large UFO event on 16.07.2011.</a:t>
            </a:r>
            <a:br>
              <a:rPr lang="en-US" sz="2400" dirty="0" smtClean="0"/>
            </a:br>
            <a:r>
              <a:rPr lang="en-US" sz="1200" dirty="0" smtClean="0"/>
              <a:t>                                                       </a:t>
            </a:r>
            <a:r>
              <a:rPr lang="en-US" sz="1400" i="1" dirty="0" smtClean="0">
                <a:solidFill>
                  <a:schemeClr val="tx2"/>
                </a:solidFill>
              </a:rPr>
              <a:t>(</a:t>
            </a:r>
            <a:r>
              <a:rPr lang="en-US" sz="1400" i="1" dirty="0" smtClean="0">
                <a:solidFill>
                  <a:schemeClr val="tx2"/>
                </a:solidFill>
                <a:ea typeface="ＭＳ Ｐゴシック" pitchFamily="-112" charset="-128"/>
              </a:rPr>
              <a:t>T. Baer et al., Evian</a:t>
            </a:r>
            <a:r>
              <a:rPr lang="en-US" sz="1400" i="1" dirty="0" smtClean="0">
                <a:solidFill>
                  <a:schemeClr val="tx2"/>
                </a:solidFill>
                <a:ea typeface="ＭＳ Ｐゴシック" pitchFamily="-112" charset="-128"/>
                <a:cs typeface="ＭＳ Ｐゴシック" pitchFamily="-112" charset="-128"/>
              </a:rPr>
              <a:t> Workshop 2011)</a:t>
            </a:r>
          </a:p>
          <a:p>
            <a:pPr marL="457200" indent="-457200">
              <a:spcBef>
                <a:spcPts val="1000"/>
              </a:spcBef>
              <a:buFont typeface="Arial" pitchFamily="34" charset="0"/>
              <a:buChar char="•"/>
            </a:pPr>
            <a:r>
              <a:rPr lang="en-US" sz="2400" b="1" dirty="0" smtClean="0">
                <a:solidFill>
                  <a:schemeClr val="tx2"/>
                </a:solidFill>
                <a:effectLst>
                  <a:outerShdw blurRad="38100" dist="38100" dir="2700000" algn="tl">
                    <a:srgbClr val="000000">
                      <a:alpha val="43137"/>
                    </a:srgbClr>
                  </a:outerShdw>
                </a:effectLst>
                <a:ea typeface="ＭＳ Ｐゴシック" pitchFamily="-112" charset="-128"/>
              </a:rPr>
              <a:t>Vibration measurements: </a:t>
            </a:r>
            <a:r>
              <a:rPr lang="en-US" sz="2400" dirty="0" smtClean="0">
                <a:ea typeface="ＭＳ Ｐゴシック" pitchFamily="-112" charset="-128"/>
              </a:rPr>
              <a:t>Mechanical vibrations (≈10nm) of ceramic tube during MKI pulse.  </a:t>
            </a:r>
            <a:br>
              <a:rPr lang="en-US" sz="2400" dirty="0" smtClean="0">
                <a:ea typeface="ＭＳ Ｐゴシック" pitchFamily="-112" charset="-128"/>
              </a:rPr>
            </a:br>
            <a:r>
              <a:rPr lang="en-US" sz="1400" dirty="0" smtClean="0">
                <a:ea typeface="ＭＳ Ｐゴシック" pitchFamily="-112" charset="-128"/>
              </a:rPr>
              <a:t>                                      </a:t>
            </a:r>
            <a:r>
              <a:rPr lang="en-US" sz="1400" i="1" dirty="0" smtClean="0">
                <a:solidFill>
                  <a:schemeClr val="tx2"/>
                </a:solidFill>
                <a:ea typeface="ＭＳ Ｐゴシック" pitchFamily="-112" charset="-128"/>
              </a:rPr>
              <a:t>(</a:t>
            </a:r>
            <a:r>
              <a:rPr lang="en-US" sz="1400" i="1" dirty="0" smtClean="0">
                <a:solidFill>
                  <a:schemeClr val="tx2"/>
                </a:solidFill>
                <a:ea typeface="ＭＳ Ｐゴシック" pitchFamily="-112" charset="-128"/>
                <a:cs typeface="ＭＳ Ｐゴシック" pitchFamily="-112" charset="-128"/>
              </a:rPr>
              <a:t>R. </a:t>
            </a:r>
            <a:r>
              <a:rPr lang="en-US" sz="1400" i="1" dirty="0" err="1" smtClean="0">
                <a:solidFill>
                  <a:schemeClr val="tx2"/>
                </a:solidFill>
                <a:ea typeface="ＭＳ Ｐゴシック" pitchFamily="-112" charset="-128"/>
                <a:cs typeface="ＭＳ Ｐゴシック" pitchFamily="-112" charset="-128"/>
              </a:rPr>
              <a:t>Morón</a:t>
            </a:r>
            <a:r>
              <a:rPr lang="en-US" sz="1400" i="1" dirty="0" smtClean="0">
                <a:solidFill>
                  <a:schemeClr val="tx2"/>
                </a:solidFill>
                <a:ea typeface="ＭＳ Ｐゴシック" pitchFamily="-112" charset="-128"/>
                <a:cs typeface="ＭＳ Ｐゴシック" pitchFamily="-112" charset="-128"/>
              </a:rPr>
              <a:t> </a:t>
            </a:r>
            <a:r>
              <a:rPr lang="en-US" sz="1400" i="1" dirty="0" err="1" smtClean="0">
                <a:solidFill>
                  <a:schemeClr val="tx2"/>
                </a:solidFill>
                <a:ea typeface="ＭＳ Ｐゴシック" pitchFamily="-112" charset="-128"/>
                <a:cs typeface="ＭＳ Ｐゴシック" pitchFamily="-112" charset="-128"/>
              </a:rPr>
              <a:t>Ballester</a:t>
            </a:r>
            <a:r>
              <a:rPr lang="en-US" sz="1400" i="1" dirty="0" smtClean="0">
                <a:solidFill>
                  <a:schemeClr val="tx2"/>
                </a:solidFill>
                <a:ea typeface="ＭＳ Ｐゴシック" pitchFamily="-112" charset="-128"/>
                <a:cs typeface="ＭＳ Ｐゴシック" pitchFamily="-112" charset="-128"/>
              </a:rPr>
              <a:t> et al., EDMS: 1153686</a:t>
            </a:r>
            <a:r>
              <a:rPr lang="en-US" sz="1400" i="1" dirty="0" smtClean="0">
                <a:solidFill>
                  <a:schemeClr val="tx2"/>
                </a:solidFill>
              </a:rPr>
              <a:t>)</a:t>
            </a:r>
          </a:p>
          <a:p>
            <a:pPr marL="457200" indent="-457200">
              <a:spcBef>
                <a:spcPts val="1000"/>
              </a:spcBef>
              <a:buFont typeface="Arial" pitchFamily="34" charset="0"/>
              <a:buChar char="•"/>
            </a:pPr>
            <a:r>
              <a:rPr lang="en-US" sz="2400" b="1" dirty="0" smtClean="0">
                <a:solidFill>
                  <a:schemeClr val="tx2"/>
                </a:solidFill>
                <a:effectLst>
                  <a:outerShdw blurRad="38100" dist="38100" dir="2700000" algn="tl">
                    <a:srgbClr val="000000">
                      <a:alpha val="43137"/>
                    </a:srgbClr>
                  </a:outerShdw>
                </a:effectLst>
                <a:ea typeface="ＭＳ Ｐゴシック" pitchFamily="-112" charset="-128"/>
                <a:cs typeface="ＭＳ Ｐゴシック" pitchFamily="-112" charset="-128"/>
              </a:rPr>
              <a:t>Particle dynamics model:</a:t>
            </a:r>
            <a:r>
              <a:rPr lang="en-US" sz="2400" dirty="0" smtClean="0">
                <a:ea typeface="ＭＳ Ｐゴシック" pitchFamily="-112" charset="-128"/>
                <a:cs typeface="ＭＳ Ｐゴシック" pitchFamily="-112" charset="-128"/>
              </a:rPr>
              <a:t> Many predictions. E.g. </a:t>
            </a:r>
            <a:r>
              <a:rPr lang="en-US" sz="2400" dirty="0" smtClean="0"/>
              <a:t>UFO duration is shorter for larger beam current.</a:t>
            </a:r>
            <a:br>
              <a:rPr lang="en-US" sz="2400" dirty="0" smtClean="0"/>
            </a:br>
            <a:r>
              <a:rPr lang="en-US" sz="1400" dirty="0" smtClean="0">
                <a:ea typeface="ＭＳ Ｐゴシック" pitchFamily="-112" charset="-128"/>
              </a:rPr>
              <a:t>                                      </a:t>
            </a:r>
            <a:r>
              <a:rPr lang="en-US" sz="1400" i="1" dirty="0" smtClean="0">
                <a:solidFill>
                  <a:schemeClr val="tx2"/>
                </a:solidFill>
                <a:ea typeface="ＭＳ Ｐゴシック" pitchFamily="-112" charset="-128"/>
              </a:rPr>
              <a:t>(</a:t>
            </a:r>
            <a:r>
              <a:rPr lang="en-US" sz="1400" i="1" dirty="0">
                <a:solidFill>
                  <a:schemeClr val="tx2"/>
                </a:solidFill>
                <a:ea typeface="ＭＳ Ｐゴシック" pitchFamily="-112" charset="-128"/>
                <a:cs typeface="ＭＳ Ｐゴシック" pitchFamily="-112" charset="-128"/>
              </a:rPr>
              <a:t>F. </a:t>
            </a:r>
            <a:r>
              <a:rPr lang="en-US" sz="1400" i="1" dirty="0" smtClean="0">
                <a:solidFill>
                  <a:schemeClr val="tx2"/>
                </a:solidFill>
                <a:ea typeface="ＭＳ Ｐゴシック" pitchFamily="-112" charset="-128"/>
                <a:cs typeface="ＭＳ Ｐゴシック" pitchFamily="-112" charset="-128"/>
              </a:rPr>
              <a:t>Zimmermann et al., IPAC’11, MOPS017)</a:t>
            </a:r>
            <a:endParaRPr lang="en-US" sz="1400" dirty="0" smtClean="0"/>
          </a:p>
        </p:txBody>
      </p:sp>
      <p:grpSp>
        <p:nvGrpSpPr>
          <p:cNvPr id="4" name="Gruppieren 3"/>
          <p:cNvGrpSpPr/>
          <p:nvPr/>
        </p:nvGrpSpPr>
        <p:grpSpPr>
          <a:xfrm>
            <a:off x="5464311" y="1047493"/>
            <a:ext cx="3687571" cy="2996513"/>
            <a:chOff x="5464311" y="1047493"/>
            <a:chExt cx="3687571" cy="2996513"/>
          </a:xfrm>
        </p:grpSpPr>
        <p:grpSp>
          <p:nvGrpSpPr>
            <p:cNvPr id="6" name="Gruppieren 5"/>
            <p:cNvGrpSpPr/>
            <p:nvPr/>
          </p:nvGrpSpPr>
          <p:grpSpPr>
            <a:xfrm>
              <a:off x="5464311" y="1916019"/>
              <a:ext cx="3687571" cy="2127987"/>
              <a:chOff x="4358584" y="3138986"/>
              <a:chExt cx="4921763" cy="2840202"/>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63" t="27041" r="1357" b="2971"/>
              <a:stretch/>
            </p:blipFill>
            <p:spPr bwMode="auto">
              <a:xfrm>
                <a:off x="4358584" y="3138986"/>
                <a:ext cx="4635289" cy="269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bwMode="auto">
              <a:xfrm>
                <a:off x="7478844" y="5692585"/>
                <a:ext cx="1801503" cy="2866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 name="Gruppieren 6"/>
            <p:cNvGrpSpPr>
              <a:grpSpLocks noChangeAspect="1"/>
            </p:cNvGrpSpPr>
            <p:nvPr/>
          </p:nvGrpSpPr>
          <p:grpSpPr>
            <a:xfrm>
              <a:off x="5559311" y="1047493"/>
              <a:ext cx="3294809" cy="903228"/>
              <a:chOff x="3848668" y="1091822"/>
              <a:chExt cx="4776717" cy="1309473"/>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 t="319" r="30448" b="70731"/>
              <a:stretch/>
            </p:blipFill>
            <p:spPr bwMode="auto">
              <a:xfrm>
                <a:off x="3848668" y="1091822"/>
                <a:ext cx="4776717" cy="124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p:cNvSpPr/>
              <p:nvPr/>
            </p:nvSpPr>
            <p:spPr bwMode="auto">
              <a:xfrm>
                <a:off x="5575091" y="2190467"/>
                <a:ext cx="3050294" cy="2108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1" name="Abgerundetes Rechteck 10"/>
            <p:cNvSpPr/>
            <p:nvPr/>
          </p:nvSpPr>
          <p:spPr bwMode="auto">
            <a:xfrm>
              <a:off x="7200778" y="1580556"/>
              <a:ext cx="1852380" cy="449485"/>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45720" tIns="18288" rIns="45720" bIns="18288"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2"/>
                  </a:solidFill>
                  <a:latin typeface="Arial" pitchFamily="-112" charset="0"/>
                  <a:ea typeface="ＭＳ Ｐゴシック" pitchFamily="-112" charset="-128"/>
                  <a:cs typeface="ＭＳ Ｐゴシック" pitchFamily="-112" charset="-128"/>
                </a:rPr>
                <a:t>courtesy of A. Lechner and the FLUKA team.</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grpSp>
        <p:nvGrpSpPr>
          <p:cNvPr id="10" name="Gruppieren 9"/>
          <p:cNvGrpSpPr/>
          <p:nvPr/>
        </p:nvGrpSpPr>
        <p:grpSpPr>
          <a:xfrm>
            <a:off x="5381185" y="4079139"/>
            <a:ext cx="3671973" cy="2338258"/>
            <a:chOff x="5381185" y="3936639"/>
            <a:chExt cx="3671973" cy="2338258"/>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790" t="17614" r="18842" b="20001"/>
            <a:stretch/>
          </p:blipFill>
          <p:spPr bwMode="auto">
            <a:xfrm>
              <a:off x="5381185" y="3936639"/>
              <a:ext cx="3556059" cy="233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bgerundetes Rechteck 11"/>
            <p:cNvSpPr/>
            <p:nvPr/>
          </p:nvSpPr>
          <p:spPr bwMode="auto">
            <a:xfrm>
              <a:off x="7405753" y="5012858"/>
              <a:ext cx="1647405" cy="449485"/>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45720" tIns="18288" rIns="45720" bIns="18288"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2"/>
                  </a:solidFill>
                  <a:latin typeface="Arial" pitchFamily="-112" charset="0"/>
                  <a:ea typeface="ＭＳ Ｐゴシック" pitchFamily="-112" charset="-128"/>
                  <a:cs typeface="ＭＳ Ｐゴシック" pitchFamily="-112" charset="-128"/>
                </a:rPr>
                <a:t>courtesy of E. Nebot IPAC’11, TUPC136.</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375919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Macro</a:t>
            </a:r>
            <a:r>
              <a:rPr lang="de-DE" dirty="0" smtClean="0"/>
              <a:t> </a:t>
            </a:r>
            <a:r>
              <a:rPr lang="de-DE" dirty="0" err="1" smtClean="0"/>
              <a:t>Particle</a:t>
            </a:r>
            <a:r>
              <a:rPr lang="de-DE" dirty="0" smtClean="0"/>
              <a:t> Size</a:t>
            </a:r>
            <a:endParaRPr lang="de-DE" dirty="0"/>
          </a:p>
        </p:txBody>
      </p:sp>
      <mc:AlternateContent xmlns:mc="http://schemas.openxmlformats.org/markup-compatibility/2006" xmlns:a14="http://schemas.microsoft.com/office/drawing/2010/main">
        <mc:Choice Requires="a14">
          <p:sp>
            <p:nvSpPr>
              <p:cNvPr id="3" name="Textplatzhalter 2"/>
              <p:cNvSpPr>
                <a:spLocks noGrp="1"/>
              </p:cNvSpPr>
              <p:nvPr>
                <p:ph type="body" sz="quarter" idx="13"/>
              </p:nvPr>
            </p:nvSpPr>
            <p:spPr/>
            <p:txBody>
              <a:bodyPr/>
              <a:lstStyle/>
              <a:p>
                <a:pPr marL="457200" indent="-457200">
                  <a:buFont typeface="Arial" pitchFamily="34" charset="0"/>
                  <a:buChar char="•"/>
                </a:pPr>
                <a:r>
                  <a:rPr lang="de-DE" sz="2400" dirty="0" smtClean="0"/>
                  <a:t>From FLUKA </a:t>
                </a:r>
                <a:r>
                  <a:rPr lang="de-DE" sz="2400" dirty="0" err="1" smtClean="0"/>
                  <a:t>simulations</a:t>
                </a:r>
                <a:r>
                  <a:rPr lang="de-DE" sz="2400" dirty="0" smtClean="0"/>
                  <a:t>:</a:t>
                </a:r>
                <a:br>
                  <a:rPr lang="de-DE" sz="2400" dirty="0" smtClean="0"/>
                </a:br>
                <a:r>
                  <a:rPr lang="de-DE" sz="2400" dirty="0" smtClean="0"/>
                  <a:t>	</a:t>
                </a:r>
                <a:r>
                  <a:rPr lang="de-DE" sz="2000" i="1" dirty="0" smtClean="0">
                    <a:solidFill>
                      <a:schemeClr val="tx2"/>
                    </a:solidFill>
                  </a:rPr>
                  <a:t>4.07·10</a:t>
                </a:r>
                <a:r>
                  <a:rPr lang="de-DE" sz="2000" i="1" baseline="30000" dirty="0" smtClean="0">
                    <a:solidFill>
                      <a:schemeClr val="tx2"/>
                    </a:solidFill>
                  </a:rPr>
                  <a:t>11</a:t>
                </a:r>
                <a:r>
                  <a:rPr lang="de-DE" sz="2000" i="1" dirty="0" smtClean="0">
                    <a:solidFill>
                      <a:schemeClr val="tx2"/>
                    </a:solidFill>
                  </a:rPr>
                  <a:t> </a:t>
                </a:r>
                <a:r>
                  <a:rPr lang="de-DE" sz="2000" i="1" dirty="0" err="1" smtClean="0">
                    <a:solidFill>
                      <a:schemeClr val="tx2"/>
                    </a:solidFill>
                  </a:rPr>
                  <a:t>interactions</a:t>
                </a:r>
                <a:r>
                  <a:rPr lang="de-DE" sz="2000" i="1" dirty="0" smtClean="0">
                    <a:solidFill>
                      <a:schemeClr val="tx2"/>
                    </a:solidFill>
                  </a:rPr>
                  <a:t> per Gy </a:t>
                </a:r>
                <a:r>
                  <a:rPr lang="de-DE" sz="2000" i="1" dirty="0" err="1" smtClean="0">
                    <a:solidFill>
                      <a:schemeClr val="tx2"/>
                    </a:solidFill>
                  </a:rPr>
                  <a:t>at</a:t>
                </a:r>
                <a:r>
                  <a:rPr lang="de-DE" sz="2000" i="1" dirty="0" smtClean="0">
                    <a:solidFill>
                      <a:schemeClr val="tx2"/>
                    </a:solidFill>
                  </a:rPr>
                  <a:t/>
                </a:r>
                <a:br>
                  <a:rPr lang="de-DE" sz="2000" i="1" dirty="0" smtClean="0">
                    <a:solidFill>
                      <a:schemeClr val="tx2"/>
                    </a:solidFill>
                  </a:rPr>
                </a:br>
                <a:r>
                  <a:rPr lang="de-DE" sz="2000" i="1" dirty="0" smtClean="0">
                    <a:solidFill>
                      <a:schemeClr val="tx2"/>
                    </a:solidFill>
                  </a:rPr>
                  <a:t>	</a:t>
                </a:r>
                <a:r>
                  <a:rPr lang="en-US" sz="2000" i="1" dirty="0" smtClean="0">
                    <a:solidFill>
                      <a:schemeClr val="tx2"/>
                    </a:solidFill>
                  </a:rPr>
                  <a:t>BLMEI.05L2.B1E10_MKI.D5L2.B1</a:t>
                </a:r>
                <a:br>
                  <a:rPr lang="en-US" sz="2000" i="1" dirty="0" smtClean="0">
                    <a:solidFill>
                      <a:schemeClr val="tx2"/>
                    </a:solidFill>
                  </a:rPr>
                </a:br>
                <a:r>
                  <a:rPr lang="en-US" sz="2000" i="1" dirty="0" smtClean="0">
                    <a:solidFill>
                      <a:schemeClr val="tx2"/>
                    </a:solidFill>
                  </a:rPr>
                  <a:t>	at 3.5 TeV.</a:t>
                </a:r>
                <a:endParaRPr lang="de-DE" sz="2000" i="1" dirty="0" smtClean="0">
                  <a:solidFill>
                    <a:schemeClr val="tx2"/>
                  </a:solidFill>
                </a:endParaRPr>
              </a:p>
              <a:p>
                <a:pPr marL="457200" indent="-457200">
                  <a:buFont typeface="Arial" pitchFamily="34" charset="0"/>
                  <a:buChar char="•"/>
                </a:pPr>
                <a:r>
                  <a:rPr lang="de-DE" sz="2400" dirty="0" smtClean="0"/>
                  <a:t>Peak </a:t>
                </a:r>
                <a:r>
                  <a:rPr lang="de-DE" sz="2400" dirty="0" err="1" smtClean="0"/>
                  <a:t>loss</a:t>
                </a:r>
                <a:r>
                  <a:rPr lang="de-DE" sz="2400" dirty="0" smtClean="0"/>
                  <a:t> </a:t>
                </a:r>
                <a:r>
                  <a:rPr lang="de-DE" sz="2400" dirty="0" err="1" smtClean="0"/>
                  <a:t>of</a:t>
                </a:r>
                <a:r>
                  <a:rPr lang="de-DE" sz="2400" dirty="0" smtClean="0"/>
                  <a:t> 8.45 Gy/s </a:t>
                </a:r>
                <a:br>
                  <a:rPr lang="de-DE" sz="2400" dirty="0" smtClean="0"/>
                </a:br>
                <a:r>
                  <a:rPr lang="de-DE" sz="2400" dirty="0" err="1" smtClean="0"/>
                  <a:t>corresponds</a:t>
                </a:r>
                <a:r>
                  <a:rPr lang="de-DE" sz="2400" dirty="0" smtClean="0"/>
                  <a:t> </a:t>
                </a:r>
                <a:r>
                  <a:rPr lang="de-DE" sz="2400" dirty="0" err="1" smtClean="0"/>
                  <a:t>to</a:t>
                </a:r>
                <a:r>
                  <a:rPr lang="de-DE" sz="2400" dirty="0" smtClean="0"/>
                  <a:t> 3.44·10</a:t>
                </a:r>
                <a:r>
                  <a:rPr lang="de-DE" sz="2400" baseline="30000" dirty="0" smtClean="0"/>
                  <a:t>12</a:t>
                </a:r>
                <a:r>
                  <a:rPr lang="de-DE" sz="2400" dirty="0" smtClean="0"/>
                  <a:t> </a:t>
                </a:r>
                <a:br>
                  <a:rPr lang="de-DE" sz="2400" dirty="0" smtClean="0"/>
                </a:br>
                <a:r>
                  <a:rPr lang="de-DE" sz="2400" dirty="0" err="1" smtClean="0"/>
                  <a:t>interactions</a:t>
                </a:r>
                <a:r>
                  <a:rPr lang="de-DE" sz="2400" dirty="0" smtClean="0"/>
                  <a:t>/s.</a:t>
                </a:r>
              </a:p>
              <a:p>
                <a:pPr marL="457200" indent="-457200">
                  <a:buFont typeface="Arial" pitchFamily="34" charset="0"/>
                  <a:buChar char="•"/>
                </a:pPr>
                <a:r>
                  <a:rPr lang="de-DE" sz="2400" dirty="0" err="1" smtClean="0"/>
                  <a:t>With</a:t>
                </a:r>
                <a:r>
                  <a:rPr lang="de-DE" sz="2400" dirty="0" smtClean="0"/>
                  <a:t> (r &lt;&lt; </a:t>
                </a:r>
                <a:r>
                  <a:rPr lang="el-GR" sz="2400" dirty="0" smtClean="0"/>
                  <a:t>σ</a:t>
                </a:r>
                <a:r>
                  <a:rPr lang="de-DE" sz="2400" dirty="0" smtClean="0"/>
                  <a:t>)</a:t>
                </a:r>
              </a:p>
              <a:p>
                <a:pPr marL="0" indent="0">
                  <a:tabLst>
                    <a:tab pos="463550" algn="l"/>
                    <a:tab pos="682625" algn="l"/>
                  </a:tabLst>
                </a:pPr>
                <a:r>
                  <a:rPr lang="de-DE" sz="2400" b="0" dirty="0" smtClean="0"/>
                  <a:t>		</a:t>
                </a:r>
                <a14:m>
                  <m:oMath xmlns:m="http://schemas.openxmlformats.org/officeDocument/2006/math">
                    <m:sSub>
                      <m:sSubPr>
                        <m:ctrlPr>
                          <a:rPr lang="de-DE" sz="2400" b="0" i="1" smtClean="0">
                            <a:latin typeface="Cambria Math"/>
                          </a:rPr>
                        </m:ctrlPr>
                      </m:sSubPr>
                      <m:e>
                        <m:acc>
                          <m:accPr>
                            <m:chr m:val="̇"/>
                            <m:ctrlPr>
                              <a:rPr lang="de-DE" sz="2400" i="1" smtClean="0">
                                <a:latin typeface="Cambria Math"/>
                              </a:rPr>
                            </m:ctrlPr>
                          </m:accPr>
                          <m:e>
                            <m:r>
                              <a:rPr lang="de-DE" sz="2400" b="0" i="1" smtClean="0">
                                <a:latin typeface="Cambria Math"/>
                              </a:rPr>
                              <m:t>𝑁</m:t>
                            </m:r>
                          </m:e>
                        </m:acc>
                      </m:e>
                      <m:sub>
                        <m:r>
                          <a:rPr lang="de-DE" sz="2400" b="0" i="1" smtClean="0">
                            <a:latin typeface="Cambria Math"/>
                          </a:rPr>
                          <m:t>𝑝</m:t>
                        </m:r>
                        <m:r>
                          <a:rPr lang="de-DE" sz="2400" b="0" i="1" smtClean="0">
                            <a:latin typeface="Cambria Math"/>
                          </a:rPr>
                          <m:t>, </m:t>
                        </m:r>
                        <m:r>
                          <a:rPr lang="de-DE" sz="2400" b="0" i="1" smtClean="0">
                            <a:latin typeface="Cambria Math"/>
                          </a:rPr>
                          <m:t>𝑚𝑎𝑥</m:t>
                        </m:r>
                      </m:sub>
                    </m:sSub>
                    <m:r>
                      <a:rPr lang="de-DE" sz="2400" b="0" i="1" smtClean="0">
                        <a:latin typeface="Cambria Math"/>
                      </a:rPr>
                      <m:t>=</m:t>
                    </m:r>
                    <m:f>
                      <m:fPr>
                        <m:ctrlPr>
                          <a:rPr lang="de-DE" sz="2400" b="0" i="1" smtClean="0">
                            <a:latin typeface="Cambria Math"/>
                          </a:rPr>
                        </m:ctrlPr>
                      </m:fPr>
                      <m:num>
                        <m:sSub>
                          <m:sSubPr>
                            <m:ctrlPr>
                              <a:rPr lang="de-DE" sz="2400" b="0" i="1" smtClean="0">
                                <a:latin typeface="Cambria Math"/>
                              </a:rPr>
                            </m:ctrlPr>
                          </m:sSubPr>
                          <m:e>
                            <m:r>
                              <a:rPr lang="de-DE" sz="2400" b="0" i="1" smtClean="0">
                                <a:latin typeface="Cambria Math"/>
                              </a:rPr>
                              <m:t>𝑁</m:t>
                            </m:r>
                          </m:e>
                          <m:sub>
                            <m:r>
                              <a:rPr lang="de-DE" sz="2400" b="0" i="1" smtClean="0">
                                <a:latin typeface="Cambria Math"/>
                              </a:rPr>
                              <m:t>𝑝</m:t>
                            </m:r>
                          </m:sub>
                        </m:sSub>
                        <m:r>
                          <a:rPr lang="de-DE" sz="2400" b="0" i="1" smtClean="0">
                            <a:latin typeface="Cambria Math"/>
                          </a:rPr>
                          <m:t>⋅</m:t>
                        </m:r>
                        <m:sSub>
                          <m:sSubPr>
                            <m:ctrlPr>
                              <a:rPr lang="de-DE" sz="2400" b="0" i="1" smtClean="0">
                                <a:latin typeface="Cambria Math"/>
                              </a:rPr>
                            </m:ctrlPr>
                          </m:sSubPr>
                          <m:e>
                            <m:r>
                              <a:rPr lang="de-DE" sz="2400" b="0" i="1" smtClean="0">
                                <a:latin typeface="Cambria Math"/>
                              </a:rPr>
                              <m:t>𝑓</m:t>
                            </m:r>
                          </m:e>
                          <m:sub>
                            <m:r>
                              <a:rPr lang="de-DE" sz="2400" b="0" i="1" smtClean="0">
                                <a:latin typeface="Cambria Math"/>
                              </a:rPr>
                              <m:t>𝑟𝑒𝑣</m:t>
                            </m:r>
                          </m:sub>
                        </m:sSub>
                      </m:num>
                      <m:den>
                        <m:r>
                          <a:rPr lang="de-DE" sz="2400" b="0" i="1" smtClean="0">
                            <a:latin typeface="Cambria Math"/>
                          </a:rPr>
                          <m:t>2</m:t>
                        </m:r>
                        <m:r>
                          <a:rPr lang="de-DE" sz="2400" b="0" i="1" smtClean="0">
                            <a:latin typeface="Cambria Math"/>
                          </a:rPr>
                          <m:t>𝜋</m:t>
                        </m:r>
                        <m:sSub>
                          <m:sSubPr>
                            <m:ctrlPr>
                              <a:rPr lang="de-DE" sz="2400" b="0" i="1" smtClean="0">
                                <a:latin typeface="Cambria Math"/>
                              </a:rPr>
                            </m:ctrlPr>
                          </m:sSubPr>
                          <m:e>
                            <m:r>
                              <a:rPr lang="de-DE" sz="2400" b="0" i="1" smtClean="0">
                                <a:latin typeface="Cambria Math"/>
                              </a:rPr>
                              <m:t>𝜎</m:t>
                            </m:r>
                          </m:e>
                          <m:sub>
                            <m:r>
                              <a:rPr lang="de-DE" sz="2400" b="0" i="1" smtClean="0">
                                <a:latin typeface="Cambria Math"/>
                              </a:rPr>
                              <m:t>𝑥</m:t>
                            </m:r>
                          </m:sub>
                        </m:sSub>
                        <m:sSub>
                          <m:sSubPr>
                            <m:ctrlPr>
                              <a:rPr lang="de-DE" sz="2400" b="0" i="1" smtClean="0">
                                <a:latin typeface="Cambria Math"/>
                              </a:rPr>
                            </m:ctrlPr>
                          </m:sSubPr>
                          <m:e>
                            <m:r>
                              <a:rPr lang="de-DE" sz="2400" b="0" i="1" smtClean="0">
                                <a:latin typeface="Cambria Math"/>
                              </a:rPr>
                              <m:t>𝜎</m:t>
                            </m:r>
                          </m:e>
                          <m:sub>
                            <m:r>
                              <a:rPr lang="de-DE" sz="2400" b="0" i="1" smtClean="0">
                                <a:latin typeface="Cambria Math"/>
                              </a:rPr>
                              <m:t>𝑦</m:t>
                            </m:r>
                          </m:sub>
                        </m:sSub>
                      </m:den>
                    </m:f>
                    <m:r>
                      <a:rPr lang="de-DE" sz="2400" b="0" i="1" smtClean="0">
                        <a:latin typeface="Cambria Math"/>
                      </a:rPr>
                      <m:t>⋅</m:t>
                    </m:r>
                    <m:f>
                      <m:fPr>
                        <m:ctrlPr>
                          <a:rPr lang="de-DE" sz="2400" b="0" i="1" smtClean="0">
                            <a:latin typeface="Cambria Math"/>
                          </a:rPr>
                        </m:ctrlPr>
                      </m:fPr>
                      <m:num>
                        <m:r>
                          <a:rPr lang="de-DE" sz="2400" b="0" i="1" smtClean="0">
                            <a:latin typeface="Cambria Math"/>
                          </a:rPr>
                          <m:t>𝐴</m:t>
                        </m:r>
                        <m:r>
                          <a:rPr lang="de-DE" sz="2400" b="0" i="1" smtClean="0">
                            <a:latin typeface="Cambria Math"/>
                          </a:rPr>
                          <m:t>⋅</m:t>
                        </m:r>
                        <m:r>
                          <a:rPr lang="de-DE" sz="2400" b="0" i="1" smtClean="0">
                            <a:latin typeface="Cambria Math"/>
                          </a:rPr>
                          <m:t>𝑢</m:t>
                        </m:r>
                      </m:num>
                      <m:den>
                        <m:r>
                          <a:rPr lang="de-DE" sz="2400" b="0" i="1" smtClean="0">
                            <a:latin typeface="Cambria Math"/>
                          </a:rPr>
                          <m:t>𝑙</m:t>
                        </m:r>
                        <m:r>
                          <a:rPr lang="de-DE" sz="2400" b="0" i="1" smtClean="0">
                            <a:latin typeface="Cambria Math"/>
                          </a:rPr>
                          <m:t>⋅</m:t>
                        </m:r>
                        <m:r>
                          <a:rPr lang="de-DE" sz="2400" b="0" i="1" smtClean="0">
                            <a:latin typeface="Cambria Math"/>
                          </a:rPr>
                          <m:t>𝜌</m:t>
                        </m:r>
                      </m:den>
                    </m:f>
                  </m:oMath>
                </a14:m>
                <a:r>
                  <a:rPr lang="de-DE" sz="2400" b="0" dirty="0" smtClean="0"/>
                  <a:t/>
                </a:r>
                <a:br>
                  <a:rPr lang="de-DE" sz="2400" b="0" dirty="0" smtClean="0"/>
                </a:br>
                <a:r>
                  <a:rPr lang="de-DE" sz="2400" b="0" dirty="0" smtClean="0"/>
                  <a:t>	</a:t>
                </a:r>
              </a:p>
              <a:p>
                <a:pPr marL="0" indent="0">
                  <a:tabLst>
                    <a:tab pos="463550" algn="l"/>
                    <a:tab pos="682625" algn="l"/>
                  </a:tabLst>
                </a:pPr>
                <a:endParaRPr lang="de-DE" sz="2400" dirty="0"/>
              </a:p>
              <a:p>
                <a:pPr marL="0" indent="0">
                  <a:tabLst>
                    <a:tab pos="463550" algn="l"/>
                    <a:tab pos="682625" algn="l"/>
                  </a:tabLst>
                </a:pPr>
                <a:endParaRPr lang="de-DE" sz="2400" dirty="0" smtClean="0"/>
              </a:p>
            </p:txBody>
          </p:sp>
        </mc:Choice>
        <mc:Fallback xmlns="">
          <p:sp>
            <p:nvSpPr>
              <p:cNvPr id="3" name="Textplatzhalter 2"/>
              <p:cNvSpPr>
                <a:spLocks noGrp="1" noRot="1" noChangeAspect="1" noMove="1" noResize="1" noEditPoints="1" noAdjustHandles="1" noChangeArrowheads="1" noChangeShapeType="1" noTextEdit="1"/>
              </p:cNvSpPr>
              <p:nvPr>
                <p:ph type="body" sz="quarter" idx="13"/>
              </p:nvPr>
            </p:nvSpPr>
            <p:spPr>
              <a:blipFill rotWithShape="1">
                <a:blip r:embed="rId2"/>
                <a:stretch>
                  <a:fillRect l="-962" t="-936"/>
                </a:stretch>
              </a:blipFill>
            </p:spPr>
            <p:txBody>
              <a:bodyPr/>
              <a:lstStyle/>
              <a:p>
                <a:r>
                  <a:rPr lang="de-DE">
                    <a:noFill/>
                  </a:rPr>
                  <a:t> </a:t>
                </a:r>
              </a:p>
            </p:txBody>
          </p:sp>
        </mc:Fallback>
      </mc:AlternateContent>
      <p:pic>
        <p:nvPicPr>
          <p:cNvPr id="4" name="Picture 2" descr="L:\Data\Analysis\LHC\UFOs\cases and plots\2011.07.16 140919 - dump MKI B1\losspro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3496" y="1051560"/>
            <a:ext cx="4564463" cy="267496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4559381" y="3685577"/>
            <a:ext cx="4312692" cy="584775"/>
          </a:xfrm>
          <a:prstGeom prst="rect">
            <a:avLst/>
          </a:prstGeom>
          <a:noFill/>
        </p:spPr>
        <p:txBody>
          <a:bodyPr wrap="square" rtlCol="0">
            <a:spAutoFit/>
          </a:bodyPr>
          <a:lstStyle/>
          <a:p>
            <a:pPr algn="ctr"/>
            <a:r>
              <a:rPr lang="de-DE" sz="1600" i="1" dirty="0" smtClean="0">
                <a:solidFill>
                  <a:schemeClr val="tx2"/>
                </a:solidFill>
              </a:rPr>
              <a:t>UFO </a:t>
            </a:r>
            <a:r>
              <a:rPr lang="de-DE" sz="1600" i="1" dirty="0" err="1" smtClean="0">
                <a:solidFill>
                  <a:schemeClr val="tx2"/>
                </a:solidFill>
              </a:rPr>
              <a:t>event</a:t>
            </a:r>
            <a:r>
              <a:rPr lang="de-DE" sz="1600" i="1" dirty="0" smtClean="0">
                <a:solidFill>
                  <a:schemeClr val="tx2"/>
                </a:solidFill>
              </a:rPr>
              <a:t> on 16.07.2011 14:09:18</a:t>
            </a:r>
            <a:br>
              <a:rPr lang="de-DE" sz="1600" i="1" dirty="0" smtClean="0">
                <a:solidFill>
                  <a:schemeClr val="tx2"/>
                </a:solidFill>
              </a:rPr>
            </a:br>
            <a:endParaRPr lang="de-DE" sz="1600" i="1" dirty="0" smtClean="0">
              <a:solidFill>
                <a:schemeClr val="tx2"/>
              </a:solidFill>
            </a:endParaRPr>
          </a:p>
        </p:txBody>
      </p:sp>
      <p:sp>
        <p:nvSpPr>
          <p:cNvPr id="6" name="Abgerundetes Rechteck 5"/>
          <p:cNvSpPr/>
          <p:nvPr/>
        </p:nvSpPr>
        <p:spPr bwMode="auto">
          <a:xfrm>
            <a:off x="6346210" y="3977964"/>
            <a:ext cx="2651750" cy="778820"/>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de-DE" sz="1200"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I=1.02·10</a:t>
            </a:r>
            <a:r>
              <a:rPr kumimoji="0" lang="de-DE" sz="1200" i="0" u="none" strike="noStrike" cap="none" normalizeH="0" baseline="30000" dirty="0" smtClean="0">
                <a:ln>
                  <a:noFill/>
                </a:ln>
                <a:solidFill>
                  <a:schemeClr val="tx2"/>
                </a:solidFill>
                <a:effectLst/>
                <a:latin typeface="Arial" pitchFamily="-112" charset="0"/>
                <a:ea typeface="ＭＳ Ｐゴシック" pitchFamily="-112" charset="-128"/>
                <a:cs typeface="ＭＳ Ｐゴシック" pitchFamily="-112" charset="-128"/>
              </a:rPr>
              <a:t>14</a:t>
            </a:r>
            <a:r>
              <a:rPr kumimoji="0" lang="de-DE" sz="1200"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 </a:t>
            </a:r>
            <a:r>
              <a:rPr kumimoji="0" lang="de-DE" sz="1200" i="0" u="none" strike="noStrike" cap="none" normalizeH="0" baseline="0" dirty="0" err="1" smtClean="0">
                <a:ln>
                  <a:noFill/>
                </a:ln>
                <a:solidFill>
                  <a:schemeClr val="tx2"/>
                </a:solidFill>
                <a:effectLst/>
                <a:latin typeface="Arial" pitchFamily="-112" charset="0"/>
                <a:ea typeface="ＭＳ Ｐゴシック" pitchFamily="-112" charset="-128"/>
                <a:cs typeface="ＭＳ Ｐゴシック" pitchFamily="-112" charset="-128"/>
              </a:rPr>
              <a:t>protons</a:t>
            </a:r>
            <a:r>
              <a:rPr kumimoji="0" lang="de-DE" sz="1200"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 E=3.5 </a:t>
            </a:r>
            <a:r>
              <a:rPr kumimoji="0" lang="de-DE" sz="1200" i="0" u="none" strike="noStrike" cap="none" normalizeH="0" baseline="0" dirty="0" err="1" smtClean="0">
                <a:ln>
                  <a:noFill/>
                </a:ln>
                <a:solidFill>
                  <a:schemeClr val="tx2"/>
                </a:solidFill>
                <a:effectLst/>
                <a:latin typeface="Arial" pitchFamily="-112" charset="0"/>
                <a:ea typeface="ＭＳ Ｐゴシック" pitchFamily="-112" charset="-128"/>
                <a:cs typeface="ＭＳ Ｐゴシック" pitchFamily="-112" charset="-128"/>
              </a:rPr>
              <a:t>TeV</a:t>
            </a:r>
            <a:r>
              <a:rPr kumimoji="0" lang="de-DE" sz="1200"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 </a:t>
            </a:r>
            <a:br>
              <a:rPr kumimoji="0" lang="de-DE" sz="1200"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br>
            <a:r>
              <a:rPr kumimoji="0" lang="de-DE" sz="1200" i="0" u="none" strike="noStrike" cap="none" normalizeH="0" baseline="0" dirty="0" err="1" smtClean="0">
                <a:ln>
                  <a:noFill/>
                </a:ln>
                <a:solidFill>
                  <a:schemeClr val="tx2"/>
                </a:solidFill>
                <a:effectLst/>
                <a:latin typeface="Arial" pitchFamily="-112" charset="0"/>
                <a:ea typeface="ＭＳ Ｐゴシック" pitchFamily="-112" charset="-128"/>
                <a:cs typeface="ＭＳ Ｐゴシック" pitchFamily="-112" charset="-128"/>
              </a:rPr>
              <a:t>with</a:t>
            </a:r>
            <a:r>
              <a:rPr kumimoji="0" lang="de-DE" sz="1200" i="0" u="none" strike="noStrike" cap="none" normalizeH="0" dirty="0" smtClean="0">
                <a:ln>
                  <a:noFill/>
                </a:ln>
                <a:solidFill>
                  <a:schemeClr val="tx2"/>
                </a:solidFill>
                <a:effectLst/>
                <a:latin typeface="Arial" pitchFamily="-112" charset="0"/>
                <a:ea typeface="ＭＳ Ｐゴシック" pitchFamily="-112" charset="-128"/>
                <a:cs typeface="ＭＳ Ｐゴシック" pitchFamily="-112" charset="-128"/>
              </a:rPr>
              <a:t> ԑ</a:t>
            </a:r>
            <a:r>
              <a:rPr kumimoji="0" lang="de-DE" sz="1200" i="0" u="none" strike="noStrike" cap="none" normalizeH="0" baseline="30000" dirty="0" smtClean="0">
                <a:ln>
                  <a:noFill/>
                </a:ln>
                <a:solidFill>
                  <a:schemeClr val="tx2"/>
                </a:solidFill>
                <a:effectLst/>
                <a:latin typeface="Arial" pitchFamily="-112" charset="0"/>
                <a:ea typeface="ＭＳ Ｐゴシック" pitchFamily="-112" charset="-128"/>
                <a:cs typeface="ＭＳ Ｐゴシック" pitchFamily="-112" charset="-128"/>
              </a:rPr>
              <a:t>n</a:t>
            </a:r>
            <a:r>
              <a:rPr kumimoji="0" lang="de-DE" sz="1200" i="0" u="none" strike="noStrike" cap="none" normalizeH="0" dirty="0" smtClean="0">
                <a:ln>
                  <a:noFill/>
                </a:ln>
                <a:solidFill>
                  <a:schemeClr val="tx2"/>
                </a:solidFill>
                <a:effectLst/>
                <a:latin typeface="Arial" pitchFamily="-112" charset="0"/>
                <a:ea typeface="ＭＳ Ｐゴシック" pitchFamily="-112" charset="-128"/>
                <a:cs typeface="ＭＳ Ｐゴシック" pitchFamily="-112" charset="-128"/>
              </a:rPr>
              <a:t>=2.5µm·rad, </a:t>
            </a:r>
            <a:r>
              <a:rPr lang="el-GR" sz="1200" dirty="0" smtClean="0">
                <a:solidFill>
                  <a:schemeClr val="tx2"/>
                </a:solidFill>
                <a:latin typeface="Arial" pitchFamily="-112" charset="0"/>
                <a:ea typeface="ＭＳ Ｐゴシック" pitchFamily="-112" charset="-128"/>
                <a:cs typeface="ＭＳ Ｐゴシック" pitchFamily="-112" charset="-128"/>
              </a:rPr>
              <a:t>β</a:t>
            </a:r>
            <a:r>
              <a:rPr lang="de-DE" sz="1200" baseline="-25000" dirty="0" smtClean="0">
                <a:solidFill>
                  <a:schemeClr val="tx2"/>
                </a:solidFill>
                <a:latin typeface="Arial" pitchFamily="-112" charset="0"/>
                <a:ea typeface="ＭＳ Ｐゴシック" pitchFamily="-112" charset="-128"/>
                <a:cs typeface="ＭＳ Ｐゴシック" pitchFamily="-112" charset="-128"/>
              </a:rPr>
              <a:t>x</a:t>
            </a:r>
            <a:r>
              <a:rPr lang="de-DE" sz="1200" dirty="0" smtClean="0">
                <a:solidFill>
                  <a:schemeClr val="tx2"/>
                </a:solidFill>
                <a:latin typeface="Arial" pitchFamily="-112" charset="0"/>
                <a:ea typeface="ＭＳ Ｐゴシック" pitchFamily="-112" charset="-128"/>
                <a:cs typeface="ＭＳ Ｐゴシック" pitchFamily="-112" charset="-128"/>
              </a:rPr>
              <a:t>=158.5m</a:t>
            </a:r>
            <a:r>
              <a:rPr lang="de-DE" sz="1200" dirty="0">
                <a:solidFill>
                  <a:schemeClr val="tx2"/>
                </a:solidFill>
                <a:latin typeface="Arial" pitchFamily="-112" charset="0"/>
                <a:ea typeface="ＭＳ Ｐゴシック" pitchFamily="-112" charset="-128"/>
                <a:cs typeface="ＭＳ Ｐゴシック" pitchFamily="-112" charset="-128"/>
              </a:rPr>
              <a:t>, </a:t>
            </a:r>
            <a:r>
              <a:rPr kumimoji="0" lang="el-GR" sz="1200" i="0" u="none" strike="noStrike" cap="none" normalizeH="0" dirty="0" smtClean="0">
                <a:ln>
                  <a:noFill/>
                </a:ln>
                <a:solidFill>
                  <a:schemeClr val="tx2"/>
                </a:solidFill>
                <a:effectLst/>
                <a:latin typeface="Arial" pitchFamily="-112" charset="0"/>
                <a:ea typeface="ＭＳ Ｐゴシック" pitchFamily="-112" charset="-128"/>
                <a:cs typeface="ＭＳ Ｐゴシック" pitchFamily="-112" charset="-128"/>
              </a:rPr>
              <a:t>β</a:t>
            </a:r>
            <a:r>
              <a:rPr kumimoji="0" lang="de-DE" sz="1200" i="0" u="none" strike="noStrike" cap="none" normalizeH="0" baseline="-25000" dirty="0" smtClean="0">
                <a:ln>
                  <a:noFill/>
                </a:ln>
                <a:solidFill>
                  <a:schemeClr val="tx2"/>
                </a:solidFill>
                <a:effectLst/>
                <a:latin typeface="Arial" pitchFamily="-112" charset="0"/>
                <a:ea typeface="ＭＳ Ｐゴシック" pitchFamily="-112" charset="-128"/>
                <a:cs typeface="ＭＳ Ｐゴシック" pitchFamily="-112" charset="-128"/>
              </a:rPr>
              <a:t>y</a:t>
            </a:r>
            <a:r>
              <a:rPr kumimoji="0" lang="de-DE" sz="1200" i="0" u="none" strike="noStrike" cap="none" normalizeH="0" dirty="0" smtClean="0">
                <a:ln>
                  <a:noFill/>
                </a:ln>
                <a:solidFill>
                  <a:schemeClr val="tx2"/>
                </a:solidFill>
                <a:effectLst/>
                <a:latin typeface="Arial" pitchFamily="-112" charset="0"/>
                <a:ea typeface="ＭＳ Ｐゴシック" pitchFamily="-112" charset="-128"/>
                <a:cs typeface="ＭＳ Ｐゴシック" pitchFamily="-112" charset="-128"/>
              </a:rPr>
              <a:t>=29.5m, </a:t>
            </a:r>
            <a:r>
              <a:rPr kumimoji="0" lang="el-GR" sz="1200" b="1" i="0" u="none" strike="noStrike" cap="none" normalizeH="0" dirty="0" smtClean="0">
                <a:ln>
                  <a:noFill/>
                </a:ln>
                <a:solidFill>
                  <a:schemeClr val="tx2"/>
                </a:solidFill>
                <a:effectLst/>
                <a:latin typeface="Arial" pitchFamily="-112" charset="0"/>
                <a:ea typeface="ＭＳ Ｐゴシック" pitchFamily="-112" charset="-128"/>
                <a:cs typeface="ＭＳ Ｐゴシック" pitchFamily="-112" charset="-128"/>
              </a:rPr>
              <a:t>σ</a:t>
            </a:r>
            <a:r>
              <a:rPr lang="de-DE" sz="1200" b="1" baseline="-25000" dirty="0" smtClean="0">
                <a:solidFill>
                  <a:schemeClr val="tx2"/>
                </a:solidFill>
                <a:latin typeface="Arial" pitchFamily="-112" charset="0"/>
                <a:ea typeface="ＭＳ Ｐゴシック" pitchFamily="-112" charset="-128"/>
                <a:cs typeface="ＭＳ Ｐゴシック" pitchFamily="-112" charset="-128"/>
              </a:rPr>
              <a:t>x</a:t>
            </a:r>
            <a:r>
              <a:rPr kumimoji="0" lang="de-DE" sz="1200" b="1" i="0" u="none" strike="noStrike" cap="none" normalizeH="0" dirty="0" smtClean="0">
                <a:ln>
                  <a:noFill/>
                </a:ln>
                <a:solidFill>
                  <a:schemeClr val="tx2"/>
                </a:solidFill>
                <a:effectLst/>
                <a:latin typeface="Arial" pitchFamily="-112" charset="0"/>
                <a:ea typeface="ＭＳ Ｐゴシック" pitchFamily="-112" charset="-128"/>
                <a:cs typeface="ＭＳ Ｐゴシック" pitchFamily="-112" charset="-128"/>
              </a:rPr>
              <a:t>=325µm, </a:t>
            </a:r>
            <a:r>
              <a:rPr lang="el-GR" sz="1200" b="1" dirty="0" smtClean="0">
                <a:solidFill>
                  <a:schemeClr val="tx2"/>
                </a:solidFill>
                <a:latin typeface="Arial" pitchFamily="-112" charset="0"/>
                <a:ea typeface="ＭＳ Ｐゴシック" pitchFamily="-112" charset="-128"/>
                <a:cs typeface="ＭＳ Ｐゴシック" pitchFamily="-112" charset="-128"/>
              </a:rPr>
              <a:t>σ</a:t>
            </a:r>
            <a:r>
              <a:rPr lang="de-DE" sz="1200" b="1" baseline="-25000" dirty="0" smtClean="0">
                <a:solidFill>
                  <a:schemeClr val="tx2"/>
                </a:solidFill>
                <a:latin typeface="Arial" pitchFamily="-112" charset="0"/>
                <a:ea typeface="ＭＳ Ｐゴシック" pitchFamily="-112" charset="-128"/>
                <a:cs typeface="ＭＳ Ｐゴシック" pitchFamily="-112" charset="-128"/>
              </a:rPr>
              <a:t>y</a:t>
            </a:r>
            <a:r>
              <a:rPr lang="de-DE" sz="1200" b="1" dirty="0" smtClean="0">
                <a:solidFill>
                  <a:schemeClr val="tx2"/>
                </a:solidFill>
                <a:latin typeface="Arial" pitchFamily="-112" charset="0"/>
                <a:ea typeface="ＭＳ Ｐゴシック" pitchFamily="-112" charset="-128"/>
                <a:cs typeface="ＭＳ Ｐゴシック" pitchFamily="-112" charset="-128"/>
              </a:rPr>
              <a:t>=140µm</a:t>
            </a:r>
            <a:r>
              <a:rPr kumimoji="0" lang="de-DE" sz="1200" i="0" u="none" strike="noStrike" cap="none" normalizeH="0" dirty="0" smtClean="0">
                <a:ln>
                  <a:noFill/>
                </a:ln>
                <a:solidFill>
                  <a:schemeClr val="tx2"/>
                </a:solidFill>
                <a:effectLst/>
                <a:latin typeface="Arial" pitchFamily="-112" charset="0"/>
                <a:ea typeface="ＭＳ Ｐゴシック" pitchFamily="-112" charset="-128"/>
                <a:cs typeface="ＭＳ Ｐゴシック" pitchFamily="-112" charset="-128"/>
              </a:rPr>
              <a:t>.</a:t>
            </a:r>
            <a:endParaRPr kumimoji="0" lang="de-DE" sz="1100" i="1"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aphicFrame>
        <p:nvGraphicFramePr>
          <p:cNvPr id="7" name="Tabelle 6"/>
          <p:cNvGraphicFramePr>
            <a:graphicFrameLocks noGrp="1"/>
          </p:cNvGraphicFramePr>
          <p:nvPr>
            <p:extLst>
              <p:ext uri="{D42A27DB-BD31-4B8C-83A1-F6EECF244321}">
                <p14:modId xmlns:p14="http://schemas.microsoft.com/office/powerpoint/2010/main" val="979418832"/>
              </p:ext>
            </p:extLst>
          </p:nvPr>
        </p:nvGraphicFramePr>
        <p:xfrm>
          <a:off x="627796" y="5040953"/>
          <a:ext cx="8370162" cy="1112520"/>
        </p:xfrm>
        <a:graphic>
          <a:graphicData uri="http://schemas.openxmlformats.org/drawingml/2006/table">
            <a:tbl>
              <a:tblPr firstRow="1" bandRow="1">
                <a:tableStyleId>{5C22544A-7EE6-4342-B048-85BDC9FD1C3A}</a:tableStyleId>
              </a:tblPr>
              <a:tblGrid>
                <a:gridCol w="3493828"/>
                <a:gridCol w="2169994"/>
                <a:gridCol w="2706340"/>
              </a:tblGrid>
              <a:tr h="370840">
                <a:tc>
                  <a:txBody>
                    <a:bodyPr/>
                    <a:lstStyle/>
                    <a:p>
                      <a:r>
                        <a:rPr lang="de-DE" dirty="0" smtClean="0"/>
                        <a:t>Material</a:t>
                      </a:r>
                      <a:endParaRPr lang="de-DE" dirty="0"/>
                    </a:p>
                  </a:txBody>
                  <a:tcPr/>
                </a:tc>
                <a:tc>
                  <a:txBody>
                    <a:bodyPr/>
                    <a:lstStyle/>
                    <a:p>
                      <a:pPr algn="ctr"/>
                      <a:r>
                        <a:rPr lang="de-DE" i="0" dirty="0" err="1" smtClean="0"/>
                        <a:t>Resulting</a:t>
                      </a:r>
                      <a:r>
                        <a:rPr lang="de-DE" i="0" baseline="0" dirty="0" smtClean="0"/>
                        <a:t> </a:t>
                      </a:r>
                      <a:r>
                        <a:rPr lang="de-DE" i="0" baseline="0" dirty="0" err="1" smtClean="0"/>
                        <a:t>mass</a:t>
                      </a:r>
                      <a:r>
                        <a:rPr lang="de-DE" i="0" baseline="0" dirty="0" smtClean="0"/>
                        <a:t> (A)</a:t>
                      </a:r>
                      <a:endParaRPr lang="de-DE" i="0" dirty="0"/>
                    </a:p>
                  </a:txBody>
                  <a:tcPr/>
                </a:tc>
                <a:tc>
                  <a:txBody>
                    <a:bodyPr/>
                    <a:lstStyle/>
                    <a:p>
                      <a:pPr algn="ctr"/>
                      <a:r>
                        <a:rPr lang="de-DE" i="0" dirty="0" smtClean="0"/>
                        <a:t>Radius </a:t>
                      </a:r>
                      <a:r>
                        <a:rPr lang="de-DE" i="0" dirty="0" err="1" smtClean="0"/>
                        <a:t>of</a:t>
                      </a:r>
                      <a:r>
                        <a:rPr lang="de-DE" i="0" dirty="0" smtClean="0"/>
                        <a:t> </a:t>
                      </a:r>
                      <a:r>
                        <a:rPr lang="de-DE" i="0" dirty="0" err="1" smtClean="0"/>
                        <a:t>spherical</a:t>
                      </a:r>
                      <a:r>
                        <a:rPr lang="de-DE" i="0" dirty="0" smtClean="0"/>
                        <a:t> </a:t>
                      </a:r>
                      <a:r>
                        <a:rPr lang="de-DE" i="0" dirty="0" err="1" smtClean="0"/>
                        <a:t>object</a:t>
                      </a:r>
                      <a:endParaRPr lang="de-DE" i="0" dirty="0"/>
                    </a:p>
                  </a:txBody>
                  <a:tcPr/>
                </a:tc>
              </a:tr>
              <a:tr h="370840">
                <a:tc>
                  <a:txBody>
                    <a:bodyPr/>
                    <a:lstStyle/>
                    <a:p>
                      <a:r>
                        <a:rPr lang="de-DE" sz="1800" b="0" dirty="0" smtClean="0"/>
                        <a:t>Al (l=39.7cm, </a:t>
                      </a:r>
                      <a:r>
                        <a:rPr lang="el-GR" sz="1800" b="0" dirty="0" smtClean="0"/>
                        <a:t>ρ</a:t>
                      </a:r>
                      <a:r>
                        <a:rPr lang="de-DE" sz="1800" b="0" dirty="0" smtClean="0"/>
                        <a:t>=2700kg/m</a:t>
                      </a:r>
                      <a:r>
                        <a:rPr lang="de-DE" sz="1800" b="0" baseline="30000" dirty="0" smtClean="0"/>
                        <a:t>3</a:t>
                      </a:r>
                      <a:r>
                        <a:rPr lang="de-DE" sz="1800" b="0" dirty="0" smtClean="0"/>
                        <a:t>)</a:t>
                      </a:r>
                      <a:endParaRPr lang="de-DE" dirty="0"/>
                    </a:p>
                  </a:txBody>
                  <a:tcPr/>
                </a:tc>
                <a:tc>
                  <a:txBody>
                    <a:bodyPr/>
                    <a:lstStyle/>
                    <a:p>
                      <a:pPr algn="ctr"/>
                      <a:r>
                        <a:rPr lang="de-DE" sz="1800" b="1" dirty="0" smtClean="0">
                          <a:solidFill>
                            <a:schemeClr val="tx2"/>
                          </a:solidFill>
                          <a:effectLst>
                            <a:outerShdw blurRad="38100" dist="38100" dir="2700000" algn="tl">
                              <a:srgbClr val="000000">
                                <a:alpha val="43137"/>
                              </a:srgbClr>
                            </a:outerShdw>
                          </a:effectLst>
                        </a:rPr>
                        <a:t>5.53·10</a:t>
                      </a:r>
                      <a:r>
                        <a:rPr lang="de-DE" sz="1800" b="1" baseline="30000" dirty="0" smtClean="0">
                          <a:solidFill>
                            <a:schemeClr val="tx2"/>
                          </a:solidFill>
                          <a:effectLst>
                            <a:outerShdw blurRad="38100" dist="38100" dir="2700000" algn="tl">
                              <a:srgbClr val="000000">
                                <a:alpha val="43137"/>
                              </a:srgbClr>
                            </a:outerShdw>
                          </a:effectLst>
                        </a:rPr>
                        <a:t>17</a:t>
                      </a:r>
                      <a:endParaRPr lang="de-DE" b="1" baseline="30000" dirty="0">
                        <a:solidFill>
                          <a:schemeClr val="tx2"/>
                        </a:solidFill>
                        <a:effectLst>
                          <a:outerShdw blurRad="38100" dist="38100" dir="2700000" algn="tl">
                            <a:srgbClr val="000000">
                              <a:alpha val="43137"/>
                            </a:srgbClr>
                          </a:outerShdw>
                        </a:effectLst>
                      </a:endParaRPr>
                    </a:p>
                  </a:txBody>
                  <a:tcPr/>
                </a:tc>
                <a:tc>
                  <a:txBody>
                    <a:bodyPr/>
                    <a:lstStyle/>
                    <a:p>
                      <a:pPr algn="ctr"/>
                      <a:r>
                        <a:rPr lang="de-DE" b="1" dirty="0" smtClean="0">
                          <a:solidFill>
                            <a:schemeClr val="tx2"/>
                          </a:solidFill>
                          <a:effectLst>
                            <a:outerShdw blurRad="38100" dist="38100" dir="2700000" algn="tl">
                              <a:srgbClr val="000000">
                                <a:alpha val="43137"/>
                              </a:srgbClr>
                            </a:outerShdw>
                          </a:effectLst>
                        </a:rPr>
                        <a:t>43µm</a:t>
                      </a:r>
                      <a:endParaRPr lang="de-DE" b="1" dirty="0">
                        <a:solidFill>
                          <a:schemeClr val="tx2"/>
                        </a:solidFill>
                        <a:effectLst>
                          <a:outerShdw blurRad="38100" dist="38100" dir="2700000" algn="tl">
                            <a:srgbClr val="000000">
                              <a:alpha val="43137"/>
                            </a:srgbClr>
                          </a:outerShdw>
                        </a:effectLst>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Al</a:t>
                      </a:r>
                      <a:r>
                        <a:rPr lang="de-DE" baseline="-25000" dirty="0" smtClean="0"/>
                        <a:t>2</a:t>
                      </a:r>
                      <a:r>
                        <a:rPr lang="de-DE" dirty="0" smtClean="0"/>
                        <a:t>O</a:t>
                      </a:r>
                      <a:r>
                        <a:rPr lang="de-DE" baseline="-25000" dirty="0" smtClean="0"/>
                        <a:t>3</a:t>
                      </a:r>
                      <a:r>
                        <a:rPr lang="de-DE" dirty="0" smtClean="0"/>
                        <a:t> </a:t>
                      </a:r>
                      <a:r>
                        <a:rPr lang="de-DE" sz="1800" b="0" dirty="0" smtClean="0"/>
                        <a:t>(l=24.8cm, </a:t>
                      </a:r>
                      <a:r>
                        <a:rPr lang="el-GR" sz="1800" b="0" dirty="0" smtClean="0"/>
                        <a:t>ρ</a:t>
                      </a:r>
                      <a:r>
                        <a:rPr lang="de-DE" sz="1800" b="0" dirty="0" smtClean="0"/>
                        <a:t>=3970kg/m</a:t>
                      </a:r>
                      <a:r>
                        <a:rPr lang="de-DE" sz="1800" b="0" baseline="30000" dirty="0" smtClean="0"/>
                        <a:t>3</a:t>
                      </a:r>
                      <a:r>
                        <a:rPr lang="de-DE" sz="1800" b="0" dirty="0" smtClean="0"/>
                        <a:t>)</a:t>
                      </a:r>
                      <a:endParaRPr lang="de-DE" dirty="0" smtClean="0"/>
                    </a:p>
                  </a:txBody>
                  <a:tcPr/>
                </a:tc>
                <a:tc>
                  <a:txBody>
                    <a:bodyPr/>
                    <a:lstStyle/>
                    <a:p>
                      <a:pPr algn="ctr"/>
                      <a:r>
                        <a:rPr lang="de-DE" sz="1800" b="1" dirty="0" smtClean="0">
                          <a:solidFill>
                            <a:schemeClr val="tx2"/>
                          </a:solidFill>
                          <a:effectLst>
                            <a:outerShdw blurRad="38100" dist="38100" dir="2700000" algn="tl">
                              <a:srgbClr val="000000">
                                <a:alpha val="43137"/>
                              </a:srgbClr>
                            </a:outerShdw>
                          </a:effectLst>
                        </a:rPr>
                        <a:t>5.08·10</a:t>
                      </a:r>
                      <a:r>
                        <a:rPr lang="de-DE" sz="1800" b="1" baseline="30000" dirty="0" smtClean="0">
                          <a:solidFill>
                            <a:schemeClr val="tx2"/>
                          </a:solidFill>
                          <a:effectLst>
                            <a:outerShdw blurRad="38100" dist="38100" dir="2700000" algn="tl">
                              <a:srgbClr val="000000">
                                <a:alpha val="43137"/>
                              </a:srgbClr>
                            </a:outerShdw>
                          </a:effectLst>
                        </a:rPr>
                        <a:t>17</a:t>
                      </a:r>
                      <a:endParaRPr lang="de-DE" b="1" baseline="30000" dirty="0">
                        <a:solidFill>
                          <a:schemeClr val="tx2"/>
                        </a:solidFill>
                        <a:effectLst>
                          <a:outerShdw blurRad="38100" dist="38100" dir="2700000" algn="tl">
                            <a:srgbClr val="000000">
                              <a:alpha val="43137"/>
                            </a:srgbClr>
                          </a:outerShdw>
                        </a:effectLst>
                      </a:endParaRPr>
                    </a:p>
                  </a:txBody>
                  <a:tcPr/>
                </a:tc>
                <a:tc>
                  <a:txBody>
                    <a:bodyPr/>
                    <a:lstStyle/>
                    <a:p>
                      <a:pPr algn="ctr"/>
                      <a:r>
                        <a:rPr lang="de-DE" b="1" dirty="0" smtClean="0">
                          <a:solidFill>
                            <a:schemeClr val="tx2"/>
                          </a:solidFill>
                          <a:effectLst>
                            <a:outerShdw blurRad="38100" dist="38100" dir="2700000" algn="tl">
                              <a:srgbClr val="000000">
                                <a:alpha val="43137"/>
                              </a:srgbClr>
                            </a:outerShdw>
                          </a:effectLst>
                        </a:rPr>
                        <a:t>37µm</a:t>
                      </a:r>
                      <a:endParaRPr lang="de-DE" b="1" dirty="0">
                        <a:solidFill>
                          <a:schemeClr val="tx2"/>
                        </a:solidFill>
                        <a:effectLst>
                          <a:outerShdw blurRad="38100" dist="38100" dir="2700000" algn="tl">
                            <a:srgbClr val="000000">
                              <a:alpha val="43137"/>
                            </a:srgbClr>
                          </a:outerShdw>
                        </a:effectLst>
                      </a:endParaRPr>
                    </a:p>
                  </a:txBody>
                  <a:tcPr/>
                </a:tc>
              </a:tr>
            </a:tbl>
          </a:graphicData>
        </a:graphic>
      </p:graphicFrame>
      <p:sp>
        <p:nvSpPr>
          <p:cNvPr id="8" name="Textfeld 7"/>
          <p:cNvSpPr txBox="1"/>
          <p:nvPr/>
        </p:nvSpPr>
        <p:spPr>
          <a:xfrm>
            <a:off x="2456604" y="3691201"/>
            <a:ext cx="1630907" cy="307777"/>
          </a:xfrm>
          <a:prstGeom prst="rect">
            <a:avLst/>
          </a:prstGeom>
          <a:noFill/>
        </p:spPr>
        <p:txBody>
          <a:bodyPr wrap="square" rtlCol="0">
            <a:spAutoFit/>
          </a:bodyPr>
          <a:lstStyle/>
          <a:p>
            <a:r>
              <a:rPr lang="de-DE" sz="1400" i="1" dirty="0" err="1" smtClean="0">
                <a:solidFill>
                  <a:schemeClr val="tx2"/>
                </a:solidFill>
              </a:rPr>
              <a:t>Particle</a:t>
            </a:r>
            <a:r>
              <a:rPr lang="de-DE" sz="1400" i="1" dirty="0" smtClean="0">
                <a:solidFill>
                  <a:schemeClr val="tx2"/>
                </a:solidFill>
              </a:rPr>
              <a:t> </a:t>
            </a:r>
            <a:r>
              <a:rPr lang="de-DE" sz="1400" i="1" dirty="0" err="1" smtClean="0">
                <a:solidFill>
                  <a:schemeClr val="tx2"/>
                </a:solidFill>
              </a:rPr>
              <a:t>mass</a:t>
            </a:r>
            <a:endParaRPr lang="de-DE" sz="1400" i="1" dirty="0" smtClean="0">
              <a:solidFill>
                <a:schemeClr val="tx2"/>
              </a:solidFill>
            </a:endParaRPr>
          </a:p>
        </p:txBody>
      </p:sp>
      <p:cxnSp>
        <p:nvCxnSpPr>
          <p:cNvPr id="10" name="Gerade Verbindung mit Pfeil 9"/>
          <p:cNvCxnSpPr/>
          <p:nvPr/>
        </p:nvCxnSpPr>
        <p:spPr bwMode="auto">
          <a:xfrm>
            <a:off x="3084394" y="3977964"/>
            <a:ext cx="136479" cy="170955"/>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13" name="Textfeld 12"/>
          <p:cNvSpPr txBox="1"/>
          <p:nvPr/>
        </p:nvSpPr>
        <p:spPr>
          <a:xfrm>
            <a:off x="3510533" y="4695068"/>
            <a:ext cx="2975211" cy="307777"/>
          </a:xfrm>
          <a:prstGeom prst="rect">
            <a:avLst/>
          </a:prstGeom>
          <a:noFill/>
        </p:spPr>
        <p:txBody>
          <a:bodyPr wrap="square" rtlCol="0">
            <a:spAutoFit/>
          </a:bodyPr>
          <a:lstStyle/>
          <a:p>
            <a:r>
              <a:rPr lang="de-DE" sz="1400" i="1" dirty="0" err="1" smtClean="0">
                <a:solidFill>
                  <a:schemeClr val="tx2"/>
                </a:solidFill>
              </a:rPr>
              <a:t>Nuclear</a:t>
            </a:r>
            <a:r>
              <a:rPr lang="de-DE" sz="1400" i="1" dirty="0" smtClean="0">
                <a:solidFill>
                  <a:schemeClr val="tx2"/>
                </a:solidFill>
              </a:rPr>
              <a:t> </a:t>
            </a:r>
            <a:r>
              <a:rPr lang="de-DE" sz="1400" i="1" dirty="0" err="1" smtClean="0">
                <a:solidFill>
                  <a:schemeClr val="tx2"/>
                </a:solidFill>
              </a:rPr>
              <a:t>interaction</a:t>
            </a:r>
            <a:r>
              <a:rPr lang="de-DE" sz="1400" i="1" dirty="0" smtClean="0">
                <a:solidFill>
                  <a:schemeClr val="tx2"/>
                </a:solidFill>
              </a:rPr>
              <a:t> </a:t>
            </a:r>
            <a:r>
              <a:rPr lang="de-DE" sz="1400" i="1" dirty="0" err="1" smtClean="0">
                <a:solidFill>
                  <a:schemeClr val="tx2"/>
                </a:solidFill>
              </a:rPr>
              <a:t>length</a:t>
            </a:r>
            <a:endParaRPr lang="de-DE" sz="1400" i="1" dirty="0" smtClean="0">
              <a:solidFill>
                <a:schemeClr val="tx2"/>
              </a:solidFill>
            </a:endParaRPr>
          </a:p>
        </p:txBody>
      </p:sp>
      <p:cxnSp>
        <p:nvCxnSpPr>
          <p:cNvPr id="14" name="Gerade Verbindung mit Pfeil 13"/>
          <p:cNvCxnSpPr/>
          <p:nvPr/>
        </p:nvCxnSpPr>
        <p:spPr bwMode="auto">
          <a:xfrm flipH="1" flipV="1">
            <a:off x="3316410" y="4749661"/>
            <a:ext cx="221420" cy="112745"/>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21" name="Abgerundetes Rechteck 20"/>
          <p:cNvSpPr/>
          <p:nvPr/>
        </p:nvSpPr>
        <p:spPr bwMode="auto">
          <a:xfrm rot="21005568">
            <a:off x="1800663" y="2638800"/>
            <a:ext cx="5657005" cy="1523983"/>
          </a:xfrm>
          <a:prstGeom prst="round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Radius </a:t>
            </a:r>
            <a:r>
              <a:rPr kumimoji="0" lang="de-DE" sz="32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of</a:t>
            </a:r>
            <a:r>
              <a:rPr kumimoji="0" lang="de-DE" sz="3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 large</a:t>
            </a:r>
            <a:r>
              <a:rPr kumimoji="0" lang="de-DE" sz="3200" b="1" i="0" u="none" strike="noStrike" cap="none" normalizeH="0" dirty="0" smtClean="0">
                <a:ln>
                  <a:noFill/>
                </a:ln>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 UFOs must </a:t>
            </a:r>
            <a:r>
              <a:rPr kumimoji="0" lang="de-DE" sz="3200" b="1" i="0" u="none" strike="noStrike" cap="none" normalizeH="0" dirty="0" err="1" smtClean="0">
                <a:ln>
                  <a:noFill/>
                </a:ln>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be</a:t>
            </a:r>
            <a:r>
              <a:rPr kumimoji="0" lang="de-DE" sz="3200" b="1" i="0" u="none" strike="noStrike" cap="none" normalizeH="0" dirty="0" smtClean="0">
                <a:ln>
                  <a:noFill/>
                </a:ln>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 </a:t>
            </a:r>
            <a:r>
              <a:rPr kumimoji="0" lang="de-DE" sz="3200" b="1" i="0" u="none" strike="noStrike" cap="none" normalizeH="0" dirty="0" err="1" smtClean="0">
                <a:ln>
                  <a:noFill/>
                </a:ln>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at</a:t>
            </a:r>
            <a:r>
              <a:rPr kumimoji="0" lang="de-DE" sz="3200" b="1" i="0" u="none" strike="noStrike" cap="none" normalizeH="0" dirty="0" smtClean="0">
                <a:ln>
                  <a:noFill/>
                </a:ln>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 least </a:t>
            </a:r>
            <a:r>
              <a:rPr kumimoji="0" lang="de-DE" sz="3200" b="1" i="0" u="none" strike="noStrike" cap="none" normalizeH="0" dirty="0" smtClean="0">
                <a:ln>
                  <a:noFill/>
                </a:ln>
                <a:solidFill>
                  <a:schemeClr val="accent6"/>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≈40µm.</a:t>
            </a:r>
            <a:endParaRPr kumimoji="0" lang="de-DE" sz="3200" b="1" i="0" u="none" strike="noStrike" cap="none" normalizeH="0" baseline="0" dirty="0">
              <a:ln>
                <a:noFill/>
              </a:ln>
              <a:solidFill>
                <a:schemeClr val="accent6"/>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76742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Vibration </a:t>
            </a:r>
            <a:r>
              <a:rPr lang="de-DE" dirty="0" err="1" smtClean="0"/>
              <a:t>Measurements</a:t>
            </a:r>
            <a:endParaRPr lang="de-DE" dirty="0"/>
          </a:p>
        </p:txBody>
      </p:sp>
      <p:sp>
        <p:nvSpPr>
          <p:cNvPr id="3" name="Textplatzhalter 2"/>
          <p:cNvSpPr>
            <a:spLocks noGrp="1"/>
          </p:cNvSpPr>
          <p:nvPr>
            <p:ph type="body" sz="quarter" idx="13"/>
          </p:nvPr>
        </p:nvSpPr>
        <p:spPr>
          <a:xfrm>
            <a:off x="137160" y="1051560"/>
            <a:ext cx="5051528" cy="5212080"/>
          </a:xfrm>
        </p:spPr>
        <p:txBody>
          <a:bodyPr anchor="ctr"/>
          <a:lstStyle/>
          <a:p>
            <a:pPr>
              <a:spcBef>
                <a:spcPts val="1000"/>
              </a:spcBef>
              <a:buFont typeface="Arial" pitchFamily="34" charset="0"/>
              <a:buChar char="•"/>
            </a:pPr>
            <a:r>
              <a:rPr lang="en-US" sz="2400" dirty="0" smtClean="0"/>
              <a:t>Measurements </a:t>
            </a:r>
            <a:r>
              <a:rPr lang="en-US" sz="2400" dirty="0"/>
              <a:t>carried out on spare MKI with kicker pulsing at full voltage under vacuum using accelerometers and laser </a:t>
            </a:r>
            <a:r>
              <a:rPr lang="en-US" sz="2400" dirty="0" err="1" smtClean="0"/>
              <a:t>vibrometers</a:t>
            </a:r>
            <a:r>
              <a:rPr lang="en-US" sz="2400" dirty="0" smtClean="0"/>
              <a:t>.</a:t>
            </a:r>
          </a:p>
          <a:p>
            <a:pPr>
              <a:spcBef>
                <a:spcPts val="1000"/>
              </a:spcBef>
              <a:buFont typeface="Arial" pitchFamily="34" charset="0"/>
              <a:buChar char="•"/>
            </a:pPr>
            <a:r>
              <a:rPr lang="en-US" sz="2400" dirty="0" smtClean="0"/>
              <a:t>Many issues of electrical noise and spurious vibration (e.g. pumps)</a:t>
            </a:r>
            <a:endParaRPr lang="en-US" sz="2400" dirty="0"/>
          </a:p>
          <a:p>
            <a:pPr>
              <a:spcBef>
                <a:spcPts val="1000"/>
              </a:spcBef>
              <a:buFont typeface="Arial" pitchFamily="34" charset="0"/>
              <a:buChar char="•"/>
            </a:pPr>
            <a:r>
              <a:rPr lang="en-US" sz="2400" dirty="0" smtClean="0"/>
              <a:t>When </a:t>
            </a:r>
            <a:r>
              <a:rPr lang="en-US" sz="2400" dirty="0"/>
              <a:t>the kickers </a:t>
            </a:r>
            <a:r>
              <a:rPr lang="en-US" sz="2400" dirty="0" smtClean="0"/>
              <a:t>fire, a </a:t>
            </a:r>
            <a:r>
              <a:rPr lang="en-US" sz="2400" b="1" dirty="0" smtClean="0">
                <a:solidFill>
                  <a:schemeClr val="tx2"/>
                </a:solidFill>
                <a:effectLst>
                  <a:outerShdw blurRad="38100" dist="38100" dir="2700000" algn="tl">
                    <a:srgbClr val="000000">
                      <a:alpha val="43137"/>
                    </a:srgbClr>
                  </a:outerShdw>
                </a:effectLst>
              </a:rPr>
              <a:t>mechanical vibration </a:t>
            </a:r>
            <a:r>
              <a:rPr lang="en-US" sz="2400" b="1" dirty="0">
                <a:solidFill>
                  <a:schemeClr val="tx2"/>
                </a:solidFill>
                <a:effectLst>
                  <a:outerShdw blurRad="38100" dist="38100" dir="2700000" algn="tl">
                    <a:srgbClr val="000000">
                      <a:alpha val="43137"/>
                    </a:srgbClr>
                  </a:outerShdw>
                </a:effectLst>
              </a:rPr>
              <a:t>in 60-300 Hz </a:t>
            </a:r>
            <a:r>
              <a:rPr lang="en-US" sz="2400" b="1" dirty="0" smtClean="0">
                <a:solidFill>
                  <a:schemeClr val="tx2"/>
                </a:solidFill>
                <a:effectLst>
                  <a:outerShdw blurRad="38100" dist="38100" dir="2700000" algn="tl">
                    <a:srgbClr val="000000">
                      <a:alpha val="43137"/>
                    </a:srgbClr>
                  </a:outerShdw>
                </a:effectLst>
              </a:rPr>
              <a:t>range </a:t>
            </a:r>
            <a:r>
              <a:rPr lang="en-US" sz="2400" dirty="0" smtClean="0"/>
              <a:t>is measured. The amplitudes are but </a:t>
            </a:r>
            <a:r>
              <a:rPr lang="en-US" sz="2400" dirty="0"/>
              <a:t>very </a:t>
            </a:r>
            <a:r>
              <a:rPr lang="en-US" sz="2400" dirty="0" smtClean="0"/>
              <a:t>small (</a:t>
            </a:r>
            <a:r>
              <a:rPr lang="en-US" sz="2400" b="1" dirty="0" smtClean="0">
                <a:solidFill>
                  <a:schemeClr val="tx2"/>
                </a:solidFill>
                <a:effectLst>
                  <a:outerShdw blurRad="38100" dist="38100" dir="2700000" algn="tl">
                    <a:srgbClr val="000000">
                      <a:alpha val="43137"/>
                    </a:srgbClr>
                  </a:outerShdw>
                </a:effectLst>
              </a:rPr>
              <a:t>≈10 </a:t>
            </a:r>
            <a:r>
              <a:rPr lang="en-US" sz="2400" b="1" dirty="0">
                <a:solidFill>
                  <a:schemeClr val="tx2"/>
                </a:solidFill>
                <a:effectLst>
                  <a:outerShdw blurRad="38100" dist="38100" dir="2700000" algn="tl">
                    <a:srgbClr val="000000">
                      <a:alpha val="43137"/>
                    </a:srgbClr>
                  </a:outerShdw>
                </a:effectLst>
              </a:rPr>
              <a:t>nm</a:t>
            </a:r>
            <a:r>
              <a:rPr lang="en-US" sz="2400" dirty="0" smtClean="0"/>
              <a:t>).</a:t>
            </a:r>
            <a:endParaRPr lang="en-US" sz="2400" dirty="0"/>
          </a:p>
          <a:p>
            <a:pPr marL="457200" indent="-457200">
              <a:buFont typeface="Arial" pitchFamily="34" charset="0"/>
              <a:buChar char="•"/>
            </a:pPr>
            <a:endParaRPr lang="de-DE"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4"/>
          <a:stretch/>
        </p:blipFill>
        <p:spPr bwMode="auto">
          <a:xfrm>
            <a:off x="5284098" y="3291534"/>
            <a:ext cx="3786144" cy="294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731" y="1051561"/>
            <a:ext cx="2164878" cy="218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bgerundetes Rechteck 5"/>
          <p:cNvSpPr/>
          <p:nvPr/>
        </p:nvSpPr>
        <p:spPr bwMode="auto">
          <a:xfrm>
            <a:off x="308346" y="5632548"/>
            <a:ext cx="2572794" cy="71508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1200" b="1" dirty="0" smtClean="0">
                <a:solidFill>
                  <a:srgbClr val="1F497D"/>
                </a:solidFill>
                <a:latin typeface="Arial" pitchFamily="-112" charset="0"/>
                <a:ea typeface="ＭＳ Ｐゴシック" pitchFamily="-112" charset="-128"/>
                <a:cs typeface="ＭＳ Ｐゴシック" pitchFamily="-112" charset="-128"/>
              </a:rPr>
              <a:t>courtesy of </a:t>
            </a:r>
            <a:br>
              <a:rPr lang="en-US" sz="1200" b="1" dirty="0" smtClean="0">
                <a:solidFill>
                  <a:srgbClr val="1F497D"/>
                </a:solidFill>
                <a:latin typeface="Arial" pitchFamily="-112" charset="0"/>
                <a:ea typeface="ＭＳ Ｐゴシック" pitchFamily="-112" charset="-128"/>
                <a:cs typeface="ＭＳ Ｐゴシック" pitchFamily="-112" charset="-128"/>
              </a:rPr>
            </a:br>
            <a:r>
              <a:rPr lang="en-US" sz="1200" b="1" dirty="0" smtClean="0">
                <a:solidFill>
                  <a:srgbClr val="1F497D"/>
                </a:solidFill>
                <a:latin typeface="Arial" pitchFamily="-112" charset="0"/>
                <a:ea typeface="ＭＳ Ｐゴシック" pitchFamily="-112" charset="-128"/>
                <a:cs typeface="ＭＳ Ｐゴシック" pitchFamily="-112" charset="-128"/>
              </a:rPr>
              <a:t>R. Moron </a:t>
            </a:r>
            <a:r>
              <a:rPr lang="en-US" sz="1200" b="1" dirty="0" err="1" smtClean="0">
                <a:solidFill>
                  <a:srgbClr val="1F497D"/>
                </a:solidFill>
                <a:latin typeface="Arial" pitchFamily="-112" charset="0"/>
                <a:ea typeface="ＭＳ Ｐゴシック" pitchFamily="-112" charset="-128"/>
                <a:cs typeface="ＭＳ Ｐゴシック" pitchFamily="-112" charset="-128"/>
              </a:rPr>
              <a:t>Ballester</a:t>
            </a:r>
            <a:r>
              <a:rPr lang="en-US" sz="1200" b="1" dirty="0" smtClean="0">
                <a:solidFill>
                  <a:srgbClr val="1F497D"/>
                </a:solidFill>
                <a:latin typeface="Arial" pitchFamily="-112" charset="0"/>
                <a:ea typeface="ＭＳ Ｐゴシック" pitchFamily="-112" charset="-128"/>
                <a:cs typeface="ＭＳ Ｐゴシック" pitchFamily="-112" charset="-128"/>
              </a:rPr>
              <a:t>, S. Redaelli</a:t>
            </a:r>
            <a:r>
              <a:rPr lang="en-US" sz="1200" b="1" dirty="0">
                <a:solidFill>
                  <a:srgbClr val="1F497D"/>
                </a:solidFill>
                <a:latin typeface="Arial" pitchFamily="-112" charset="0"/>
                <a:ea typeface="ＭＳ Ｐゴシック" pitchFamily="-112" charset="-128"/>
                <a:cs typeface="ＭＳ Ｐゴシック" pitchFamily="-112" charset="-128"/>
              </a:rPr>
              <a:t/>
            </a:r>
            <a:br>
              <a:rPr lang="en-US" sz="1200" b="1" dirty="0">
                <a:solidFill>
                  <a:srgbClr val="1F497D"/>
                </a:solidFill>
                <a:latin typeface="Arial" pitchFamily="-112" charset="0"/>
                <a:ea typeface="ＭＳ Ｐゴシック" pitchFamily="-112" charset="-128"/>
                <a:cs typeface="ＭＳ Ｐゴシック" pitchFamily="-112" charset="-128"/>
              </a:rPr>
            </a:br>
            <a:r>
              <a:rPr lang="en-US" sz="1200" b="1" dirty="0">
                <a:solidFill>
                  <a:srgbClr val="1F497D"/>
                </a:solidFill>
                <a:latin typeface="Arial" pitchFamily="-112" charset="0"/>
                <a:ea typeface="ＭＳ Ｐゴシック" pitchFamily="-112" charset="-128"/>
                <a:cs typeface="ＭＳ Ｐゴシック" pitchFamily="-112" charset="-128"/>
              </a:rPr>
              <a:t>EDMS: 1153686</a:t>
            </a:r>
          </a:p>
        </p:txBody>
      </p:sp>
    </p:spTree>
    <p:extLst>
      <p:ext uri="{BB962C8B-B14F-4D97-AF65-F5344CB8AC3E}">
        <p14:creationId xmlns:p14="http://schemas.microsoft.com/office/powerpoint/2010/main" val="2364425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Macro Particles in MKIs</a:t>
            </a:r>
            <a:endParaRPr lang="en-US" dirty="0"/>
          </a:p>
        </p:txBody>
      </p:sp>
      <p:sp>
        <p:nvSpPr>
          <p:cNvPr id="3" name="Textplatzhalter 2"/>
          <p:cNvSpPr>
            <a:spLocks noGrp="1"/>
          </p:cNvSpPr>
          <p:nvPr>
            <p:ph type="body" sz="quarter" idx="13"/>
          </p:nvPr>
        </p:nvSpPr>
        <p:spPr>
          <a:xfrm>
            <a:off x="137159" y="1051560"/>
            <a:ext cx="5988773" cy="5212080"/>
          </a:xfrm>
        </p:spPr>
        <p:txBody>
          <a:bodyPr anchor="ctr"/>
          <a:lstStyle/>
          <a:p>
            <a:pPr>
              <a:spcAft>
                <a:spcPts val="500"/>
              </a:spcAft>
              <a:buFont typeface="Arial" pitchFamily="34" charset="0"/>
              <a:buChar char="•"/>
            </a:pPr>
            <a:r>
              <a:rPr lang="en-US" sz="2400" dirty="0" smtClean="0"/>
              <a:t>MKI.B5L2 (removed from LHC in winter TS 2010/11) was opened and inspected for macro particles including energy-dispersive X-ray spectroscopy (EDS).</a:t>
            </a:r>
          </a:p>
          <a:p>
            <a:pPr>
              <a:spcAft>
                <a:spcPts val="500"/>
              </a:spcAft>
              <a:buFont typeface="Arial" pitchFamily="34" charset="0"/>
              <a:buChar char="•"/>
            </a:pPr>
            <a:r>
              <a:rPr lang="en-US" sz="2400" dirty="0" smtClean="0"/>
              <a:t>Reference measurements:</a:t>
            </a:r>
            <a:br>
              <a:rPr lang="en-US" sz="2400" dirty="0" smtClean="0"/>
            </a:br>
            <a:r>
              <a:rPr lang="en-US" sz="2400" dirty="0" smtClean="0"/>
              <a:t>	</a:t>
            </a:r>
            <a:r>
              <a:rPr lang="en-US" sz="2000" i="1" dirty="0" smtClean="0">
                <a:solidFill>
                  <a:schemeClr val="tx2"/>
                </a:solidFill>
              </a:rPr>
              <a:t>clean room air: 100 particles on filter</a:t>
            </a:r>
            <a:br>
              <a:rPr lang="en-US" sz="2000" i="1" dirty="0" smtClean="0">
                <a:solidFill>
                  <a:schemeClr val="tx2"/>
                </a:solidFill>
              </a:rPr>
            </a:br>
            <a:r>
              <a:rPr lang="en-US" sz="2000" i="1" dirty="0" smtClean="0">
                <a:solidFill>
                  <a:schemeClr val="tx2"/>
                </a:solidFill>
              </a:rPr>
              <a:t>	new ceramic tube: 10‘000 particles on filter</a:t>
            </a:r>
          </a:p>
          <a:p>
            <a:pPr>
              <a:spcAft>
                <a:spcPts val="500"/>
              </a:spcAft>
              <a:buFont typeface="Arial" pitchFamily="34" charset="0"/>
              <a:buChar char="•"/>
            </a:pPr>
            <a:r>
              <a:rPr lang="en-US" sz="2400" b="1" dirty="0" smtClean="0">
                <a:solidFill>
                  <a:schemeClr val="accent6"/>
                </a:solidFill>
                <a:effectLst>
                  <a:outerShdw blurRad="38100" dist="38100" dir="2700000" algn="tl">
                    <a:srgbClr val="000000">
                      <a:alpha val="43137"/>
                    </a:srgbClr>
                  </a:outerShdw>
                </a:effectLst>
              </a:rPr>
              <a:t>5‘000‘000 particles on filter </a:t>
            </a:r>
            <a:r>
              <a:rPr lang="en-US" sz="2400" dirty="0" smtClean="0"/>
              <a:t>found during inspection of removed MKI.</a:t>
            </a:r>
          </a:p>
          <a:p>
            <a:pPr>
              <a:spcAft>
                <a:spcPts val="500"/>
              </a:spcAft>
              <a:buFont typeface="Arial" pitchFamily="34" charset="0"/>
              <a:buChar char="•"/>
            </a:pPr>
            <a:r>
              <a:rPr lang="en-US" sz="2400" dirty="0" smtClean="0"/>
              <a:t>Typical macro particle diameter: </a:t>
            </a:r>
            <a:r>
              <a:rPr lang="en-US" sz="2400" b="1" dirty="0" smtClean="0">
                <a:solidFill>
                  <a:schemeClr val="accent6"/>
                </a:solidFill>
                <a:effectLst>
                  <a:outerShdw blurRad="38100" dist="38100" dir="2700000" algn="tl">
                    <a:srgbClr val="000000">
                      <a:alpha val="43137"/>
                    </a:srgbClr>
                  </a:outerShdw>
                </a:effectLst>
              </a:rPr>
              <a:t>1-100µm.</a:t>
            </a:r>
            <a:endParaRPr lang="en-US" sz="2400" dirty="0" smtClean="0"/>
          </a:p>
          <a:p>
            <a:pPr>
              <a:spcAft>
                <a:spcPts val="500"/>
              </a:spcAft>
              <a:buFont typeface="Arial" pitchFamily="34" charset="0"/>
              <a:buChar char="•"/>
            </a:pPr>
            <a:r>
              <a:rPr lang="en-US" sz="2400" dirty="0" smtClean="0"/>
              <a:t>From EDS spectra: </a:t>
            </a:r>
            <a:r>
              <a:rPr lang="en-US" sz="2400" b="1" dirty="0" smtClean="0">
                <a:solidFill>
                  <a:schemeClr val="accent6"/>
                </a:solidFill>
                <a:effectLst>
                  <a:outerShdw blurRad="38100" dist="38100" dir="2700000" algn="tl">
                    <a:srgbClr val="000000">
                      <a:alpha val="43137"/>
                    </a:srgbClr>
                  </a:outerShdw>
                </a:effectLst>
              </a:rPr>
              <a:t>Most particles originate from the Al</a:t>
            </a:r>
            <a:r>
              <a:rPr lang="en-US" sz="2400" b="1" baseline="-25000" dirty="0" smtClean="0">
                <a:solidFill>
                  <a:schemeClr val="accent6"/>
                </a:solidFill>
                <a:effectLst>
                  <a:outerShdw blurRad="38100" dist="38100" dir="2700000" algn="tl">
                    <a:srgbClr val="000000">
                      <a:alpha val="43137"/>
                    </a:srgbClr>
                  </a:outerShdw>
                </a:effectLst>
              </a:rPr>
              <a:t>2</a:t>
            </a:r>
            <a:r>
              <a:rPr lang="en-US" sz="2400" b="1" dirty="0" smtClean="0">
                <a:solidFill>
                  <a:schemeClr val="accent6"/>
                </a:solidFill>
                <a:effectLst>
                  <a:outerShdw blurRad="38100" dist="38100" dir="2700000" algn="tl">
                    <a:srgbClr val="000000">
                      <a:alpha val="43137"/>
                    </a:srgbClr>
                  </a:outerShdw>
                </a:effectLst>
              </a:rPr>
              <a:t>O</a:t>
            </a:r>
            <a:r>
              <a:rPr lang="en-US" sz="2400" b="1" baseline="-25000" dirty="0" smtClean="0">
                <a:solidFill>
                  <a:schemeClr val="accent6"/>
                </a:solidFill>
                <a:effectLst>
                  <a:outerShdw blurRad="38100" dist="38100" dir="2700000" algn="tl">
                    <a:srgbClr val="000000">
                      <a:alpha val="43137"/>
                    </a:srgbClr>
                  </a:outerShdw>
                </a:effectLst>
              </a:rPr>
              <a:t>3</a:t>
            </a:r>
            <a:r>
              <a:rPr lang="en-US" sz="2400" b="1" dirty="0" smtClean="0">
                <a:solidFill>
                  <a:schemeClr val="accent6"/>
                </a:solidFill>
                <a:effectLst>
                  <a:outerShdw blurRad="38100" dist="38100" dir="2700000" algn="tl">
                    <a:srgbClr val="000000">
                      <a:alpha val="43137"/>
                    </a:srgbClr>
                  </a:outerShdw>
                </a:effectLst>
              </a:rPr>
              <a:t> ceramic tube.</a:t>
            </a:r>
            <a:endParaRPr lang="en-US" sz="2400" b="1" dirty="0">
              <a:solidFill>
                <a:schemeClr val="accent6"/>
              </a:solidFill>
              <a:effectLst>
                <a:outerShdw blurRad="38100" dist="38100" dir="2700000" algn="tl">
                  <a:srgbClr val="000000">
                    <a:alpha val="43137"/>
                  </a:srgbClr>
                </a:outerShdw>
              </a:effectLst>
            </a:endParaRPr>
          </a:p>
        </p:txBody>
      </p:sp>
      <p:sp>
        <p:nvSpPr>
          <p:cNvPr id="9" name="Abgerundetes Rechteck 8"/>
          <p:cNvSpPr/>
          <p:nvPr/>
        </p:nvSpPr>
        <p:spPr bwMode="auto">
          <a:xfrm>
            <a:off x="4989898" y="5723650"/>
            <a:ext cx="1892059" cy="71508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2"/>
                </a:solidFill>
                <a:latin typeface="Arial" pitchFamily="-112" charset="0"/>
                <a:ea typeface="ＭＳ Ｐゴシック" pitchFamily="-112" charset="-128"/>
                <a:cs typeface="ＭＳ Ｐゴシック" pitchFamily="-112" charset="-128"/>
              </a:rPr>
              <a:t>c</a:t>
            </a:r>
            <a:r>
              <a:rPr kumimoji="0" lang="en-US" sz="1200" b="1"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ourtesy of </a:t>
            </a:r>
            <a:r>
              <a:rPr lang="en-US" sz="1200" b="1" dirty="0" smtClean="0">
                <a:solidFill>
                  <a:schemeClr val="tx2"/>
                </a:solidFill>
                <a:latin typeface="Arial" pitchFamily="-112" charset="0"/>
                <a:ea typeface="ＭＳ Ｐゴシック" pitchFamily="-112" charset="-128"/>
                <a:cs typeface="ＭＳ Ｐゴシック" pitchFamily="-112" charset="-128"/>
              </a:rPr>
              <a:t/>
            </a:r>
            <a:br>
              <a:rPr lang="en-US" sz="1200" b="1" dirty="0" smtClean="0">
                <a:solidFill>
                  <a:schemeClr val="tx2"/>
                </a:solidFill>
                <a:latin typeface="Arial" pitchFamily="-112" charset="0"/>
                <a:ea typeface="ＭＳ Ｐゴシック" pitchFamily="-112" charset="-128"/>
                <a:cs typeface="ＭＳ Ｐゴシック" pitchFamily="-112" charset="-128"/>
              </a:rPr>
            </a:br>
            <a:r>
              <a:rPr lang="en-US" sz="1200" b="1" dirty="0" smtClean="0">
                <a:solidFill>
                  <a:schemeClr val="tx2"/>
                </a:solidFill>
                <a:latin typeface="Arial" pitchFamily="-112" charset="0"/>
                <a:ea typeface="ＭＳ Ｐゴシック" pitchFamily="-112" charset="-128"/>
                <a:cs typeface="ＭＳ Ｐゴシック" pitchFamily="-112" charset="-128"/>
              </a:rPr>
              <a:t>A. Gerardin, N. Garrel</a:t>
            </a:r>
          </a:p>
          <a:p>
            <a:pPr algn="ctr" eaLnBrk="0" fontAlgn="base" hangingPunct="0">
              <a:spcBef>
                <a:spcPct val="0"/>
              </a:spcBef>
              <a:spcAft>
                <a:spcPct val="0"/>
              </a:spcAft>
            </a:pPr>
            <a:r>
              <a:rPr lang="en-US" sz="1200" b="1" dirty="0" smtClean="0">
                <a:solidFill>
                  <a:schemeClr val="tx2"/>
                </a:solidFill>
                <a:latin typeface="Arial" pitchFamily="-112" charset="0"/>
                <a:ea typeface="ＭＳ Ｐゴシック" pitchFamily="-112" charset="-128"/>
                <a:cs typeface="ＭＳ Ｐゴシック" pitchFamily="-112" charset="-128"/>
              </a:rPr>
              <a:t>EDMS: </a:t>
            </a:r>
            <a:r>
              <a:rPr lang="en-US" sz="1200" b="1" dirty="0">
                <a:solidFill>
                  <a:schemeClr val="tx2"/>
                </a:solidFill>
                <a:latin typeface="Arial" pitchFamily="-112" charset="0"/>
                <a:ea typeface="ＭＳ Ｐゴシック" pitchFamily="-112" charset="-128"/>
                <a:cs typeface="ＭＳ Ｐゴシック" pitchFamily="-112" charset="-128"/>
              </a:rPr>
              <a:t>1162034</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nvGrpSpPr>
          <p:cNvPr id="33" name="Gruppieren 32"/>
          <p:cNvGrpSpPr/>
          <p:nvPr/>
        </p:nvGrpSpPr>
        <p:grpSpPr>
          <a:xfrm>
            <a:off x="6125933" y="1082256"/>
            <a:ext cx="2880000" cy="2160000"/>
            <a:chOff x="6125933" y="1082256"/>
            <a:chExt cx="2880000" cy="2160000"/>
          </a:xfrm>
        </p:grpSpPr>
        <p:pic>
          <p:nvPicPr>
            <p:cNvPr id="4" name="Picture 18" descr="Filtre6-distrib-200x-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5933" y="1082256"/>
              <a:ext cx="2880000" cy="2160000"/>
            </a:xfrm>
            <a:prstGeom prst="rect">
              <a:avLst/>
            </a:prstGeom>
            <a:ln w="25400">
              <a:solidFill>
                <a:schemeClr val="tx2"/>
              </a:solidFill>
            </a:ln>
          </p:spPr>
        </p:pic>
        <p:grpSp>
          <p:nvGrpSpPr>
            <p:cNvPr id="32" name="Gruppieren 31"/>
            <p:cNvGrpSpPr/>
            <p:nvPr/>
          </p:nvGrpSpPr>
          <p:grpSpPr>
            <a:xfrm>
              <a:off x="6125933" y="1162782"/>
              <a:ext cx="756024" cy="369543"/>
              <a:chOff x="6125933" y="1162782"/>
              <a:chExt cx="756024" cy="369543"/>
            </a:xfrm>
            <a:solidFill>
              <a:schemeClr val="bg1">
                <a:alpha val="50000"/>
              </a:schemeClr>
            </a:solidFill>
          </p:grpSpPr>
          <p:sp>
            <p:nvSpPr>
              <p:cNvPr id="31" name="Textfeld 30"/>
              <p:cNvSpPr txBox="1"/>
              <p:nvPr/>
            </p:nvSpPr>
            <p:spPr>
              <a:xfrm>
                <a:off x="6125933" y="1162782"/>
                <a:ext cx="756024" cy="369543"/>
              </a:xfrm>
              <a:prstGeom prst="rect">
                <a:avLst/>
              </a:prstGeom>
              <a:noFill/>
            </p:spPr>
            <p:txBody>
              <a:bodyPr wrap="square" lIns="0" tIns="0" rIns="0" bIns="0" rtlCol="0" anchor="b">
                <a:noAutofit/>
              </a:bodyPr>
              <a:lstStyle/>
              <a:p>
                <a:pPr algn="ctr"/>
                <a:r>
                  <a:rPr lang="de-DE" sz="1600" b="1" dirty="0" smtClean="0"/>
                  <a:t>100µm</a:t>
                </a:r>
              </a:p>
            </p:txBody>
          </p:sp>
          <p:cxnSp>
            <p:nvCxnSpPr>
              <p:cNvPr id="28" name="Gerade Verbindung 27"/>
              <p:cNvCxnSpPr/>
              <p:nvPr/>
            </p:nvCxnSpPr>
            <p:spPr bwMode="auto">
              <a:xfrm>
                <a:off x="6237300" y="1244458"/>
                <a:ext cx="511518" cy="0"/>
              </a:xfrm>
              <a:prstGeom prst="line">
                <a:avLst/>
              </a:prstGeom>
              <a:grpFill/>
              <a:ln w="25400" cap="flat" cmpd="sng" algn="ctr">
                <a:solidFill>
                  <a:schemeClr val="tx1"/>
                </a:solidFill>
                <a:prstDash val="solid"/>
                <a:round/>
                <a:headEnd type="none" w="med" len="med"/>
                <a:tailEnd type="none" w="med" len="med"/>
              </a:ln>
              <a:effectLst/>
            </p:spPr>
          </p:cxnSp>
        </p:grpSp>
      </p:grpSp>
      <p:grpSp>
        <p:nvGrpSpPr>
          <p:cNvPr id="6" name="Gruppieren 5"/>
          <p:cNvGrpSpPr/>
          <p:nvPr/>
        </p:nvGrpSpPr>
        <p:grpSpPr>
          <a:xfrm>
            <a:off x="6115047" y="3391647"/>
            <a:ext cx="2333727" cy="1742131"/>
            <a:chOff x="6115047" y="3391647"/>
            <a:chExt cx="2333727" cy="1742131"/>
          </a:xfrm>
        </p:grpSpPr>
        <p:pic>
          <p:nvPicPr>
            <p:cNvPr id="5" name="Picture 12" descr="10-1500x-6.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933" y="3391647"/>
              <a:ext cx="2322841" cy="1742131"/>
            </a:xfrm>
            <a:prstGeom prst="rect">
              <a:avLst/>
            </a:prstGeom>
            <a:ln w="25400">
              <a:solidFill>
                <a:schemeClr val="tx2"/>
              </a:solidFill>
            </a:ln>
          </p:spPr>
        </p:pic>
        <p:sp>
          <p:nvSpPr>
            <p:cNvPr id="35" name="Textfeld 34"/>
            <p:cNvSpPr txBox="1"/>
            <p:nvPr/>
          </p:nvSpPr>
          <p:spPr>
            <a:xfrm>
              <a:off x="6115047" y="3394864"/>
              <a:ext cx="756024" cy="369543"/>
            </a:xfrm>
            <a:prstGeom prst="rect">
              <a:avLst/>
            </a:prstGeom>
            <a:noFill/>
          </p:spPr>
          <p:txBody>
            <a:bodyPr wrap="square" lIns="0" tIns="0" rIns="0" bIns="0" rtlCol="0" anchor="b">
              <a:noAutofit/>
            </a:bodyPr>
            <a:lstStyle/>
            <a:p>
              <a:pPr algn="ctr"/>
              <a:r>
                <a:rPr lang="de-DE" sz="1600" b="1" dirty="0" smtClean="0"/>
                <a:t>10µm</a:t>
              </a:r>
            </a:p>
          </p:txBody>
        </p:sp>
        <p:cxnSp>
          <p:nvCxnSpPr>
            <p:cNvPr id="36" name="Gerade Verbindung 35"/>
            <p:cNvCxnSpPr/>
            <p:nvPr/>
          </p:nvCxnSpPr>
          <p:spPr bwMode="auto">
            <a:xfrm>
              <a:off x="6293816" y="3491267"/>
              <a:ext cx="303046" cy="0"/>
            </a:xfrm>
            <a:prstGeom prst="line">
              <a:avLst/>
            </a:prstGeom>
            <a:solidFill>
              <a:schemeClr val="bg1">
                <a:alpha val="50000"/>
              </a:schemeClr>
            </a:solidFill>
            <a:ln w="25400" cap="flat" cmpd="sng" algn="ctr">
              <a:solidFill>
                <a:schemeClr val="tx1"/>
              </a:solidFill>
              <a:prstDash val="solid"/>
              <a:round/>
              <a:headEnd type="none" w="med" len="med"/>
              <a:tailEnd type="none" w="med" len="med"/>
            </a:ln>
            <a:effectLst/>
          </p:spPr>
        </p:cxnSp>
      </p:grpSp>
      <p:grpSp>
        <p:nvGrpSpPr>
          <p:cNvPr id="25" name="Gruppieren 24"/>
          <p:cNvGrpSpPr/>
          <p:nvPr/>
        </p:nvGrpSpPr>
        <p:grpSpPr>
          <a:xfrm>
            <a:off x="7010585" y="4757401"/>
            <a:ext cx="1924097" cy="1576221"/>
            <a:chOff x="7329381" y="5018559"/>
            <a:chExt cx="1605302" cy="1315064"/>
          </a:xfrm>
        </p:grpSpPr>
        <p:pic>
          <p:nvPicPr>
            <p:cNvPr id="7" name="Picture 17"/>
            <p:cNvPicPr/>
            <p:nvPr/>
          </p:nvPicPr>
          <p:blipFill rotWithShape="1">
            <a:blip r:embed="rId4" cstate="print">
              <a:extLst>
                <a:ext uri="{28A0092B-C50C-407E-A947-70E740481C1C}">
                  <a14:useLocalDpi xmlns:a14="http://schemas.microsoft.com/office/drawing/2010/main" val="0"/>
                </a:ext>
              </a:extLst>
            </a:blip>
            <a:srcRect l="11182" t="17738" b="14081"/>
            <a:stretch/>
          </p:blipFill>
          <p:spPr bwMode="auto">
            <a:xfrm>
              <a:off x="7329381" y="5018559"/>
              <a:ext cx="1605302" cy="1315064"/>
            </a:xfrm>
            <a:prstGeom prst="rect">
              <a:avLst/>
            </a:prstGeom>
            <a:solidFill>
              <a:schemeClr val="bg1"/>
            </a:solidFill>
            <a:ln w="9525">
              <a:solidFill>
                <a:schemeClr val="tx2"/>
              </a:solidFill>
              <a:miter lim="800000"/>
              <a:headEnd/>
              <a:tailEnd/>
            </a:ln>
          </p:spPr>
        </p:pic>
        <p:sp>
          <p:nvSpPr>
            <p:cNvPr id="10" name="Textfeld 9"/>
            <p:cNvSpPr txBox="1"/>
            <p:nvPr/>
          </p:nvSpPr>
          <p:spPr>
            <a:xfrm>
              <a:off x="7748998" y="5118505"/>
              <a:ext cx="709684" cy="369332"/>
            </a:xfrm>
            <a:prstGeom prst="rect">
              <a:avLst/>
            </a:prstGeom>
            <a:noFill/>
          </p:spPr>
          <p:txBody>
            <a:bodyPr wrap="square" rtlCol="0">
              <a:spAutoFit/>
            </a:bodyPr>
            <a:lstStyle/>
            <a:p>
              <a:r>
                <a:rPr lang="de-DE" b="1" dirty="0" smtClean="0">
                  <a:solidFill>
                    <a:schemeClr val="tx2"/>
                  </a:solidFill>
                </a:rPr>
                <a:t>Al</a:t>
              </a:r>
            </a:p>
          </p:txBody>
        </p:sp>
        <p:cxnSp>
          <p:nvCxnSpPr>
            <p:cNvPr id="11" name="Gerade Verbindung mit Pfeil 10"/>
            <p:cNvCxnSpPr/>
            <p:nvPr/>
          </p:nvCxnSpPr>
          <p:spPr bwMode="auto">
            <a:xfrm flipH="1">
              <a:off x="7694602" y="5372100"/>
              <a:ext cx="119534" cy="119325"/>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4" name="Gerade Verbindung mit Pfeil 13"/>
            <p:cNvCxnSpPr/>
            <p:nvPr/>
          </p:nvCxnSpPr>
          <p:spPr bwMode="auto">
            <a:xfrm flipH="1">
              <a:off x="7590878" y="5810250"/>
              <a:ext cx="223258" cy="161529"/>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
          <p:nvSpPr>
            <p:cNvPr id="17" name="Textfeld 16"/>
            <p:cNvSpPr txBox="1"/>
            <p:nvPr/>
          </p:nvSpPr>
          <p:spPr>
            <a:xfrm>
              <a:off x="7758905" y="5600419"/>
              <a:ext cx="709684" cy="369332"/>
            </a:xfrm>
            <a:prstGeom prst="rect">
              <a:avLst/>
            </a:prstGeom>
            <a:noFill/>
          </p:spPr>
          <p:txBody>
            <a:bodyPr wrap="square" rtlCol="0">
              <a:spAutoFit/>
            </a:bodyPr>
            <a:lstStyle/>
            <a:p>
              <a:r>
                <a:rPr lang="de-DE" b="1" dirty="0" smtClean="0">
                  <a:solidFill>
                    <a:schemeClr val="tx2"/>
                  </a:solidFill>
                </a:rPr>
                <a:t>O</a:t>
              </a:r>
            </a:p>
          </p:txBody>
        </p:sp>
      </p:grpSp>
    </p:spTree>
    <p:extLst>
      <p:ext uri="{BB962C8B-B14F-4D97-AF65-F5344CB8AC3E}">
        <p14:creationId xmlns:p14="http://schemas.microsoft.com/office/powerpoint/2010/main" val="9876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sp>
        <p:nvSpPr>
          <p:cNvPr id="6" name="Text Placeholder 5"/>
          <p:cNvSpPr>
            <a:spLocks noGrp="1"/>
          </p:cNvSpPr>
          <p:nvPr>
            <p:ph type="body" sz="quarter" idx="13"/>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3953762566"/>
              </p:ext>
            </p:extLst>
          </p:nvPr>
        </p:nvGraphicFramePr>
        <p:xfrm>
          <a:off x="1566530" y="1765005"/>
          <a:ext cx="6096000" cy="37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748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Introduction</a:t>
            </a:r>
            <a:endParaRPr lang="de-DE" dirty="0"/>
          </a:p>
        </p:txBody>
      </p:sp>
      <p:sp>
        <p:nvSpPr>
          <p:cNvPr id="3" name="Textplatzhalter 2"/>
          <p:cNvSpPr>
            <a:spLocks noGrp="1"/>
          </p:cNvSpPr>
          <p:nvPr>
            <p:ph type="body" sz="quarter" idx="13"/>
          </p:nvPr>
        </p:nvSpPr>
        <p:spPr>
          <a:xfrm>
            <a:off x="137160" y="1051560"/>
            <a:ext cx="4642155" cy="5212080"/>
          </a:xfrm>
        </p:spPr>
        <p:txBody>
          <a:bodyPr anchor="ctr"/>
          <a:lstStyle/>
          <a:p>
            <a:pPr>
              <a:spcBef>
                <a:spcPts val="500"/>
              </a:spcBef>
              <a:spcAft>
                <a:spcPts val="0"/>
              </a:spcAft>
              <a:buFont typeface="Arial" pitchFamily="34" charset="0"/>
              <a:buChar char="•"/>
              <a:tabLst>
                <a:tab pos="463550" algn="l"/>
                <a:tab pos="682625" algn="l"/>
              </a:tabLst>
            </a:pPr>
            <a:r>
              <a:rPr lang="en-US" sz="2400" b="1" dirty="0" smtClean="0">
                <a:solidFill>
                  <a:schemeClr val="accent6"/>
                </a:solidFill>
                <a:effectLst>
                  <a:outerShdw blurRad="38100" dist="38100" dir="2700000" algn="tl">
                    <a:srgbClr val="000000">
                      <a:alpha val="43137"/>
                    </a:srgbClr>
                  </a:outerShdw>
                </a:effectLst>
              </a:rPr>
              <a:t>39 beam dumps </a:t>
            </a:r>
            <a:r>
              <a:rPr lang="en-US" sz="2400" dirty="0" smtClean="0"/>
              <a:t>due to (</a:t>
            </a:r>
            <a:r>
              <a:rPr lang="en-US" sz="2400" b="1" i="1" dirty="0" smtClean="0">
                <a:solidFill>
                  <a:schemeClr val="tx2"/>
                </a:solidFill>
                <a:effectLst>
                  <a:outerShdw blurRad="38100" dist="38100" dir="2700000" algn="tl">
                    <a:srgbClr val="000000">
                      <a:alpha val="43137"/>
                    </a:srgbClr>
                  </a:outerShdw>
                </a:effectLst>
              </a:rPr>
              <a:t>U</a:t>
            </a:r>
            <a:r>
              <a:rPr lang="en-US" sz="2400" dirty="0" smtClean="0"/>
              <a:t>n)identified </a:t>
            </a:r>
            <a:r>
              <a:rPr lang="en-US" sz="2400" b="1" i="1" dirty="0" smtClean="0">
                <a:solidFill>
                  <a:schemeClr val="tx2"/>
                </a:solidFill>
                <a:effectLst>
                  <a:outerShdw blurRad="38100" dist="38100" dir="2700000" algn="tl">
                    <a:srgbClr val="000000">
                      <a:alpha val="43137"/>
                    </a:srgbClr>
                  </a:outerShdw>
                </a:effectLst>
              </a:rPr>
              <a:t>F</a:t>
            </a:r>
            <a:r>
              <a:rPr lang="en-US" sz="2400" dirty="0" smtClean="0"/>
              <a:t>alling </a:t>
            </a:r>
            <a:r>
              <a:rPr lang="en-US" sz="2400" b="1" i="1" dirty="0" smtClean="0">
                <a:solidFill>
                  <a:schemeClr val="tx2"/>
                </a:solidFill>
                <a:effectLst>
                  <a:outerShdw blurRad="38100" dist="38100" dir="2700000" algn="tl">
                    <a:srgbClr val="000000">
                      <a:alpha val="43137"/>
                    </a:srgbClr>
                  </a:outerShdw>
                </a:effectLst>
              </a:rPr>
              <a:t>O</a:t>
            </a:r>
            <a:r>
              <a:rPr lang="en-US" sz="2400" dirty="0" smtClean="0"/>
              <a:t>bjects.</a:t>
            </a:r>
            <a:r>
              <a:rPr lang="en-US" sz="2000" i="1" dirty="0" smtClean="0">
                <a:solidFill>
                  <a:schemeClr val="tx2"/>
                </a:solidFill>
              </a:rPr>
              <a:t/>
            </a:r>
            <a:br>
              <a:rPr lang="en-US" sz="2000" i="1" dirty="0" smtClean="0">
                <a:solidFill>
                  <a:schemeClr val="tx2"/>
                </a:solidFill>
              </a:rPr>
            </a:br>
            <a:r>
              <a:rPr lang="en-US" sz="2000" i="1" dirty="0" smtClean="0">
                <a:solidFill>
                  <a:schemeClr val="tx2"/>
                </a:solidFill>
              </a:rPr>
              <a:t>		17 dumps in first half of 2011. Then 		mitigation by increase and </a:t>
            </a:r>
            <a:r>
              <a:rPr lang="en-US" sz="2000" i="1" dirty="0" err="1" smtClean="0">
                <a:solidFill>
                  <a:schemeClr val="tx2"/>
                </a:solidFill>
              </a:rPr>
              <a:t>optimi</a:t>
            </a:r>
            <a:r>
              <a:rPr lang="en-US" sz="2000" i="1" dirty="0" smtClean="0">
                <a:solidFill>
                  <a:schemeClr val="tx2"/>
                </a:solidFill>
              </a:rPr>
              <a:t>- 		</a:t>
            </a:r>
            <a:r>
              <a:rPr lang="en-US" sz="2000" i="1" dirty="0" err="1" smtClean="0">
                <a:solidFill>
                  <a:schemeClr val="tx2"/>
                </a:solidFill>
              </a:rPr>
              <a:t>zation</a:t>
            </a:r>
            <a:r>
              <a:rPr lang="en-US" sz="2000" i="1" dirty="0" smtClean="0">
                <a:solidFill>
                  <a:schemeClr val="tx2"/>
                </a:solidFill>
              </a:rPr>
              <a:t> of BLM thresholds.</a:t>
            </a:r>
          </a:p>
          <a:p>
            <a:pPr marL="0" indent="0">
              <a:spcBef>
                <a:spcPts val="500"/>
              </a:spcBef>
              <a:spcAft>
                <a:spcPts val="0"/>
              </a:spcAft>
              <a:tabLst>
                <a:tab pos="463550" algn="l"/>
                <a:tab pos="682625" algn="l"/>
              </a:tabLst>
            </a:pPr>
            <a:r>
              <a:rPr lang="en-US" sz="2000" i="1" dirty="0" smtClean="0">
                <a:solidFill>
                  <a:schemeClr val="tx2"/>
                </a:solidFill>
              </a:rPr>
              <a:t>		</a:t>
            </a:r>
            <a:r>
              <a:rPr lang="en-US" sz="2000" i="1" dirty="0" smtClean="0">
                <a:solidFill>
                  <a:schemeClr val="tx2"/>
                </a:solidFill>
              </a:rPr>
              <a:t>4 </a:t>
            </a:r>
            <a:r>
              <a:rPr lang="en-US" sz="2000" i="1" dirty="0">
                <a:solidFill>
                  <a:schemeClr val="tx2"/>
                </a:solidFill>
              </a:rPr>
              <a:t>dumps in 2012 (3 at MKIs for B1</a:t>
            </a:r>
            <a:r>
              <a:rPr lang="en-US" sz="2000" i="1" dirty="0" smtClean="0">
                <a:solidFill>
                  <a:schemeClr val="tx2"/>
                </a:solidFill>
              </a:rPr>
              <a:t>)</a:t>
            </a:r>
            <a:endParaRPr lang="en-US" sz="2400" dirty="0" smtClean="0"/>
          </a:p>
          <a:p>
            <a:pPr>
              <a:spcBef>
                <a:spcPts val="1000"/>
              </a:spcBef>
              <a:buFont typeface="Arial" pitchFamily="34" charset="0"/>
              <a:buChar char="•"/>
            </a:pPr>
            <a:r>
              <a:rPr lang="en-US" sz="2400" b="1" dirty="0" smtClean="0">
                <a:solidFill>
                  <a:schemeClr val="accent6"/>
                </a:solidFill>
                <a:effectLst>
                  <a:outerShdw blurRad="38100" dist="38100" dir="2700000" algn="tl">
                    <a:srgbClr val="000000">
                      <a:alpha val="43137"/>
                    </a:srgbClr>
                  </a:outerShdw>
                </a:effectLst>
              </a:rPr>
              <a:t>16,000 </a:t>
            </a:r>
            <a:r>
              <a:rPr lang="en-US" sz="2400" b="1" dirty="0">
                <a:solidFill>
                  <a:schemeClr val="accent6"/>
                </a:solidFill>
                <a:effectLst>
                  <a:outerShdw blurRad="38100" dist="38100" dir="2700000" algn="tl">
                    <a:srgbClr val="000000">
                      <a:alpha val="43137"/>
                    </a:srgbClr>
                  </a:outerShdw>
                </a:effectLst>
              </a:rPr>
              <a:t>candidate UFOs</a:t>
            </a:r>
            <a:r>
              <a:rPr lang="en-US" sz="2400" dirty="0"/>
              <a:t> </a:t>
            </a:r>
            <a:r>
              <a:rPr lang="en-US" sz="2400" dirty="0" smtClean="0"/>
              <a:t>below </a:t>
            </a:r>
            <a:r>
              <a:rPr lang="en-US" sz="2400" dirty="0"/>
              <a:t>BLM </a:t>
            </a:r>
            <a:r>
              <a:rPr lang="en-US" sz="2400" dirty="0" smtClean="0"/>
              <a:t>thresholds found in 2011.</a:t>
            </a:r>
          </a:p>
          <a:p>
            <a:pPr>
              <a:spcBef>
                <a:spcPts val="1000"/>
              </a:spcBef>
              <a:buFont typeface="Arial" pitchFamily="34" charset="0"/>
              <a:buChar char="•"/>
            </a:pPr>
            <a:r>
              <a:rPr lang="en-US" sz="2400" b="1" dirty="0" smtClean="0">
                <a:solidFill>
                  <a:schemeClr val="accent6"/>
                </a:solidFill>
                <a:effectLst>
                  <a:outerShdw blurRad="38100" dist="38100" dir="2700000" algn="tl">
                    <a:srgbClr val="000000">
                      <a:alpha val="43137"/>
                    </a:srgbClr>
                  </a:outerShdw>
                </a:effectLst>
              </a:rPr>
              <a:t>≈ 8,000 </a:t>
            </a:r>
            <a:r>
              <a:rPr lang="en-US" sz="2400" dirty="0" smtClean="0"/>
              <a:t>candidate UFOs below BLM thresholds in 2012 so far.</a:t>
            </a:r>
            <a:endParaRPr lang="en-US" sz="2000" i="1" dirty="0" smtClean="0">
              <a:solidFill>
                <a:schemeClr val="tx2"/>
              </a:solidFill>
            </a:endParaRPr>
          </a:p>
        </p:txBody>
      </p:sp>
      <p:sp>
        <p:nvSpPr>
          <p:cNvPr id="7" name="Textfeld 3"/>
          <p:cNvSpPr txBox="1"/>
          <p:nvPr/>
        </p:nvSpPr>
        <p:spPr>
          <a:xfrm>
            <a:off x="4779315" y="5545788"/>
            <a:ext cx="426565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600" i="1" dirty="0" err="1" smtClean="0">
                <a:solidFill>
                  <a:srgbClr val="1F497D"/>
                </a:solidFill>
              </a:rPr>
              <a:t>Spatial</a:t>
            </a:r>
            <a:r>
              <a:rPr lang="de-DE" sz="1600" i="1" dirty="0" smtClean="0">
                <a:solidFill>
                  <a:srgbClr val="1F497D"/>
                </a:solidFill>
              </a:rPr>
              <a:t> </a:t>
            </a:r>
            <a:r>
              <a:rPr lang="de-DE" sz="1600" i="1" dirty="0" err="1" smtClean="0">
                <a:solidFill>
                  <a:srgbClr val="1F497D"/>
                </a:solidFill>
              </a:rPr>
              <a:t>and</a:t>
            </a:r>
            <a:r>
              <a:rPr lang="de-DE" sz="1600" i="1" dirty="0" smtClean="0">
                <a:solidFill>
                  <a:srgbClr val="1F497D"/>
                </a:solidFill>
              </a:rPr>
              <a:t> Temporal </a:t>
            </a:r>
            <a:r>
              <a:rPr lang="de-DE" sz="1600" i="1" dirty="0" err="1" smtClean="0">
                <a:solidFill>
                  <a:srgbClr val="1F497D"/>
                </a:solidFill>
              </a:rPr>
              <a:t>loss</a:t>
            </a:r>
            <a:r>
              <a:rPr lang="de-DE" sz="1600" i="1" dirty="0" smtClean="0">
                <a:solidFill>
                  <a:srgbClr val="1F497D"/>
                </a:solidFill>
              </a:rPr>
              <a:t> </a:t>
            </a:r>
            <a:r>
              <a:rPr lang="de-DE" sz="1600" i="1" dirty="0" err="1" smtClean="0">
                <a:solidFill>
                  <a:srgbClr val="1F497D"/>
                </a:solidFill>
              </a:rPr>
              <a:t>profile</a:t>
            </a:r>
            <a:r>
              <a:rPr lang="de-DE" sz="1600" i="1" dirty="0" smtClean="0">
                <a:solidFill>
                  <a:srgbClr val="1F497D"/>
                </a:solidFill>
              </a:rPr>
              <a:t> </a:t>
            </a:r>
            <a:r>
              <a:rPr lang="de-DE" sz="1600" i="1" dirty="0" err="1" smtClean="0">
                <a:solidFill>
                  <a:srgbClr val="1F497D"/>
                </a:solidFill>
              </a:rPr>
              <a:t>of</a:t>
            </a:r>
            <a:r>
              <a:rPr lang="de-DE" sz="1600" i="1" dirty="0" smtClean="0">
                <a:solidFill>
                  <a:srgbClr val="1F497D"/>
                </a:solidFill>
              </a:rPr>
              <a:t> UFO </a:t>
            </a:r>
            <a:r>
              <a:rPr lang="de-DE" sz="1600" i="1" dirty="0" err="1" smtClean="0">
                <a:solidFill>
                  <a:srgbClr val="1F497D"/>
                </a:solidFill>
              </a:rPr>
              <a:t>at</a:t>
            </a:r>
            <a:r>
              <a:rPr lang="de-DE" sz="1600" i="1" dirty="0" smtClean="0">
                <a:solidFill>
                  <a:srgbClr val="1F497D"/>
                </a:solidFill>
              </a:rPr>
              <a:t> 4TeV on 08.04.2012 (7% </a:t>
            </a:r>
            <a:r>
              <a:rPr lang="de-DE" sz="1600" i="1" dirty="0" err="1" smtClean="0">
                <a:solidFill>
                  <a:srgbClr val="1F497D"/>
                </a:solidFill>
              </a:rPr>
              <a:t>of</a:t>
            </a:r>
            <a:r>
              <a:rPr lang="de-DE" sz="1600" i="1" dirty="0" smtClean="0">
                <a:solidFill>
                  <a:srgbClr val="1F497D"/>
                </a:solidFill>
              </a:rPr>
              <a:t> BLM </a:t>
            </a:r>
            <a:r>
              <a:rPr lang="de-DE" sz="1600" i="1" dirty="0" err="1" smtClean="0">
                <a:solidFill>
                  <a:srgbClr val="1F497D"/>
                </a:solidFill>
              </a:rPr>
              <a:t>dump</a:t>
            </a:r>
            <a:r>
              <a:rPr lang="de-DE" sz="1600" i="1" dirty="0" smtClean="0">
                <a:solidFill>
                  <a:srgbClr val="1F497D"/>
                </a:solidFill>
              </a:rPr>
              <a:t> </a:t>
            </a:r>
            <a:r>
              <a:rPr lang="de-DE" sz="1600" i="1" dirty="0" err="1" smtClean="0">
                <a:solidFill>
                  <a:srgbClr val="1F497D"/>
                </a:solidFill>
              </a:rPr>
              <a:t>thresholds</a:t>
            </a:r>
            <a:r>
              <a:rPr lang="de-DE" sz="1600" i="1" dirty="0" smtClean="0">
                <a:solidFill>
                  <a:srgbClr val="1F497D"/>
                </a:solidFill>
              </a:rPr>
              <a:t>).</a:t>
            </a:r>
          </a:p>
        </p:txBody>
      </p:sp>
      <p:pic>
        <p:nvPicPr>
          <p:cNvPr id="1026" name="Picture 2" descr="L:\MyReports\LHC\UFOs\2012-05-21_-_25_-_IPAC12\slides for steve\example ev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0728" y="3074550"/>
            <a:ext cx="3535363" cy="20665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MyReports\LHC\UFOs\2012-05-21_-_25_-_IPAC12\paper\images\ufotempora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315" y="3062980"/>
            <a:ext cx="4265651" cy="25065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MyReports\LHC\UFOs\2012-05-21_-_25_-_IPAC12\paper\images\ufospat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316" y="1375823"/>
            <a:ext cx="4265650" cy="15661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mit Pfeil 7"/>
          <p:cNvCxnSpPr/>
          <p:nvPr/>
        </p:nvCxnSpPr>
        <p:spPr bwMode="auto">
          <a:xfrm>
            <a:off x="6478870" y="2412149"/>
            <a:ext cx="219876" cy="117258"/>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9" name="Textfeld 8"/>
          <p:cNvSpPr txBox="1"/>
          <p:nvPr/>
        </p:nvSpPr>
        <p:spPr>
          <a:xfrm>
            <a:off x="5070835" y="2107505"/>
            <a:ext cx="1793805" cy="338554"/>
          </a:xfrm>
          <a:prstGeom prst="rect">
            <a:avLst/>
          </a:prstGeom>
          <a:noFill/>
        </p:spPr>
        <p:txBody>
          <a:bodyPr wrap="square" rtlCol="0">
            <a:spAutoFit/>
          </a:bodyPr>
          <a:lstStyle/>
          <a:p>
            <a:r>
              <a:rPr lang="de-DE" sz="1600" b="1" dirty="0">
                <a:solidFill>
                  <a:schemeClr val="tx2"/>
                </a:solidFill>
              </a:rPr>
              <a:t>a</a:t>
            </a:r>
            <a:r>
              <a:rPr lang="de-DE" sz="1600" b="1" dirty="0" smtClean="0">
                <a:solidFill>
                  <a:schemeClr val="tx2"/>
                </a:solidFill>
              </a:rPr>
              <a:t>dditional BLMs</a:t>
            </a:r>
          </a:p>
        </p:txBody>
      </p:sp>
      <p:cxnSp>
        <p:nvCxnSpPr>
          <p:cNvPr id="11" name="Gerade Verbindung mit Pfeil 10"/>
          <p:cNvCxnSpPr/>
          <p:nvPr/>
        </p:nvCxnSpPr>
        <p:spPr bwMode="auto">
          <a:xfrm>
            <a:off x="6368932" y="2470778"/>
            <a:ext cx="219876" cy="211029"/>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1745213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069" t="30598" r="13276" b="12942"/>
          <a:stretch/>
        </p:blipFill>
        <p:spPr bwMode="auto">
          <a:xfrm>
            <a:off x="4942162" y="3663832"/>
            <a:ext cx="3716950" cy="2530163"/>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smtClean="0"/>
              <a:t>25ns Operation</a:t>
            </a:r>
            <a:endParaRPr lang="de-DE" dirty="0"/>
          </a:p>
        </p:txBody>
      </p:sp>
      <p:sp>
        <p:nvSpPr>
          <p:cNvPr id="3" name="Textplatzhalter 2"/>
          <p:cNvSpPr>
            <a:spLocks noGrp="1"/>
          </p:cNvSpPr>
          <p:nvPr>
            <p:ph type="body" sz="quarter" idx="13"/>
          </p:nvPr>
        </p:nvSpPr>
        <p:spPr>
          <a:xfrm>
            <a:off x="137160" y="1051560"/>
            <a:ext cx="4571114" cy="5212080"/>
          </a:xfrm>
        </p:spPr>
        <p:txBody>
          <a:bodyPr anchor="ctr"/>
          <a:lstStyle/>
          <a:p>
            <a:pPr>
              <a:spcBef>
                <a:spcPts val="1000"/>
              </a:spcBef>
              <a:buFont typeface="Arial" pitchFamily="34" charset="0"/>
              <a:buChar char="•"/>
            </a:pPr>
            <a:r>
              <a:rPr lang="en-US" sz="2400" dirty="0" smtClean="0"/>
              <a:t>Heavy UFO activity during 25ns MDs (450 GeV). In 9.1/13.3 (B1/B2) hours with at least 1·10</a:t>
            </a:r>
            <a:r>
              <a:rPr lang="en-US" sz="2400" baseline="30000" dirty="0" smtClean="0"/>
              <a:t>13</a:t>
            </a:r>
            <a:r>
              <a:rPr lang="en-US" sz="2400" dirty="0" smtClean="0"/>
              <a:t> protons per beam:</a:t>
            </a:r>
            <a:br>
              <a:rPr lang="en-US" sz="2400" dirty="0" smtClean="0"/>
            </a:br>
            <a:r>
              <a:rPr lang="en-US" sz="2000" i="1" dirty="0" smtClean="0">
                <a:solidFill>
                  <a:schemeClr val="tx2"/>
                </a:solidFill>
              </a:rPr>
              <a:t>	</a:t>
            </a:r>
            <a:r>
              <a:rPr lang="en-US" sz="2000" b="1" i="1" dirty="0" smtClean="0">
                <a:solidFill>
                  <a:schemeClr val="tx2"/>
                </a:solidFill>
                <a:effectLst>
                  <a:outerShdw blurRad="38100" dist="38100" dir="2700000" algn="tl">
                    <a:srgbClr val="000000">
                      <a:alpha val="43137"/>
                    </a:srgbClr>
                  </a:outerShdw>
                </a:effectLst>
              </a:rPr>
              <a:t>159 MKI UFOs.</a:t>
            </a:r>
            <a:br>
              <a:rPr lang="en-US" sz="2000" b="1" i="1" dirty="0" smtClean="0">
                <a:solidFill>
                  <a:schemeClr val="tx2"/>
                </a:solidFill>
                <a:effectLst>
                  <a:outerShdw blurRad="38100" dist="38100" dir="2700000" algn="tl">
                    <a:srgbClr val="000000">
                      <a:alpha val="43137"/>
                    </a:srgbClr>
                  </a:outerShdw>
                </a:effectLst>
              </a:rPr>
            </a:br>
            <a:r>
              <a:rPr lang="en-US" sz="2000" i="1" dirty="0" smtClean="0">
                <a:solidFill>
                  <a:schemeClr val="tx2"/>
                </a:solidFill>
              </a:rPr>
              <a:t>	</a:t>
            </a:r>
            <a:r>
              <a:rPr lang="en-US" sz="2000" b="1" i="1" dirty="0" smtClean="0">
                <a:solidFill>
                  <a:schemeClr val="tx2"/>
                </a:solidFill>
                <a:effectLst>
                  <a:outerShdw blurRad="38100" dist="38100" dir="2700000" algn="tl">
                    <a:srgbClr val="000000">
                      <a:alpha val="43137"/>
                    </a:srgbClr>
                  </a:outerShdw>
                </a:effectLst>
              </a:rPr>
              <a:t>22 arc UFOs. </a:t>
            </a:r>
            <a:r>
              <a:rPr lang="en-US" sz="2000" i="1" dirty="0" smtClean="0">
                <a:solidFill>
                  <a:schemeClr val="tx2"/>
                </a:solidFill>
              </a:rPr>
              <a:t/>
            </a:r>
            <a:br>
              <a:rPr lang="en-US" sz="2000" i="1" dirty="0" smtClean="0">
                <a:solidFill>
                  <a:schemeClr val="tx2"/>
                </a:solidFill>
              </a:rPr>
            </a:br>
            <a:r>
              <a:rPr lang="en-US" sz="2000" i="1" dirty="0" smtClean="0">
                <a:solidFill>
                  <a:schemeClr val="tx2"/>
                </a:solidFill>
              </a:rPr>
              <a:t>	normal rate &lt; 0.5 UFOs/hour.</a:t>
            </a:r>
            <a:br>
              <a:rPr lang="en-US" sz="2000" i="1" dirty="0" smtClean="0">
                <a:solidFill>
                  <a:schemeClr val="tx2"/>
                </a:solidFill>
              </a:rPr>
            </a:br>
            <a:r>
              <a:rPr lang="en-US" sz="1400" i="1" dirty="0" smtClean="0">
                <a:solidFill>
                  <a:schemeClr val="tx2"/>
                </a:solidFill>
              </a:rPr>
              <a:t>                                   (E. Nebot et al., IPAC‘11, TUPC136)</a:t>
            </a:r>
            <a:endParaRPr lang="en-US" sz="2400" dirty="0" smtClean="0"/>
          </a:p>
          <a:p>
            <a:pPr>
              <a:spcBef>
                <a:spcPts val="1000"/>
              </a:spcBef>
              <a:buFont typeface="Arial" pitchFamily="34" charset="0"/>
              <a:buChar char="•"/>
            </a:pPr>
            <a:r>
              <a:rPr lang="en-US" sz="2400" b="1" dirty="0" smtClean="0">
                <a:solidFill>
                  <a:schemeClr val="tx2"/>
                </a:solidFill>
                <a:effectLst>
                  <a:outerShdw blurRad="38100" dist="38100" dir="2700000" algn="tl">
                    <a:srgbClr val="000000">
                      <a:alpha val="43137"/>
                    </a:srgbClr>
                  </a:outerShdw>
                </a:effectLst>
              </a:rPr>
              <a:t>UFO cascade </a:t>
            </a:r>
            <a:r>
              <a:rPr lang="en-US" sz="2400" dirty="0" smtClean="0"/>
              <a:t>observed in 30L3 B2 (450 GeV)</a:t>
            </a:r>
            <a:br>
              <a:rPr lang="en-US" sz="2400" dirty="0" smtClean="0"/>
            </a:br>
            <a:r>
              <a:rPr lang="en-US" sz="2400" i="1" dirty="0" smtClean="0">
                <a:solidFill>
                  <a:schemeClr val="tx2"/>
                </a:solidFill>
              </a:rPr>
              <a:t>	</a:t>
            </a:r>
            <a:r>
              <a:rPr lang="en-US" sz="2000" i="1" dirty="0" smtClean="0">
                <a:solidFill>
                  <a:schemeClr val="tx2"/>
                </a:solidFill>
              </a:rPr>
              <a:t>12 UFOs at same location within </a:t>
            </a:r>
            <a:br>
              <a:rPr lang="en-US" sz="2000" i="1" dirty="0" smtClean="0">
                <a:solidFill>
                  <a:schemeClr val="tx2"/>
                </a:solidFill>
              </a:rPr>
            </a:br>
            <a:r>
              <a:rPr lang="en-US" sz="2000" i="1" dirty="0" smtClean="0">
                <a:solidFill>
                  <a:schemeClr val="tx2"/>
                </a:solidFill>
              </a:rPr>
              <a:t>	20 seconds.</a:t>
            </a:r>
            <a:endParaRPr lang="en-US" sz="1800" i="1" dirty="0" smtClean="0">
              <a:solidFill>
                <a:schemeClr val="tx2"/>
              </a:solidFill>
            </a:endParaRPr>
          </a:p>
        </p:txBody>
      </p:sp>
      <p:grpSp>
        <p:nvGrpSpPr>
          <p:cNvPr id="4" name="Gruppieren 3"/>
          <p:cNvGrpSpPr>
            <a:grpSpLocks noChangeAspect="1"/>
          </p:cNvGrpSpPr>
          <p:nvPr/>
        </p:nvGrpSpPr>
        <p:grpSpPr>
          <a:xfrm>
            <a:off x="4616834" y="3653620"/>
            <a:ext cx="2861940" cy="1645920"/>
            <a:chOff x="4609485" y="1051559"/>
            <a:chExt cx="2257752" cy="1298448"/>
          </a:xfrm>
        </p:grpSpPr>
        <p:pic>
          <p:nvPicPr>
            <p:cNvPr id="2065" name="Picture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4" t="26248" r="40689" b="14230"/>
            <a:stretch/>
          </p:blipFill>
          <p:spPr bwMode="auto">
            <a:xfrm>
              <a:off x="4609485" y="1051559"/>
              <a:ext cx="2257752"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720" t="28853" r="30466" b="28108"/>
            <a:stretch/>
          </p:blipFill>
          <p:spPr bwMode="auto">
            <a:xfrm>
              <a:off x="4818054" y="1161733"/>
              <a:ext cx="841564"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uppieren 7"/>
          <p:cNvGrpSpPr>
            <a:grpSpLocks noChangeAspect="1"/>
          </p:cNvGrpSpPr>
          <p:nvPr/>
        </p:nvGrpSpPr>
        <p:grpSpPr>
          <a:xfrm>
            <a:off x="4708274" y="3745060"/>
            <a:ext cx="2861941" cy="1645920"/>
            <a:chOff x="4609484" y="-1925338"/>
            <a:chExt cx="2257753" cy="1298448"/>
          </a:xfrm>
        </p:grpSpPr>
        <p:pic>
          <p:nvPicPr>
            <p:cNvPr id="2066" name="Picture 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4" t="26248" r="40689" b="14230"/>
            <a:stretch/>
          </p:blipFill>
          <p:spPr bwMode="auto">
            <a:xfrm>
              <a:off x="4609484" y="-1925338"/>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836" t="29132" r="30350" b="27866"/>
            <a:stretch/>
          </p:blipFill>
          <p:spPr bwMode="auto">
            <a:xfrm>
              <a:off x="4817371" y="-1782819"/>
              <a:ext cx="842247"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uppieren 8"/>
          <p:cNvGrpSpPr>
            <a:grpSpLocks noChangeAspect="1"/>
          </p:cNvGrpSpPr>
          <p:nvPr/>
        </p:nvGrpSpPr>
        <p:grpSpPr>
          <a:xfrm>
            <a:off x="4799714" y="3836500"/>
            <a:ext cx="2861941" cy="1645920"/>
            <a:chOff x="4700016" y="-2164898"/>
            <a:chExt cx="2257753" cy="1298448"/>
          </a:xfrm>
        </p:grpSpPr>
        <p:pic>
          <p:nvPicPr>
            <p:cNvPr id="2067" name="Picture 1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94" t="26248" r="40689" b="14230"/>
            <a:stretch/>
          </p:blipFill>
          <p:spPr bwMode="auto">
            <a:xfrm>
              <a:off x="4700016" y="-2164898"/>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517" t="28759" r="29668" b="28237"/>
            <a:stretch/>
          </p:blipFill>
          <p:spPr bwMode="auto">
            <a:xfrm>
              <a:off x="4924125" y="-2036794"/>
              <a:ext cx="842247"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uppieren 9"/>
          <p:cNvGrpSpPr>
            <a:grpSpLocks noChangeAspect="1"/>
          </p:cNvGrpSpPr>
          <p:nvPr/>
        </p:nvGrpSpPr>
        <p:grpSpPr>
          <a:xfrm>
            <a:off x="4891154" y="3927940"/>
            <a:ext cx="2861941" cy="1645920"/>
            <a:chOff x="4817145" y="-1914101"/>
            <a:chExt cx="2257753" cy="1298448"/>
          </a:xfrm>
        </p:grpSpPr>
        <p:pic>
          <p:nvPicPr>
            <p:cNvPr id="2068" name="Picture 2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94" t="26248" r="40689" b="14230"/>
            <a:stretch/>
          </p:blipFill>
          <p:spPr bwMode="auto">
            <a:xfrm>
              <a:off x="4817145" y="-1914101"/>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5582" t="29264" r="30119" b="28069"/>
            <a:stretch/>
          </p:blipFill>
          <p:spPr bwMode="auto">
            <a:xfrm>
              <a:off x="5021477" y="-1779943"/>
              <a:ext cx="836335"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uppieren 10"/>
          <p:cNvGrpSpPr>
            <a:grpSpLocks noChangeAspect="1"/>
          </p:cNvGrpSpPr>
          <p:nvPr/>
        </p:nvGrpSpPr>
        <p:grpSpPr>
          <a:xfrm>
            <a:off x="4982594" y="4019380"/>
            <a:ext cx="2861941" cy="1645920"/>
            <a:chOff x="1079458" y="4658958"/>
            <a:chExt cx="2257753" cy="1298448"/>
          </a:xfrm>
        </p:grpSpPr>
        <p:pic>
          <p:nvPicPr>
            <p:cNvPr id="2069" name="Picture 21"/>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94" t="26248" r="40689" b="14230"/>
            <a:stretch/>
          </p:blipFill>
          <p:spPr bwMode="auto">
            <a:xfrm>
              <a:off x="1079458" y="4658958"/>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5582" t="29264" r="30119" b="28069"/>
            <a:stretch/>
          </p:blipFill>
          <p:spPr bwMode="auto">
            <a:xfrm>
              <a:off x="1270873" y="4758896"/>
              <a:ext cx="836335"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uppieren 11"/>
          <p:cNvGrpSpPr>
            <a:grpSpLocks noChangeAspect="1"/>
          </p:cNvGrpSpPr>
          <p:nvPr/>
        </p:nvGrpSpPr>
        <p:grpSpPr>
          <a:xfrm>
            <a:off x="5074034" y="4110820"/>
            <a:ext cx="2861941" cy="1645920"/>
            <a:chOff x="858600" y="4569892"/>
            <a:chExt cx="2257753" cy="1298448"/>
          </a:xfrm>
        </p:grpSpPr>
        <p:pic>
          <p:nvPicPr>
            <p:cNvPr id="2070" name="Picture 2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94" t="26248" r="40689" b="14230"/>
            <a:stretch/>
          </p:blipFill>
          <p:spPr bwMode="auto">
            <a:xfrm>
              <a:off x="858600" y="4569892"/>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5582" t="28023" r="30119" b="28069"/>
            <a:stretch/>
          </p:blipFill>
          <p:spPr bwMode="auto">
            <a:xfrm>
              <a:off x="1048743" y="4695670"/>
              <a:ext cx="812702"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uppieren 12"/>
          <p:cNvGrpSpPr>
            <a:grpSpLocks noChangeAspect="1"/>
          </p:cNvGrpSpPr>
          <p:nvPr/>
        </p:nvGrpSpPr>
        <p:grpSpPr>
          <a:xfrm>
            <a:off x="5165474" y="4202260"/>
            <a:ext cx="2861941" cy="1645920"/>
            <a:chOff x="1204760" y="4562085"/>
            <a:chExt cx="2257753" cy="1298448"/>
          </a:xfrm>
        </p:grpSpPr>
        <p:pic>
          <p:nvPicPr>
            <p:cNvPr id="2071" name="Picture 2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094" t="26248" r="40689" b="14230"/>
            <a:stretch/>
          </p:blipFill>
          <p:spPr bwMode="auto">
            <a:xfrm>
              <a:off x="1204760" y="4562085"/>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5582" t="28023" r="30119" b="28069"/>
            <a:stretch/>
          </p:blipFill>
          <p:spPr bwMode="auto">
            <a:xfrm>
              <a:off x="1452473" y="4695670"/>
              <a:ext cx="812702"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uppieren 13"/>
          <p:cNvGrpSpPr>
            <a:grpSpLocks noChangeAspect="1"/>
          </p:cNvGrpSpPr>
          <p:nvPr/>
        </p:nvGrpSpPr>
        <p:grpSpPr>
          <a:xfrm>
            <a:off x="5256914" y="4293700"/>
            <a:ext cx="2861941" cy="1645920"/>
            <a:chOff x="1178674" y="4658958"/>
            <a:chExt cx="2257753" cy="1298448"/>
          </a:xfrm>
        </p:grpSpPr>
        <p:pic>
          <p:nvPicPr>
            <p:cNvPr id="2072" name="Picture 24"/>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094" t="26248" r="40689" b="14230"/>
            <a:stretch/>
          </p:blipFill>
          <p:spPr bwMode="auto">
            <a:xfrm>
              <a:off x="1178674" y="4658958"/>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5582" t="29264" r="30119" b="28069"/>
            <a:stretch/>
          </p:blipFill>
          <p:spPr bwMode="auto">
            <a:xfrm>
              <a:off x="1356525" y="4783092"/>
              <a:ext cx="836335"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uppieren 14"/>
          <p:cNvGrpSpPr>
            <a:grpSpLocks noChangeAspect="1"/>
          </p:cNvGrpSpPr>
          <p:nvPr/>
        </p:nvGrpSpPr>
        <p:grpSpPr>
          <a:xfrm>
            <a:off x="5348354" y="4385140"/>
            <a:ext cx="2861941" cy="1645920"/>
            <a:chOff x="224620" y="4658958"/>
            <a:chExt cx="2257753" cy="1298448"/>
          </a:xfrm>
        </p:grpSpPr>
        <p:pic>
          <p:nvPicPr>
            <p:cNvPr id="2073" name="Picture 25"/>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094" t="26248" r="40689" b="14230"/>
            <a:stretch/>
          </p:blipFill>
          <p:spPr bwMode="auto">
            <a:xfrm>
              <a:off x="224620" y="4658958"/>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35582" t="29264" r="30119" b="28069"/>
            <a:stretch/>
          </p:blipFill>
          <p:spPr bwMode="auto">
            <a:xfrm>
              <a:off x="448921" y="4804056"/>
              <a:ext cx="836335"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uppieren 15"/>
          <p:cNvGrpSpPr>
            <a:grpSpLocks noChangeAspect="1"/>
          </p:cNvGrpSpPr>
          <p:nvPr/>
        </p:nvGrpSpPr>
        <p:grpSpPr>
          <a:xfrm>
            <a:off x="5439794" y="4476580"/>
            <a:ext cx="2861941" cy="1645920"/>
            <a:chOff x="676384" y="4366350"/>
            <a:chExt cx="2257753" cy="1298448"/>
          </a:xfrm>
        </p:grpSpPr>
        <p:pic>
          <p:nvPicPr>
            <p:cNvPr id="2074" name="Picture 26"/>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094" t="26248" r="40689" b="14230"/>
            <a:stretch/>
          </p:blipFill>
          <p:spPr bwMode="auto">
            <a:xfrm>
              <a:off x="676384" y="4366350"/>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35582" t="29264" r="30119" b="28069"/>
            <a:stretch/>
          </p:blipFill>
          <p:spPr bwMode="auto">
            <a:xfrm>
              <a:off x="904957" y="4498598"/>
              <a:ext cx="836335"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uppieren 16"/>
          <p:cNvGrpSpPr>
            <a:grpSpLocks noChangeAspect="1"/>
          </p:cNvGrpSpPr>
          <p:nvPr/>
        </p:nvGrpSpPr>
        <p:grpSpPr>
          <a:xfrm>
            <a:off x="5531234" y="4568020"/>
            <a:ext cx="2861941" cy="1645920"/>
            <a:chOff x="908396" y="4665398"/>
            <a:chExt cx="2257753" cy="1298448"/>
          </a:xfrm>
        </p:grpSpPr>
        <p:pic>
          <p:nvPicPr>
            <p:cNvPr id="2075" name="Picture 27"/>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094" t="26248" r="40689" b="14230"/>
            <a:stretch/>
          </p:blipFill>
          <p:spPr bwMode="auto">
            <a:xfrm>
              <a:off x="908396" y="4665398"/>
              <a:ext cx="2257753" cy="129844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35582" t="29264" r="30119" b="28069"/>
            <a:stretch/>
          </p:blipFill>
          <p:spPr bwMode="auto">
            <a:xfrm>
              <a:off x="1142301" y="4797646"/>
              <a:ext cx="836335" cy="5852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uppieren 17"/>
          <p:cNvGrpSpPr/>
          <p:nvPr/>
        </p:nvGrpSpPr>
        <p:grpSpPr>
          <a:xfrm>
            <a:off x="4609486" y="1051560"/>
            <a:ext cx="4382302" cy="2506162"/>
            <a:chOff x="4609486" y="1051560"/>
            <a:chExt cx="4382302" cy="2506162"/>
          </a:xfrm>
        </p:grpSpPr>
        <p:pic>
          <p:nvPicPr>
            <p:cNvPr id="2050" name="Picture 2"/>
            <p:cNvPicPr>
              <a:picLocks noChangeAspect="1" noChangeArrowheads="1"/>
            </p:cNvPicPr>
            <p:nvPr/>
          </p:nvPicPr>
          <p:blipFill rotWithShape="1">
            <a:blip r:embed="rId25">
              <a:extLst>
                <a:ext uri="{28A0092B-C50C-407E-A947-70E740481C1C}">
                  <a14:useLocalDpi xmlns:a14="http://schemas.microsoft.com/office/drawing/2010/main" val="0"/>
                </a:ext>
              </a:extLst>
            </a:blip>
            <a:srcRect l="1263" t="26459" r="40000" b="13824"/>
            <a:stretch/>
          </p:blipFill>
          <p:spPr bwMode="auto">
            <a:xfrm>
              <a:off x="4609486" y="1051560"/>
              <a:ext cx="4382302" cy="2506162"/>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Abgerundetes Rechteck 40"/>
            <p:cNvSpPr/>
            <p:nvPr/>
          </p:nvSpPr>
          <p:spPr bwMode="auto">
            <a:xfrm>
              <a:off x="6846000" y="3075700"/>
              <a:ext cx="497775" cy="306467"/>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2"/>
                  </a:solidFill>
                  <a:latin typeface="Arial" pitchFamily="-112" charset="0"/>
                  <a:ea typeface="ＭＳ Ｐゴシック" pitchFamily="-112" charset="-128"/>
                  <a:cs typeface="ＭＳ Ｐゴシック" pitchFamily="-112" charset="-128"/>
                </a:rPr>
                <a:t>30L3</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
          <p:nvSpPr>
            <p:cNvPr id="42" name="Textfeld 41"/>
            <p:cNvSpPr txBox="1"/>
            <p:nvPr/>
          </p:nvSpPr>
          <p:spPr>
            <a:xfrm>
              <a:off x="7810528" y="1379361"/>
              <a:ext cx="935628" cy="338554"/>
            </a:xfrm>
            <a:prstGeom prst="rect">
              <a:avLst/>
            </a:prstGeom>
            <a:noFill/>
          </p:spPr>
          <p:txBody>
            <a:bodyPr wrap="square" rtlCol="0">
              <a:spAutoFit/>
            </a:bodyPr>
            <a:lstStyle/>
            <a:p>
              <a:pPr algn="ctr"/>
              <a:r>
                <a:rPr lang="de-DE" sz="1600" b="1" dirty="0" smtClean="0">
                  <a:solidFill>
                    <a:srgbClr val="FF0000"/>
                  </a:solidFill>
                </a:rPr>
                <a:t>Beam 2</a:t>
              </a:r>
            </a:p>
          </p:txBody>
        </p:sp>
        <p:cxnSp>
          <p:nvCxnSpPr>
            <p:cNvPr id="43" name="Gerade Verbindung mit Pfeil 42"/>
            <p:cNvCxnSpPr/>
            <p:nvPr/>
          </p:nvCxnSpPr>
          <p:spPr bwMode="auto">
            <a:xfrm flipH="1">
              <a:off x="7935672" y="1373527"/>
              <a:ext cx="636828"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42351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137160" y="1051560"/>
            <a:ext cx="4791100" cy="5212080"/>
          </a:xfrm>
        </p:spPr>
        <p:txBody>
          <a:bodyPr anchor="ctr"/>
          <a:lstStyle/>
          <a:p>
            <a:pPr>
              <a:spcAft>
                <a:spcPts val="1000"/>
              </a:spcAft>
              <a:buFont typeface="Arial" pitchFamily="34" charset="0"/>
              <a:buChar char="•"/>
            </a:pPr>
            <a:r>
              <a:rPr lang="de-DE" sz="2400" b="1" dirty="0" smtClean="0">
                <a:solidFill>
                  <a:schemeClr val="tx2"/>
                </a:solidFill>
                <a:effectLst>
                  <a:outerShdw blurRad="38100" dist="38100" dir="2700000" algn="tl">
                    <a:srgbClr val="000000">
                      <a:alpha val="43137"/>
                    </a:srgbClr>
                  </a:outerShdw>
                </a:effectLst>
              </a:rPr>
              <a:t>UFO amplitude:</a:t>
            </a:r>
            <a:r>
              <a:rPr lang="de-DE" sz="2400" dirty="0" smtClean="0"/>
              <a:t> </a:t>
            </a:r>
            <a:r>
              <a:rPr lang="de-DE" sz="2400" dirty="0" err="1" smtClean="0"/>
              <a:t>At</a:t>
            </a:r>
            <a:r>
              <a:rPr lang="de-DE" sz="2400" dirty="0" smtClean="0"/>
              <a:t> 7 TeV </a:t>
            </a:r>
            <a:r>
              <a:rPr lang="de-DE" sz="2400" dirty="0" err="1" smtClean="0"/>
              <a:t>about</a:t>
            </a:r>
            <a:r>
              <a:rPr lang="de-DE" sz="2400" dirty="0" smtClean="0"/>
              <a:t> </a:t>
            </a:r>
            <a:br>
              <a:rPr lang="de-DE" sz="2400" dirty="0" smtClean="0"/>
            </a:br>
            <a:r>
              <a:rPr lang="de-DE" sz="2400" b="1" dirty="0" smtClean="0">
                <a:solidFill>
                  <a:schemeClr val="accent6"/>
                </a:solidFill>
                <a:effectLst>
                  <a:outerShdw blurRad="38100" dist="38100" dir="2700000" algn="tl">
                    <a:srgbClr val="000000">
                      <a:alpha val="43137"/>
                    </a:srgbClr>
                  </a:outerShdw>
                </a:effectLst>
              </a:rPr>
              <a:t>3-4 </a:t>
            </a:r>
            <a:r>
              <a:rPr lang="de-DE" sz="2400" b="1" dirty="0" err="1" smtClean="0">
                <a:solidFill>
                  <a:schemeClr val="accent6"/>
                </a:solidFill>
                <a:effectLst>
                  <a:outerShdw blurRad="38100" dist="38100" dir="2700000" algn="tl">
                    <a:srgbClr val="000000">
                      <a:alpha val="43137"/>
                    </a:srgbClr>
                  </a:outerShdw>
                </a:effectLst>
              </a:rPr>
              <a:t>times</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higher</a:t>
            </a:r>
            <a:r>
              <a:rPr lang="de-DE" sz="2400" b="1" dirty="0" smtClean="0">
                <a:solidFill>
                  <a:schemeClr val="accent6"/>
                </a:solidFill>
                <a:effectLst>
                  <a:outerShdw blurRad="38100" dist="38100" dir="2700000" algn="tl">
                    <a:srgbClr val="000000">
                      <a:alpha val="43137"/>
                    </a:srgbClr>
                  </a:outerShdw>
                </a:effectLst>
              </a:rPr>
              <a:t> </a:t>
            </a:r>
            <a:r>
              <a:rPr lang="de-DE" sz="2400" dirty="0" err="1" smtClean="0"/>
              <a:t>than</a:t>
            </a:r>
            <a:r>
              <a:rPr lang="de-DE" sz="2400" dirty="0" smtClean="0"/>
              <a:t> </a:t>
            </a:r>
            <a:r>
              <a:rPr lang="de-DE" sz="2400" dirty="0" err="1" smtClean="0"/>
              <a:t>at</a:t>
            </a:r>
            <a:r>
              <a:rPr lang="de-DE" sz="2400" dirty="0" smtClean="0"/>
              <a:t> 3.5 TeV </a:t>
            </a:r>
            <a:r>
              <a:rPr lang="de-DE" sz="2000" dirty="0" smtClean="0"/>
              <a:t>	</a:t>
            </a:r>
            <a:r>
              <a:rPr lang="de-DE" sz="2000" i="1" dirty="0" err="1" smtClean="0">
                <a:solidFill>
                  <a:schemeClr val="tx2"/>
                </a:solidFill>
              </a:rPr>
              <a:t>From</a:t>
            </a:r>
            <a:r>
              <a:rPr lang="de-DE" sz="2000" i="1" dirty="0" smtClean="0">
                <a:solidFill>
                  <a:schemeClr val="tx2"/>
                </a:solidFill>
              </a:rPr>
              <a:t> FLUKA </a:t>
            </a:r>
            <a:r>
              <a:rPr lang="de-DE" sz="2000" i="1" dirty="0" err="1" smtClean="0">
                <a:solidFill>
                  <a:schemeClr val="tx2"/>
                </a:solidFill>
              </a:rPr>
              <a:t>simulations</a:t>
            </a:r>
            <a:r>
              <a:rPr lang="de-DE" sz="2000" i="1" dirty="0" smtClean="0">
                <a:solidFill>
                  <a:schemeClr val="tx2"/>
                </a:solidFill>
              </a:rPr>
              <a:t> </a:t>
            </a:r>
            <a:r>
              <a:rPr lang="de-DE" sz="2000" i="1" dirty="0" err="1" smtClean="0">
                <a:solidFill>
                  <a:schemeClr val="tx2"/>
                </a:solidFill>
              </a:rPr>
              <a:t>and</a:t>
            </a:r>
            <a:r>
              <a:rPr lang="de-DE" sz="2000" i="1" dirty="0" smtClean="0">
                <a:solidFill>
                  <a:schemeClr val="tx2"/>
                </a:solidFill>
              </a:rPr>
              <a:t> </a:t>
            </a:r>
            <a:r>
              <a:rPr lang="de-DE" sz="2000" i="1" dirty="0" err="1" smtClean="0">
                <a:solidFill>
                  <a:schemeClr val="tx2"/>
                </a:solidFill>
              </a:rPr>
              <a:t>wire</a:t>
            </a:r>
            <a:r>
              <a:rPr lang="de-DE" sz="2000" i="1" dirty="0" smtClean="0">
                <a:solidFill>
                  <a:schemeClr val="tx2"/>
                </a:solidFill>
              </a:rPr>
              <a:t> 	</a:t>
            </a:r>
            <a:r>
              <a:rPr lang="de-DE" sz="2000" i="1" dirty="0" err="1" smtClean="0">
                <a:solidFill>
                  <a:schemeClr val="tx2"/>
                </a:solidFill>
              </a:rPr>
              <a:t>scans</a:t>
            </a:r>
            <a:r>
              <a:rPr lang="de-DE" sz="2000" i="1" dirty="0" smtClean="0">
                <a:solidFill>
                  <a:schemeClr val="tx2"/>
                </a:solidFill>
              </a:rPr>
              <a:t> </a:t>
            </a:r>
            <a:r>
              <a:rPr lang="de-DE" sz="2000" i="1" dirty="0" err="1" smtClean="0">
                <a:solidFill>
                  <a:schemeClr val="tx2"/>
                </a:solidFill>
              </a:rPr>
              <a:t>during</a:t>
            </a:r>
            <a:r>
              <a:rPr lang="de-DE" sz="2000" i="1" dirty="0" smtClean="0">
                <a:solidFill>
                  <a:schemeClr val="tx2"/>
                </a:solidFill>
              </a:rPr>
              <a:t> </a:t>
            </a:r>
            <a:r>
              <a:rPr lang="de-DE" sz="2000" i="1" dirty="0" err="1" smtClean="0">
                <a:solidFill>
                  <a:schemeClr val="tx2"/>
                </a:solidFill>
              </a:rPr>
              <a:t>ramp</a:t>
            </a:r>
            <a:r>
              <a:rPr lang="de-DE" sz="2000" i="1" dirty="0" smtClean="0">
                <a:solidFill>
                  <a:schemeClr val="tx2"/>
                </a:solidFill>
              </a:rPr>
              <a:t>.</a:t>
            </a:r>
            <a:r>
              <a:rPr lang="en-US" sz="2000" i="1" dirty="0" smtClean="0">
                <a:solidFill>
                  <a:schemeClr val="tx2"/>
                </a:solidFill>
              </a:rPr>
              <a:t> </a:t>
            </a:r>
            <a:r>
              <a:rPr lang="en-US" sz="1400" i="1" dirty="0" smtClean="0">
                <a:solidFill>
                  <a:schemeClr val="tx2"/>
                </a:solidFill>
              </a:rPr>
              <a:t>(see </a:t>
            </a:r>
            <a:r>
              <a:rPr lang="en-US" sz="1400" i="1" dirty="0" err="1" smtClean="0">
                <a:solidFill>
                  <a:schemeClr val="tx2"/>
                </a:solidFill>
              </a:rPr>
              <a:t>Antons</a:t>
            </a:r>
            <a:r>
              <a:rPr lang="en-US" sz="1400" i="1" dirty="0" smtClean="0">
                <a:solidFill>
                  <a:schemeClr val="tx2"/>
                </a:solidFill>
              </a:rPr>
              <a:t> presentation)</a:t>
            </a:r>
          </a:p>
          <a:p>
            <a:pPr>
              <a:spcAft>
                <a:spcPts val="1000"/>
              </a:spcAft>
              <a:buFont typeface="Arial" pitchFamily="34" charset="0"/>
              <a:buChar char="•"/>
            </a:pPr>
            <a:r>
              <a:rPr lang="en-US" sz="2400" b="1" dirty="0" smtClean="0">
                <a:solidFill>
                  <a:schemeClr val="tx2"/>
                </a:solidFill>
                <a:effectLst>
                  <a:outerShdw blurRad="38100" dist="38100" dir="2700000" algn="tl">
                    <a:srgbClr val="000000">
                      <a:alpha val="43137"/>
                    </a:srgbClr>
                  </a:outerShdw>
                </a:effectLst>
              </a:rPr>
              <a:t>BLM thresholds: </a:t>
            </a:r>
            <a:r>
              <a:rPr lang="en-US" sz="2400" dirty="0" smtClean="0"/>
              <a:t>Arc thresholds </a:t>
            </a:r>
            <a:br>
              <a:rPr lang="en-US" sz="2400" dirty="0" smtClean="0"/>
            </a:br>
            <a:r>
              <a:rPr lang="en-US" sz="2400" dirty="0" smtClean="0"/>
              <a:t>at 7 TeV are about a </a:t>
            </a:r>
            <a:r>
              <a:rPr lang="en-US" sz="2400" b="1" dirty="0" smtClean="0">
                <a:solidFill>
                  <a:schemeClr val="accent6"/>
                </a:solidFill>
                <a:effectLst>
                  <a:outerShdw blurRad="38100" dist="38100" dir="2700000" algn="tl">
                    <a:srgbClr val="000000">
                      <a:alpha val="43137"/>
                    </a:srgbClr>
                  </a:outerShdw>
                </a:effectLst>
              </a:rPr>
              <a:t>factor 5 smaller </a:t>
            </a:r>
            <a:r>
              <a:rPr lang="en-US" sz="2400" dirty="0" smtClean="0"/>
              <a:t>than at 3.5 TeV.</a:t>
            </a:r>
            <a:endParaRPr lang="en-US" sz="2400" b="1" dirty="0" smtClean="0">
              <a:solidFill>
                <a:schemeClr val="tx2"/>
              </a:solidFill>
              <a:effectLst>
                <a:outerShdw blurRad="38100" dist="38100" dir="2700000" algn="tl">
                  <a:srgbClr val="000000">
                    <a:alpha val="43137"/>
                  </a:srgbClr>
                </a:outerShdw>
              </a:effectLst>
            </a:endParaRPr>
          </a:p>
          <a:p>
            <a:pPr>
              <a:spcAft>
                <a:spcPts val="1000"/>
              </a:spcAft>
              <a:buFont typeface="Arial" pitchFamily="34" charset="0"/>
              <a:buChar char="•"/>
            </a:pPr>
            <a:r>
              <a:rPr lang="de-DE" sz="2400" b="1" dirty="0" smtClean="0">
                <a:solidFill>
                  <a:schemeClr val="tx2"/>
                </a:solidFill>
                <a:effectLst>
                  <a:outerShdw blurRad="38100" dist="38100" dir="2700000" algn="tl">
                    <a:srgbClr val="000000">
                      <a:alpha val="43137"/>
                    </a:srgbClr>
                  </a:outerShdw>
                </a:effectLst>
              </a:rPr>
              <a:t>UFO rate: </a:t>
            </a:r>
            <a:r>
              <a:rPr lang="de-DE" sz="2400" dirty="0" err="1" smtClean="0"/>
              <a:t>No</a:t>
            </a:r>
            <a:r>
              <a:rPr lang="de-DE" sz="2400" dirty="0" smtClean="0"/>
              <a:t> </a:t>
            </a:r>
            <a:r>
              <a:rPr lang="de-DE" sz="2400" dirty="0" err="1" smtClean="0"/>
              <a:t>energy</a:t>
            </a:r>
            <a:r>
              <a:rPr lang="de-DE" sz="2400" dirty="0" smtClean="0"/>
              <a:t> </a:t>
            </a:r>
            <a:r>
              <a:rPr lang="de-DE" sz="2400" dirty="0" err="1" smtClean="0"/>
              <a:t>dependence</a:t>
            </a:r>
            <a:r>
              <a:rPr lang="de-DE" sz="2400" dirty="0" smtClean="0"/>
              <a:t> </a:t>
            </a:r>
            <a:r>
              <a:rPr lang="de-DE" sz="2400" dirty="0" err="1" smtClean="0"/>
              <a:t>would</a:t>
            </a:r>
            <a:r>
              <a:rPr lang="de-DE" sz="2400" dirty="0" smtClean="0"/>
              <a:t> </a:t>
            </a:r>
            <a:r>
              <a:rPr lang="de-DE" sz="2400" dirty="0" err="1" smtClean="0"/>
              <a:t>be</a:t>
            </a:r>
            <a:r>
              <a:rPr lang="de-DE" sz="2400" dirty="0" smtClean="0"/>
              <a:t> </a:t>
            </a:r>
            <a:r>
              <a:rPr lang="de-DE" sz="2400" dirty="0" err="1" smtClean="0"/>
              <a:t>consistent</a:t>
            </a:r>
            <a:r>
              <a:rPr lang="de-DE" sz="2400" dirty="0" smtClean="0"/>
              <a:t> </a:t>
            </a:r>
            <a:r>
              <a:rPr lang="de-DE" sz="2400" dirty="0" err="1" smtClean="0"/>
              <a:t>with</a:t>
            </a:r>
            <a:r>
              <a:rPr lang="de-DE" sz="2400" dirty="0" smtClean="0"/>
              <a:t> </a:t>
            </a:r>
            <a:r>
              <a:rPr lang="de-DE" sz="2400" dirty="0" err="1" smtClean="0"/>
              <a:t>observations</a:t>
            </a:r>
            <a:r>
              <a:rPr lang="de-DE" sz="2400" dirty="0" smtClean="0"/>
              <a:t>. </a:t>
            </a:r>
            <a:r>
              <a:rPr lang="de-DE" sz="1400" i="1" dirty="0" smtClean="0">
                <a:solidFill>
                  <a:schemeClr val="tx2"/>
                </a:solidFill>
              </a:rPr>
              <a:t>(E</a:t>
            </a:r>
            <a:r>
              <a:rPr lang="de-DE" sz="1400" i="1" dirty="0">
                <a:solidFill>
                  <a:schemeClr val="tx2"/>
                </a:solidFill>
              </a:rPr>
              <a:t>. </a:t>
            </a:r>
            <a:r>
              <a:rPr lang="de-DE" sz="1400" i="1" dirty="0" smtClean="0">
                <a:solidFill>
                  <a:schemeClr val="tx2"/>
                </a:solidFill>
              </a:rPr>
              <a:t>Nebot et al., </a:t>
            </a:r>
            <a:r>
              <a:rPr lang="de-DE" sz="1400" i="1" dirty="0">
                <a:solidFill>
                  <a:schemeClr val="tx2"/>
                </a:solidFill>
              </a:rPr>
              <a:t>IPAC‘11, TUPC136</a:t>
            </a:r>
            <a:r>
              <a:rPr lang="de-DE" sz="1400" i="1" dirty="0" smtClean="0">
                <a:solidFill>
                  <a:schemeClr val="tx2"/>
                </a:solidFill>
              </a:rPr>
              <a:t>)</a:t>
            </a:r>
            <a:endParaRPr lang="de-DE" sz="1600" dirty="0"/>
          </a:p>
        </p:txBody>
      </p:sp>
      <p:sp>
        <p:nvSpPr>
          <p:cNvPr id="2" name="Titel 1"/>
          <p:cNvSpPr>
            <a:spLocks noGrp="1"/>
          </p:cNvSpPr>
          <p:nvPr>
            <p:ph type="title"/>
          </p:nvPr>
        </p:nvSpPr>
        <p:spPr/>
        <p:txBody>
          <a:bodyPr/>
          <a:lstStyle/>
          <a:p>
            <a:r>
              <a:rPr lang="de-DE" dirty="0" err="1" smtClean="0"/>
              <a:t>Energy</a:t>
            </a:r>
            <a:r>
              <a:rPr lang="de-DE" dirty="0" smtClean="0"/>
              <a:t> </a:t>
            </a:r>
            <a:r>
              <a:rPr lang="de-DE" dirty="0" err="1" smtClean="0"/>
              <a:t>Dependence</a:t>
            </a:r>
            <a:endParaRPr lang="de-DE" dirty="0"/>
          </a:p>
        </p:txBody>
      </p:sp>
      <p:sp>
        <p:nvSpPr>
          <p:cNvPr id="8" name="Abgerundetes Rechteck 7"/>
          <p:cNvSpPr/>
          <p:nvPr/>
        </p:nvSpPr>
        <p:spPr bwMode="auto">
          <a:xfrm>
            <a:off x="6840187" y="5024185"/>
            <a:ext cx="2150169" cy="51077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1200" b="1" dirty="0">
                <a:solidFill>
                  <a:schemeClr val="tx2"/>
                </a:solidFill>
                <a:latin typeface="Arial" pitchFamily="-112" charset="0"/>
                <a:ea typeface="ＭＳ Ｐゴシック" pitchFamily="-112" charset="-128"/>
                <a:cs typeface="ＭＳ Ｐゴシック" pitchFamily="-112" charset="-128"/>
              </a:rPr>
              <a:t>c</a:t>
            </a:r>
            <a:r>
              <a:rPr lang="en-US" sz="1200" b="1" dirty="0" smtClean="0">
                <a:solidFill>
                  <a:schemeClr val="tx2"/>
                </a:solidFill>
                <a:latin typeface="Arial" pitchFamily="-112" charset="0"/>
                <a:ea typeface="ＭＳ Ｐゴシック" pitchFamily="-112" charset="-128"/>
                <a:cs typeface="ＭＳ Ｐゴシック" pitchFamily="-112" charset="-128"/>
              </a:rPr>
              <a:t>ourtesy of A. Lechner and the FLUKA team.</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nvGrpSpPr>
          <p:cNvPr id="12" name="Gruppieren 11"/>
          <p:cNvGrpSpPr/>
          <p:nvPr/>
        </p:nvGrpSpPr>
        <p:grpSpPr>
          <a:xfrm>
            <a:off x="4928260" y="2097001"/>
            <a:ext cx="4058408" cy="2927184"/>
            <a:chOff x="4928260" y="2097001"/>
            <a:chExt cx="4058408" cy="2927184"/>
          </a:xfrm>
        </p:grpSpPr>
        <p:grpSp>
          <p:nvGrpSpPr>
            <p:cNvPr id="11" name="Gruppieren 10"/>
            <p:cNvGrpSpPr/>
            <p:nvPr/>
          </p:nvGrpSpPr>
          <p:grpSpPr>
            <a:xfrm>
              <a:off x="4928260" y="2743201"/>
              <a:ext cx="4058408" cy="2280984"/>
              <a:chOff x="4928260" y="2743201"/>
              <a:chExt cx="4058408" cy="2280984"/>
            </a:xfrm>
          </p:grpSpPr>
          <p:sp>
            <p:nvSpPr>
              <p:cNvPr id="6" name="Textfeld 5"/>
              <p:cNvSpPr txBox="1"/>
              <p:nvPr/>
            </p:nvSpPr>
            <p:spPr>
              <a:xfrm>
                <a:off x="4928260" y="4439410"/>
                <a:ext cx="4058408" cy="584775"/>
              </a:xfrm>
              <a:prstGeom prst="rect">
                <a:avLst/>
              </a:prstGeom>
              <a:noFill/>
            </p:spPr>
            <p:txBody>
              <a:bodyPr wrap="square" rtlCol="0">
                <a:spAutoFit/>
              </a:bodyPr>
              <a:lstStyle/>
              <a:p>
                <a:pPr algn="ctr"/>
                <a:r>
                  <a:rPr lang="de-DE" sz="1600" i="1" dirty="0" smtClean="0">
                    <a:solidFill>
                      <a:schemeClr val="tx2"/>
                    </a:solidFill>
                  </a:rPr>
                  <a:t>Peak </a:t>
                </a:r>
                <a:r>
                  <a:rPr lang="de-DE" sz="1600" i="1" dirty="0" err="1" smtClean="0">
                    <a:solidFill>
                      <a:schemeClr val="tx2"/>
                    </a:solidFill>
                  </a:rPr>
                  <a:t>energy</a:t>
                </a:r>
                <a:r>
                  <a:rPr lang="de-DE" sz="1600" i="1" dirty="0" smtClean="0">
                    <a:solidFill>
                      <a:schemeClr val="tx2"/>
                    </a:solidFill>
                  </a:rPr>
                  <a:t> </a:t>
                </a:r>
                <a:r>
                  <a:rPr lang="de-DE" sz="1600" i="1" dirty="0" err="1" smtClean="0">
                    <a:solidFill>
                      <a:schemeClr val="tx2"/>
                    </a:solidFill>
                  </a:rPr>
                  <a:t>density</a:t>
                </a:r>
                <a:r>
                  <a:rPr lang="de-DE" sz="1600" i="1" dirty="0" smtClean="0">
                    <a:solidFill>
                      <a:schemeClr val="tx2"/>
                    </a:solidFill>
                  </a:rPr>
                  <a:t> </a:t>
                </a:r>
                <a:r>
                  <a:rPr lang="de-DE" sz="1600" i="1" dirty="0" err="1" smtClean="0">
                    <a:solidFill>
                      <a:schemeClr val="tx2"/>
                    </a:solidFill>
                  </a:rPr>
                  <a:t>simulated</a:t>
                </a:r>
                <a:r>
                  <a:rPr lang="de-DE" sz="1600" i="1" dirty="0" smtClean="0">
                    <a:solidFill>
                      <a:schemeClr val="tx2"/>
                    </a:solidFill>
                  </a:rPr>
                  <a:t> </a:t>
                </a:r>
                <a:r>
                  <a:rPr lang="de-DE" sz="1600" i="1" dirty="0" err="1" smtClean="0">
                    <a:solidFill>
                      <a:schemeClr val="tx2"/>
                    </a:solidFill>
                  </a:rPr>
                  <a:t>by</a:t>
                </a:r>
                <a:r>
                  <a:rPr lang="de-DE" sz="1600" i="1" dirty="0" smtClean="0">
                    <a:solidFill>
                      <a:schemeClr val="tx2"/>
                    </a:solidFill>
                  </a:rPr>
                  <a:t> FLUKA </a:t>
                </a:r>
                <a:r>
                  <a:rPr lang="de-DE" sz="1600" i="1" dirty="0" err="1" smtClean="0">
                    <a:solidFill>
                      <a:schemeClr val="tx2"/>
                    </a:solidFill>
                  </a:rPr>
                  <a:t>for</a:t>
                </a:r>
                <a:r>
                  <a:rPr lang="de-DE" sz="1600" i="1" dirty="0" smtClean="0">
                    <a:solidFill>
                      <a:schemeClr val="tx2"/>
                    </a:solidFill>
                  </a:rPr>
                  <a:t> an UFO in MKI.D5R8.</a:t>
                </a:r>
              </a:p>
            </p:txBody>
          </p:sp>
          <p:sp>
            <p:nvSpPr>
              <p:cNvPr id="7" name="Textfeld 6"/>
              <p:cNvSpPr txBox="1"/>
              <p:nvPr/>
            </p:nvSpPr>
            <p:spPr>
              <a:xfrm>
                <a:off x="7954218" y="2743201"/>
                <a:ext cx="813460" cy="338554"/>
              </a:xfrm>
              <a:prstGeom prst="rect">
                <a:avLst/>
              </a:prstGeom>
              <a:noFill/>
            </p:spPr>
            <p:txBody>
              <a:bodyPr wrap="square" rtlCol="0">
                <a:spAutoFit/>
              </a:bodyPr>
              <a:lstStyle/>
              <a:p>
                <a:r>
                  <a:rPr lang="de-DE" sz="1600" b="1" dirty="0" smtClean="0">
                    <a:solidFill>
                      <a:srgbClr val="0033CC"/>
                    </a:solidFill>
                  </a:rPr>
                  <a:t>BLM 1</a:t>
                </a:r>
              </a:p>
            </p:txBody>
          </p:sp>
          <p:sp>
            <p:nvSpPr>
              <p:cNvPr id="9" name="Textfeld 8"/>
              <p:cNvSpPr txBox="1"/>
              <p:nvPr/>
            </p:nvSpPr>
            <p:spPr>
              <a:xfrm>
                <a:off x="7954218" y="3796353"/>
                <a:ext cx="813460" cy="338554"/>
              </a:xfrm>
              <a:prstGeom prst="rect">
                <a:avLst/>
              </a:prstGeom>
              <a:noFill/>
            </p:spPr>
            <p:txBody>
              <a:bodyPr wrap="square" rtlCol="0">
                <a:spAutoFit/>
              </a:bodyPr>
              <a:lstStyle/>
              <a:p>
                <a:r>
                  <a:rPr lang="de-DE" sz="1600" b="1" dirty="0" smtClean="0">
                    <a:solidFill>
                      <a:srgbClr val="FF0000"/>
                    </a:solidFill>
                  </a:rPr>
                  <a:t>BLM 2</a:t>
                </a:r>
              </a:p>
            </p:txBody>
          </p:sp>
          <p:sp>
            <p:nvSpPr>
              <p:cNvPr id="10" name="Textfeld 9"/>
              <p:cNvSpPr txBox="1"/>
              <p:nvPr/>
            </p:nvSpPr>
            <p:spPr>
              <a:xfrm>
                <a:off x="8173208" y="4061166"/>
                <a:ext cx="813460" cy="338554"/>
              </a:xfrm>
              <a:prstGeom prst="rect">
                <a:avLst/>
              </a:prstGeom>
              <a:noFill/>
            </p:spPr>
            <p:txBody>
              <a:bodyPr wrap="square" rtlCol="0">
                <a:spAutoFit/>
              </a:bodyPr>
              <a:lstStyle/>
              <a:p>
                <a:r>
                  <a:rPr lang="de-DE" sz="1600" b="1" dirty="0" smtClean="0">
                    <a:solidFill>
                      <a:srgbClr val="00FF00"/>
                    </a:solidFill>
                  </a:rPr>
                  <a:t>BLM 3</a:t>
                </a:r>
              </a:p>
            </p:txBody>
          </p:sp>
        </p:gr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00" t="13556" r="17250" b="12444"/>
            <a:stretch/>
          </p:blipFill>
          <p:spPr bwMode="auto">
            <a:xfrm>
              <a:off x="4928260" y="2097001"/>
              <a:ext cx="4058408" cy="2338149"/>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uppieren 15"/>
          <p:cNvGrpSpPr/>
          <p:nvPr/>
        </p:nvGrpSpPr>
        <p:grpSpPr>
          <a:xfrm>
            <a:off x="8577488" y="2165299"/>
            <a:ext cx="475021" cy="369332"/>
            <a:chOff x="8614063" y="2165299"/>
            <a:chExt cx="475021" cy="369332"/>
          </a:xfrm>
        </p:grpSpPr>
        <p:cxnSp>
          <p:nvCxnSpPr>
            <p:cNvPr id="14" name="Gerade Verbindung mit Pfeil 13"/>
            <p:cNvCxnSpPr/>
            <p:nvPr/>
          </p:nvCxnSpPr>
          <p:spPr bwMode="auto">
            <a:xfrm flipV="1">
              <a:off x="8614063" y="2223440"/>
              <a:ext cx="0" cy="296884"/>
            </a:xfrm>
            <a:prstGeom prst="straightConnector1">
              <a:avLst/>
            </a:prstGeom>
            <a:solidFill>
              <a:schemeClr val="accent1"/>
            </a:solidFill>
            <a:ln w="25400" cap="flat" cmpd="sng" algn="ctr">
              <a:solidFill>
                <a:schemeClr val="accent6"/>
              </a:solidFill>
              <a:prstDash val="solid"/>
              <a:round/>
              <a:headEnd type="arrow"/>
              <a:tailEnd type="arrow"/>
            </a:ln>
            <a:effectLst/>
          </p:spPr>
        </p:cxnSp>
        <p:sp>
          <p:nvSpPr>
            <p:cNvPr id="15" name="Textfeld 14"/>
            <p:cNvSpPr txBox="1"/>
            <p:nvPr/>
          </p:nvSpPr>
          <p:spPr>
            <a:xfrm>
              <a:off x="8620911" y="2165299"/>
              <a:ext cx="468173" cy="369332"/>
            </a:xfrm>
            <a:prstGeom prst="rect">
              <a:avLst/>
            </a:prstGeom>
            <a:noFill/>
          </p:spPr>
          <p:txBody>
            <a:bodyPr wrap="square" rtlCol="0">
              <a:spAutoFit/>
            </a:bodyPr>
            <a:lstStyle/>
            <a:p>
              <a:r>
                <a:rPr lang="de-DE" b="1" dirty="0" smtClean="0">
                  <a:solidFill>
                    <a:schemeClr val="accent6"/>
                  </a:solidFill>
                  <a:effectLst>
                    <a:outerShdw blurRad="38100" dist="38100" dir="2700000" algn="tl">
                      <a:srgbClr val="000000">
                        <a:alpha val="43137"/>
                      </a:srgbClr>
                    </a:outerShdw>
                  </a:effectLst>
                </a:rPr>
                <a:t>x3</a:t>
              </a:r>
            </a:p>
          </p:txBody>
        </p:sp>
      </p:grpSp>
    </p:spTree>
    <p:extLst>
      <p:ext uri="{BB962C8B-B14F-4D97-AF65-F5344CB8AC3E}">
        <p14:creationId xmlns:p14="http://schemas.microsoft.com/office/powerpoint/2010/main" val="3415252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137160" y="1051560"/>
            <a:ext cx="3906387" cy="5212080"/>
          </a:xfrm>
        </p:spPr>
        <p:txBody>
          <a:bodyPr anchor="ctr"/>
          <a:lstStyle/>
          <a:p>
            <a:pPr marL="0" lvl="1" indent="0">
              <a:spcBef>
                <a:spcPts val="1000"/>
              </a:spcBef>
              <a:buNone/>
            </a:pPr>
            <a:r>
              <a:rPr lang="en-US" sz="2400" dirty="0" smtClean="0"/>
              <a:t>Based on UFOs recorded in 2011/12 (full cycle):</a:t>
            </a:r>
            <a:endParaRPr lang="en-US" sz="2400" dirty="0"/>
          </a:p>
          <a:p>
            <a:pPr marL="0" lvl="1" indent="0">
              <a:spcBef>
                <a:spcPts val="1000"/>
              </a:spcBef>
              <a:buNone/>
            </a:pPr>
            <a:r>
              <a:rPr lang="en-US" sz="2400" b="1" dirty="0" smtClean="0">
                <a:solidFill>
                  <a:schemeClr val="tx2"/>
                </a:solidFill>
                <a:effectLst>
                  <a:outerShdw blurRad="38100" dist="38100" dir="2700000" algn="tl">
                    <a:srgbClr val="000000">
                      <a:alpha val="43137"/>
                    </a:srgbClr>
                  </a:outerShdw>
                </a:effectLst>
              </a:rPr>
              <a:t>Arc UFOs </a:t>
            </a:r>
            <a:r>
              <a:rPr lang="en-US" sz="2400" dirty="0" smtClean="0"/>
              <a:t>scaled to 7TeV:</a:t>
            </a:r>
          </a:p>
          <a:p>
            <a:pPr marL="285750" lvl="1" indent="0">
              <a:spcBef>
                <a:spcPts val="0"/>
              </a:spcBef>
              <a:buNone/>
            </a:pPr>
            <a:r>
              <a:rPr lang="en-US" sz="2400" dirty="0" smtClean="0"/>
              <a:t>2011: </a:t>
            </a:r>
            <a:r>
              <a:rPr lang="en-US" sz="2400" b="1" dirty="0" smtClean="0">
                <a:solidFill>
                  <a:schemeClr val="accent6"/>
                </a:solidFill>
                <a:effectLst>
                  <a:outerShdw blurRad="38100" dist="38100" dir="2700000" algn="tl">
                    <a:srgbClr val="000000">
                      <a:alpha val="43137"/>
                    </a:srgbClr>
                  </a:outerShdw>
                </a:effectLst>
              </a:rPr>
              <a:t>112 UFO related beam dumps.</a:t>
            </a:r>
            <a:r>
              <a:rPr lang="en-US" sz="2400" dirty="0" smtClean="0"/>
              <a:t> </a:t>
            </a:r>
            <a:br>
              <a:rPr lang="en-US" sz="2400" dirty="0" smtClean="0"/>
            </a:br>
            <a:r>
              <a:rPr lang="en-US" sz="2400" dirty="0" smtClean="0"/>
              <a:t>2012</a:t>
            </a:r>
            <a:r>
              <a:rPr lang="en-US" sz="2400" dirty="0"/>
              <a:t>: </a:t>
            </a:r>
            <a:r>
              <a:rPr lang="en-US" sz="2400" dirty="0" smtClean="0"/>
              <a:t>75 dumps.</a:t>
            </a:r>
            <a:br>
              <a:rPr lang="en-US" sz="2400" dirty="0" smtClean="0"/>
            </a:br>
            <a:r>
              <a:rPr lang="en-US" i="1" dirty="0" smtClean="0">
                <a:solidFill>
                  <a:schemeClr val="tx2"/>
                </a:solidFill>
              </a:rPr>
              <a:t>2 </a:t>
            </a:r>
            <a:r>
              <a:rPr lang="en-US" i="1" dirty="0">
                <a:solidFill>
                  <a:schemeClr val="tx2"/>
                </a:solidFill>
              </a:rPr>
              <a:t>dumps observed at 3.5 </a:t>
            </a:r>
            <a:r>
              <a:rPr lang="en-US" i="1" dirty="0" smtClean="0">
                <a:solidFill>
                  <a:schemeClr val="tx2"/>
                </a:solidFill>
              </a:rPr>
              <a:t>TeV.</a:t>
            </a:r>
            <a:endParaRPr lang="en-US" sz="2400" i="1" dirty="0" smtClean="0">
              <a:solidFill>
                <a:schemeClr val="tx2"/>
              </a:solidFill>
            </a:endParaRPr>
          </a:p>
          <a:p>
            <a:pPr marL="0" lvl="1" indent="0">
              <a:spcBef>
                <a:spcPts val="1500"/>
              </a:spcBef>
              <a:buNone/>
            </a:pPr>
            <a:r>
              <a:rPr lang="en-US" sz="2400" b="1" dirty="0" smtClean="0">
                <a:solidFill>
                  <a:schemeClr val="tx2"/>
                </a:solidFill>
                <a:effectLst>
                  <a:outerShdw blurRad="38100" dist="38100" dir="2700000" algn="tl">
                    <a:srgbClr val="000000">
                      <a:alpha val="43137"/>
                    </a:srgbClr>
                  </a:outerShdw>
                </a:effectLst>
              </a:rPr>
              <a:t>MKI UFOs </a:t>
            </a:r>
            <a:r>
              <a:rPr lang="en-US" sz="2400" dirty="0" smtClean="0"/>
              <a:t>scaled to 7TeV:</a:t>
            </a:r>
          </a:p>
          <a:p>
            <a:pPr marL="285750" lvl="1" indent="0">
              <a:spcBef>
                <a:spcPts val="0"/>
              </a:spcBef>
              <a:buNone/>
            </a:pPr>
            <a:r>
              <a:rPr lang="de-DE" sz="2400" dirty="0"/>
              <a:t>2011: </a:t>
            </a:r>
            <a:r>
              <a:rPr lang="de-DE" sz="2400" b="1" dirty="0" smtClean="0">
                <a:solidFill>
                  <a:schemeClr val="accent6"/>
                </a:solidFill>
                <a:effectLst>
                  <a:outerShdw blurRad="38100" dist="38100" dir="2700000" algn="tl">
                    <a:srgbClr val="000000">
                      <a:alpha val="43137"/>
                    </a:srgbClr>
                  </a:outerShdw>
                </a:effectLst>
              </a:rPr>
              <a:t>27 UFO </a:t>
            </a:r>
            <a:r>
              <a:rPr lang="de-DE" sz="2400" b="1" dirty="0" err="1" smtClean="0">
                <a:solidFill>
                  <a:schemeClr val="accent6"/>
                </a:solidFill>
                <a:effectLst>
                  <a:outerShdw blurRad="38100" dist="38100" dir="2700000" algn="tl">
                    <a:srgbClr val="000000">
                      <a:alpha val="43137"/>
                    </a:srgbClr>
                  </a:outerShdw>
                </a:effectLst>
              </a:rPr>
              <a:t>related</a:t>
            </a:r>
            <a:r>
              <a:rPr lang="de-DE" sz="2400" b="1" dirty="0" smtClean="0">
                <a:solidFill>
                  <a:schemeClr val="accent6"/>
                </a:solidFill>
                <a:effectLst>
                  <a:outerShdw blurRad="38100" dist="38100" dir="2700000" algn="tl">
                    <a:srgbClr val="000000">
                      <a:alpha val="43137"/>
                    </a:srgbClr>
                  </a:outerShdw>
                </a:effectLst>
              </a:rPr>
              <a:t/>
            </a:r>
            <a:br>
              <a:rPr lang="de-DE" sz="2400" b="1" dirty="0" smtClean="0">
                <a:solidFill>
                  <a:schemeClr val="accent6"/>
                </a:solidFill>
                <a:effectLst>
                  <a:outerShdw blurRad="38100" dist="38100" dir="2700000" algn="tl">
                    <a:srgbClr val="000000">
                      <a:alpha val="43137"/>
                    </a:srgbClr>
                  </a:outerShdw>
                </a:effectLst>
              </a:rPr>
            </a:br>
            <a:r>
              <a:rPr lang="de-DE" sz="2400" b="1" dirty="0" smtClean="0">
                <a:solidFill>
                  <a:schemeClr val="accent6"/>
                </a:solidFill>
                <a:effectLst>
                  <a:outerShdw blurRad="38100" dist="38100" dir="2700000" algn="tl">
                    <a:srgbClr val="000000">
                      <a:alpha val="43137"/>
                    </a:srgbClr>
                  </a:outerShdw>
                </a:effectLst>
              </a:rPr>
              <a:t>beam </a:t>
            </a:r>
            <a:r>
              <a:rPr lang="de-DE" sz="2400" b="1" dirty="0" err="1" smtClean="0">
                <a:solidFill>
                  <a:schemeClr val="accent6"/>
                </a:solidFill>
                <a:effectLst>
                  <a:outerShdw blurRad="38100" dist="38100" dir="2700000" algn="tl">
                    <a:srgbClr val="000000">
                      <a:alpha val="43137"/>
                    </a:srgbClr>
                  </a:outerShdw>
                </a:effectLst>
              </a:rPr>
              <a:t>dumps</a:t>
            </a:r>
            <a:r>
              <a:rPr lang="de-DE" sz="2400" b="1" dirty="0" smtClean="0">
                <a:solidFill>
                  <a:schemeClr val="accent6"/>
                </a:solidFill>
                <a:effectLst>
                  <a:outerShdw blurRad="38100" dist="38100" dir="2700000" algn="tl">
                    <a:srgbClr val="000000">
                      <a:alpha val="43137"/>
                    </a:srgbClr>
                  </a:outerShdw>
                </a:effectLst>
              </a:rPr>
              <a:t>.</a:t>
            </a:r>
            <a:br>
              <a:rPr lang="de-DE" sz="2400" b="1" dirty="0" smtClean="0">
                <a:solidFill>
                  <a:schemeClr val="accent6"/>
                </a:solidFill>
                <a:effectLst>
                  <a:outerShdw blurRad="38100" dist="38100" dir="2700000" algn="tl">
                    <a:srgbClr val="000000">
                      <a:alpha val="43137"/>
                    </a:srgbClr>
                  </a:outerShdw>
                </a:effectLst>
              </a:rPr>
            </a:br>
            <a:r>
              <a:rPr lang="de-DE" sz="2400" dirty="0" smtClean="0"/>
              <a:t>2012</a:t>
            </a:r>
            <a:r>
              <a:rPr lang="de-DE" sz="2400" dirty="0"/>
              <a:t>: </a:t>
            </a:r>
            <a:r>
              <a:rPr lang="de-DE" sz="2400" dirty="0" smtClean="0"/>
              <a:t>1 </a:t>
            </a:r>
            <a:r>
              <a:rPr lang="de-DE" sz="2400" dirty="0" err="1" smtClean="0"/>
              <a:t>dump</a:t>
            </a:r>
            <a:r>
              <a:rPr lang="de-DE" sz="2400" dirty="0"/>
              <a:t>.</a:t>
            </a:r>
            <a:br>
              <a:rPr lang="de-DE" sz="2400" dirty="0"/>
            </a:br>
            <a:r>
              <a:rPr lang="en-US" i="1" dirty="0" smtClean="0">
                <a:solidFill>
                  <a:schemeClr val="tx2"/>
                </a:solidFill>
              </a:rPr>
              <a:t>11 </a:t>
            </a:r>
            <a:r>
              <a:rPr lang="en-US" i="1" dirty="0">
                <a:solidFill>
                  <a:schemeClr val="tx2"/>
                </a:solidFill>
              </a:rPr>
              <a:t>dumps observed </a:t>
            </a:r>
            <a:r>
              <a:rPr lang="en-US" i="1" dirty="0" smtClean="0">
                <a:solidFill>
                  <a:schemeClr val="tx2"/>
                </a:solidFill>
              </a:rPr>
              <a:t>in 2011.</a:t>
            </a:r>
            <a:endParaRPr lang="en-US" dirty="0" smtClean="0"/>
          </a:p>
        </p:txBody>
      </p:sp>
      <p:sp>
        <p:nvSpPr>
          <p:cNvPr id="2" name="Titel 1"/>
          <p:cNvSpPr>
            <a:spLocks noGrp="1"/>
          </p:cNvSpPr>
          <p:nvPr>
            <p:ph type="title"/>
          </p:nvPr>
        </p:nvSpPr>
        <p:spPr/>
        <p:txBody>
          <a:bodyPr/>
          <a:lstStyle/>
          <a:p>
            <a:r>
              <a:rPr lang="de-DE" dirty="0" err="1" smtClean="0"/>
              <a:t>Energy</a:t>
            </a:r>
            <a:r>
              <a:rPr lang="de-DE" dirty="0" smtClean="0"/>
              <a:t> Extrapolation</a:t>
            </a:r>
            <a:endParaRPr lang="de-DE" dirty="0"/>
          </a:p>
        </p:txBody>
      </p:sp>
      <p:sp>
        <p:nvSpPr>
          <p:cNvPr id="8" name="Abgerundetes Rechteck 7"/>
          <p:cNvSpPr/>
          <p:nvPr/>
        </p:nvSpPr>
        <p:spPr bwMode="auto">
          <a:xfrm>
            <a:off x="4275117" y="4655630"/>
            <a:ext cx="4731722" cy="1191816"/>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just"/>
            <a:r>
              <a:rPr lang="en-US" sz="1000" i="1" dirty="0" smtClean="0">
                <a:solidFill>
                  <a:schemeClr val="tx2"/>
                </a:solidFill>
              </a:rPr>
              <a:t>Based on UFO events between 14.04. and 31.10.2011 and the applied threshold table from 01.01.2012. For MKI UFOs, only the BLMs at Q4 and D2 are considered. The energy scaling applies only to events at flat top, but (for MKI UFOs) the full cycle is taken into account for the extrapolation. Identical running conditions as in 2011 are assumed. Several unknowns are not included: margin between BLM thresholds and actual quench limit, 25ns bunch spacing, intensity increase, beam size, scrubbing for arc UFOs.</a:t>
            </a:r>
            <a:endParaRPr lang="en-US" sz="1000" i="1" dirty="0">
              <a:solidFill>
                <a:schemeClr val="tx2"/>
              </a:solidFill>
            </a:endParaRPr>
          </a:p>
        </p:txBody>
      </p:sp>
      <p:pic>
        <p:nvPicPr>
          <p:cNvPr id="3074" name="Picture 2" descr="L:\MyReports\LHC\UFOs\2012-05-21_-_25_-_IPAC12\paper\images\energyextrapol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1361" y="1477054"/>
            <a:ext cx="4832662" cy="283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6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Lead MKI UFOs</a:t>
            </a:r>
            <a:endParaRPr lang="de-DE" dirty="0"/>
          </a:p>
        </p:txBody>
      </p:sp>
      <p:sp>
        <p:nvSpPr>
          <p:cNvPr id="3" name="Textplatzhalter 2"/>
          <p:cNvSpPr>
            <a:spLocks noGrp="1"/>
          </p:cNvSpPr>
          <p:nvPr>
            <p:ph type="body" sz="quarter" idx="13"/>
          </p:nvPr>
        </p:nvSpPr>
        <p:spPr>
          <a:xfrm>
            <a:off x="137160" y="1051560"/>
            <a:ext cx="4356816" cy="5212080"/>
          </a:xfrm>
        </p:spPr>
        <p:txBody>
          <a:bodyPr/>
          <a:lstStyle/>
          <a:p>
            <a:endParaRPr lang="en-US" i="1" dirty="0" smtClean="0">
              <a:solidFill>
                <a:schemeClr val="tx2"/>
              </a:solidFill>
            </a:endParaRPr>
          </a:p>
          <a:p>
            <a:endParaRPr lang="en-US" i="1" dirty="0" smtClean="0">
              <a:solidFill>
                <a:schemeClr val="tx2"/>
              </a:solidFill>
            </a:endParaRPr>
          </a:p>
          <a:p>
            <a:r>
              <a:rPr lang="en-US" sz="2400" i="1" dirty="0" smtClean="0">
                <a:solidFill>
                  <a:schemeClr val="tx2"/>
                </a:solidFill>
              </a:rPr>
              <a:t>MKI UFO at MKI.D5R8.</a:t>
            </a:r>
          </a:p>
          <a:p>
            <a:pPr>
              <a:spcAft>
                <a:spcPts val="500"/>
              </a:spcAft>
            </a:pPr>
            <a:r>
              <a:rPr lang="en-US" sz="2400" i="1" dirty="0" smtClean="0">
                <a:solidFill>
                  <a:schemeClr val="tx2"/>
                </a:solidFill>
              </a:rPr>
              <a:t>	</a:t>
            </a:r>
            <a:r>
              <a:rPr lang="en-US" sz="2000" b="1" i="1" dirty="0" smtClean="0">
                <a:solidFill>
                  <a:schemeClr val="tx2"/>
                </a:solidFill>
                <a:effectLst>
                  <a:outerShdw blurRad="38100" dist="38100" dir="2700000" algn="tl">
                    <a:srgbClr val="000000">
                      <a:alpha val="43137"/>
                    </a:srgbClr>
                  </a:outerShdw>
                </a:effectLst>
              </a:rPr>
              <a:t>10 % of threshold </a:t>
            </a:r>
            <a:r>
              <a:rPr lang="en-US" sz="2000" i="1" dirty="0" smtClean="0">
                <a:solidFill>
                  <a:schemeClr val="tx2"/>
                </a:solidFill>
              </a:rPr>
              <a:t>at MQML.10L8.</a:t>
            </a:r>
            <a:br>
              <a:rPr lang="en-US" sz="2000" i="1" dirty="0" smtClean="0">
                <a:solidFill>
                  <a:schemeClr val="tx2"/>
                </a:solidFill>
              </a:rPr>
            </a:br>
            <a:r>
              <a:rPr lang="en-US" sz="2000" i="1" dirty="0" smtClean="0">
                <a:solidFill>
                  <a:schemeClr val="tx2"/>
                </a:solidFill>
              </a:rPr>
              <a:t>Losses are not as localized as for protons.</a:t>
            </a:r>
          </a:p>
          <a:p>
            <a:pPr>
              <a:spcAft>
                <a:spcPts val="500"/>
              </a:spcAft>
            </a:pPr>
            <a:r>
              <a:rPr lang="en-US" sz="2000" i="1" dirty="0">
                <a:solidFill>
                  <a:schemeClr val="tx2"/>
                </a:solidFill>
              </a:rPr>
              <a:t>	</a:t>
            </a:r>
            <a:r>
              <a:rPr lang="en-US" sz="2000" i="1" dirty="0" smtClean="0">
                <a:solidFill>
                  <a:schemeClr val="tx2"/>
                </a:solidFill>
              </a:rPr>
              <a:t>Highest loss is in the </a:t>
            </a:r>
            <a:r>
              <a:rPr lang="en-US" sz="2000" b="1" i="1" dirty="0" smtClean="0">
                <a:solidFill>
                  <a:schemeClr val="tx2"/>
                </a:solidFill>
                <a:effectLst>
                  <a:outerShdw blurRad="38100" dist="38100" dir="2700000" algn="tl">
                    <a:srgbClr val="000000">
                      <a:alpha val="43137"/>
                    </a:srgbClr>
                  </a:outerShdw>
                </a:effectLst>
              </a:rPr>
              <a:t>dispersion suppressor </a:t>
            </a:r>
            <a:r>
              <a:rPr lang="en-US" sz="2000" i="1" dirty="0" smtClean="0">
                <a:solidFill>
                  <a:schemeClr val="tx2"/>
                </a:solidFill>
              </a:rPr>
              <a:t>downstream of the IR (due to ion fragmentation).</a:t>
            </a:r>
          </a:p>
          <a:p>
            <a:pPr>
              <a:spcAft>
                <a:spcPts val="500"/>
              </a:spcAft>
            </a:pPr>
            <a:r>
              <a:rPr lang="en-US" sz="2000" i="1" dirty="0">
                <a:solidFill>
                  <a:schemeClr val="tx2"/>
                </a:solidFill>
              </a:rPr>
              <a:t>	</a:t>
            </a:r>
            <a:endParaRPr lang="en-US" sz="2000" i="1" dirty="0" smtClean="0">
              <a:solidFill>
                <a:schemeClr val="tx2"/>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5" t="9333" r="38250" b="14000"/>
          <a:stretch/>
        </p:blipFill>
        <p:spPr bwMode="auto">
          <a:xfrm>
            <a:off x="4493977" y="1051560"/>
            <a:ext cx="4507147" cy="3206115"/>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uppieren 15"/>
          <p:cNvGrpSpPr/>
          <p:nvPr/>
        </p:nvGrpSpPr>
        <p:grpSpPr>
          <a:xfrm>
            <a:off x="4493976" y="4448416"/>
            <a:ext cx="4507147" cy="1812023"/>
            <a:chOff x="4493976" y="4448416"/>
            <a:chExt cx="4507147" cy="1812023"/>
          </a:xfrm>
        </p:grpSpPr>
        <p:pic>
          <p:nvPicPr>
            <p:cNvPr id="819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3070" t="50000" r="965" b="10000"/>
            <a:stretch/>
          </p:blipFill>
          <p:spPr bwMode="auto">
            <a:xfrm>
              <a:off x="4493976" y="4448416"/>
              <a:ext cx="4507147" cy="1812023"/>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Gerade Verbindung mit Pfeil 10"/>
            <p:cNvCxnSpPr/>
            <p:nvPr/>
          </p:nvCxnSpPr>
          <p:spPr bwMode="auto">
            <a:xfrm flipH="1">
              <a:off x="7205182" y="5182802"/>
              <a:ext cx="334305" cy="432994"/>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10" name="Abgerundetes Rechteck 9"/>
            <p:cNvSpPr/>
            <p:nvPr/>
          </p:nvSpPr>
          <p:spPr bwMode="auto">
            <a:xfrm>
              <a:off x="7205182" y="4899260"/>
              <a:ext cx="1192031" cy="44621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b="1" dirty="0" smtClean="0">
                  <a:solidFill>
                    <a:schemeClr val="tx2"/>
                  </a:solidFill>
                  <a:latin typeface="Arial" pitchFamily="-112" charset="0"/>
                  <a:ea typeface="ＭＳ Ｐゴシック" pitchFamily="-112" charset="-128"/>
                  <a:cs typeface="ＭＳ Ｐゴシック" pitchFamily="-112" charset="-128"/>
                </a:rPr>
                <a:t>Horizontal </a:t>
              </a:r>
              <a:r>
                <a:rPr lang="de-DE" sz="1400" b="1" dirty="0" err="1" smtClean="0">
                  <a:solidFill>
                    <a:schemeClr val="tx2"/>
                  </a:solidFill>
                  <a:latin typeface="Arial" pitchFamily="-112" charset="0"/>
                  <a:ea typeface="ＭＳ Ｐゴシック" pitchFamily="-112" charset="-128"/>
                  <a:cs typeface="ＭＳ Ｐゴシック" pitchFamily="-112" charset="-128"/>
                </a:rPr>
                <a:t>dispersion</a:t>
              </a:r>
              <a:endParaRPr kumimoji="0" lang="de-DE" sz="14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cxnSp>
        <p:nvCxnSpPr>
          <p:cNvPr id="14" name="Gerade Verbindung mit Pfeil 13"/>
          <p:cNvCxnSpPr/>
          <p:nvPr/>
        </p:nvCxnSpPr>
        <p:spPr bwMode="auto">
          <a:xfrm>
            <a:off x="8397213" y="2065242"/>
            <a:ext cx="158391" cy="589375"/>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15" name="Abgerundetes Rechteck 14"/>
          <p:cNvSpPr/>
          <p:nvPr/>
        </p:nvSpPr>
        <p:spPr bwMode="auto">
          <a:xfrm>
            <a:off x="7758583" y="1840036"/>
            <a:ext cx="1091220" cy="44621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b="1" dirty="0" smtClean="0">
                <a:solidFill>
                  <a:schemeClr val="tx2"/>
                </a:solidFill>
                <a:latin typeface="Arial" pitchFamily="-112" charset="0"/>
                <a:ea typeface="ＭＳ Ｐゴシック" pitchFamily="-112" charset="-128"/>
                <a:cs typeface="ＭＳ Ｐゴシック" pitchFamily="-112" charset="-128"/>
              </a:rPr>
              <a:t>MKI (UFO </a:t>
            </a:r>
            <a:r>
              <a:rPr lang="de-DE" sz="1400" b="1" dirty="0" err="1" smtClean="0">
                <a:solidFill>
                  <a:schemeClr val="tx2"/>
                </a:solidFill>
                <a:latin typeface="Arial" pitchFamily="-112" charset="0"/>
                <a:ea typeface="ＭＳ Ｐゴシック" pitchFamily="-112" charset="-128"/>
                <a:cs typeface="ＭＳ Ｐゴシック" pitchFamily="-112" charset="-128"/>
              </a:rPr>
              <a:t>location</a:t>
            </a:r>
            <a:r>
              <a:rPr lang="de-DE" sz="1400" b="1" dirty="0" smtClean="0">
                <a:solidFill>
                  <a:schemeClr val="tx2"/>
                </a:solidFill>
                <a:latin typeface="Arial" pitchFamily="-112" charset="0"/>
                <a:ea typeface="ＭＳ Ｐゴシック" pitchFamily="-112" charset="-128"/>
                <a:cs typeface="ＭＳ Ｐゴシック" pitchFamily="-112" charset="-128"/>
              </a:rPr>
              <a:t>)</a:t>
            </a:r>
            <a:endParaRPr kumimoji="0" lang="de-DE" sz="14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cxnSp>
        <p:nvCxnSpPr>
          <p:cNvPr id="19" name="Gerade Verbindung mit Pfeil 18"/>
          <p:cNvCxnSpPr/>
          <p:nvPr/>
        </p:nvCxnSpPr>
        <p:spPr bwMode="auto">
          <a:xfrm>
            <a:off x="6363005" y="1606926"/>
            <a:ext cx="384544" cy="679329"/>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20" name="Abgerundetes Rechteck 19"/>
          <p:cNvSpPr/>
          <p:nvPr/>
        </p:nvSpPr>
        <p:spPr bwMode="auto">
          <a:xfrm>
            <a:off x="5724374" y="1381720"/>
            <a:ext cx="1480808" cy="44621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b="1" dirty="0" smtClean="0">
                <a:solidFill>
                  <a:schemeClr val="tx2"/>
                </a:solidFill>
                <a:latin typeface="Arial" pitchFamily="-112" charset="0"/>
                <a:ea typeface="ＭＳ Ｐゴシック" pitchFamily="-112" charset="-128"/>
                <a:cs typeface="ＭＳ Ｐゴシック" pitchFamily="-112" charset="-128"/>
              </a:rPr>
              <a:t>MQML.10L8 </a:t>
            </a:r>
            <a:br>
              <a:rPr lang="de-DE" sz="1400" b="1" dirty="0" smtClean="0">
                <a:solidFill>
                  <a:schemeClr val="tx2"/>
                </a:solidFill>
                <a:latin typeface="Arial" pitchFamily="-112" charset="0"/>
                <a:ea typeface="ＭＳ Ｐゴシック" pitchFamily="-112" charset="-128"/>
                <a:cs typeface="ＭＳ Ｐゴシック" pitchFamily="-112" charset="-128"/>
              </a:rPr>
            </a:br>
            <a:r>
              <a:rPr lang="de-DE" sz="1400" b="1" dirty="0" smtClean="0">
                <a:solidFill>
                  <a:schemeClr val="tx2"/>
                </a:solidFill>
                <a:latin typeface="Arial" pitchFamily="-112" charset="0"/>
                <a:ea typeface="ＭＳ Ｐゴシック" pitchFamily="-112" charset="-128"/>
                <a:cs typeface="ＭＳ Ｐゴシック" pitchFamily="-112" charset="-128"/>
              </a:rPr>
              <a:t>(</a:t>
            </a:r>
            <a:r>
              <a:rPr lang="de-DE" sz="1400" b="1" dirty="0" err="1" smtClean="0">
                <a:solidFill>
                  <a:schemeClr val="tx2"/>
                </a:solidFill>
                <a:latin typeface="Arial" pitchFamily="-112" charset="0"/>
                <a:ea typeface="ＭＳ Ｐゴシック" pitchFamily="-112" charset="-128"/>
                <a:cs typeface="ＭＳ Ｐゴシック" pitchFamily="-112" charset="-128"/>
              </a:rPr>
              <a:t>highest</a:t>
            </a:r>
            <a:r>
              <a:rPr lang="de-DE" sz="1400" b="1" dirty="0" smtClean="0">
                <a:solidFill>
                  <a:schemeClr val="tx2"/>
                </a:solidFill>
                <a:latin typeface="Arial" pitchFamily="-112" charset="0"/>
                <a:ea typeface="ＭＳ Ｐゴシック" pitchFamily="-112" charset="-128"/>
                <a:cs typeface="ＭＳ Ｐゴシック" pitchFamily="-112" charset="-128"/>
              </a:rPr>
              <a:t> </a:t>
            </a:r>
            <a:r>
              <a:rPr lang="de-DE" sz="1400" b="1" dirty="0" err="1" smtClean="0">
                <a:solidFill>
                  <a:schemeClr val="tx2"/>
                </a:solidFill>
                <a:latin typeface="Arial" pitchFamily="-112" charset="0"/>
                <a:ea typeface="ＭＳ Ｐゴシック" pitchFamily="-112" charset="-128"/>
                <a:cs typeface="ＭＳ Ｐゴシック" pitchFamily="-112" charset="-128"/>
              </a:rPr>
              <a:t>loss</a:t>
            </a:r>
            <a:r>
              <a:rPr lang="de-DE" sz="1400" b="1" dirty="0" smtClean="0">
                <a:solidFill>
                  <a:schemeClr val="tx2"/>
                </a:solidFill>
                <a:latin typeface="Arial" pitchFamily="-112" charset="0"/>
                <a:ea typeface="ＭＳ Ｐゴシック" pitchFamily="-112" charset="-128"/>
                <a:cs typeface="ＭＳ Ｐゴシック" pitchFamily="-112" charset="-128"/>
              </a:rPr>
              <a:t>)</a:t>
            </a:r>
            <a:endParaRPr kumimoji="0" lang="de-DE" sz="14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
        <p:nvSpPr>
          <p:cNvPr id="24" name="Abgerundetes Rechteck 23"/>
          <p:cNvSpPr/>
          <p:nvPr/>
        </p:nvSpPr>
        <p:spPr bwMode="auto">
          <a:xfrm>
            <a:off x="7793883" y="1264014"/>
            <a:ext cx="498644" cy="22310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b="1" dirty="0" smtClean="0">
                <a:solidFill>
                  <a:schemeClr val="tx2"/>
                </a:solidFill>
                <a:latin typeface="Arial" pitchFamily="-112" charset="0"/>
                <a:ea typeface="ＭＳ Ｐゴシック" pitchFamily="-112" charset="-128"/>
                <a:cs typeface="ＭＳ Ｐゴシック" pitchFamily="-112" charset="-128"/>
              </a:rPr>
              <a:t>IP8</a:t>
            </a:r>
            <a:endParaRPr kumimoji="0" lang="de-DE" sz="14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cxnSp>
        <p:nvCxnSpPr>
          <p:cNvPr id="26" name="Gerade Verbindung mit Pfeil 25"/>
          <p:cNvCxnSpPr>
            <a:stCxn id="25" idx="0"/>
          </p:cNvCxnSpPr>
          <p:nvPr/>
        </p:nvCxnSpPr>
        <p:spPr bwMode="auto">
          <a:xfrm>
            <a:off x="7331057" y="2174700"/>
            <a:ext cx="271273" cy="425675"/>
          </a:xfrm>
          <a:prstGeom prst="straightConnector1">
            <a:avLst/>
          </a:prstGeom>
          <a:solidFill>
            <a:schemeClr val="accent1"/>
          </a:solidFill>
          <a:ln w="9525" cap="flat" cmpd="sng" algn="ctr">
            <a:solidFill>
              <a:schemeClr val="tx2"/>
            </a:solidFill>
            <a:prstDash val="solid"/>
            <a:round/>
            <a:headEnd type="none" w="med" len="med"/>
            <a:tailEnd type="arrow"/>
          </a:ln>
          <a:effectLst/>
        </p:spPr>
      </p:cxnSp>
      <p:cxnSp>
        <p:nvCxnSpPr>
          <p:cNvPr id="31" name="Gerade Verbindung mit Pfeil 30"/>
          <p:cNvCxnSpPr/>
          <p:nvPr/>
        </p:nvCxnSpPr>
        <p:spPr bwMode="auto">
          <a:xfrm>
            <a:off x="7519690" y="2280497"/>
            <a:ext cx="877523" cy="299711"/>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25" name="Abgerundetes Rechteck 24"/>
          <p:cNvSpPr/>
          <p:nvPr/>
        </p:nvSpPr>
        <p:spPr bwMode="auto">
          <a:xfrm>
            <a:off x="6987885" y="2174700"/>
            <a:ext cx="686344" cy="22310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b="1" dirty="0" smtClean="0">
                <a:solidFill>
                  <a:schemeClr val="tx2"/>
                </a:solidFill>
                <a:latin typeface="Arial" pitchFamily="-112" charset="0"/>
                <a:ea typeface="ＭＳ Ｐゴシック" pitchFamily="-112" charset="-128"/>
                <a:cs typeface="ＭＳ Ｐゴシック" pitchFamily="-112" charset="-128"/>
              </a:rPr>
              <a:t>TCTH</a:t>
            </a:r>
            <a:endParaRPr kumimoji="0" lang="de-DE" sz="14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270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UFO Model</a:t>
            </a:r>
            <a:endParaRPr lang="de-DE" dirty="0"/>
          </a:p>
        </p:txBody>
      </p:sp>
      <p:grpSp>
        <p:nvGrpSpPr>
          <p:cNvPr id="39" name="Gruppieren 38"/>
          <p:cNvGrpSpPr/>
          <p:nvPr/>
        </p:nvGrpSpPr>
        <p:grpSpPr>
          <a:xfrm>
            <a:off x="3634056" y="3445552"/>
            <a:ext cx="2619460" cy="646986"/>
            <a:chOff x="3607715" y="2971032"/>
            <a:chExt cx="2619460" cy="646986"/>
          </a:xfrm>
        </p:grpSpPr>
        <p:cxnSp>
          <p:nvCxnSpPr>
            <p:cNvPr id="36" name="Gerade Verbindung mit Pfeil 35"/>
            <p:cNvCxnSpPr/>
            <p:nvPr/>
          </p:nvCxnSpPr>
          <p:spPr bwMode="auto">
            <a:xfrm flipV="1">
              <a:off x="5772666" y="3033673"/>
              <a:ext cx="454509" cy="311517"/>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37" name="Abgerundetes Rechteck 36"/>
            <p:cNvSpPr/>
            <p:nvPr/>
          </p:nvSpPr>
          <p:spPr bwMode="auto">
            <a:xfrm>
              <a:off x="3607715" y="2971032"/>
              <a:ext cx="2275045" cy="646986"/>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solidFill>
                  <a:latin typeface="Arial" pitchFamily="-112" charset="0"/>
                  <a:ea typeface="ＭＳ Ｐゴシック" pitchFamily="-112" charset="-128"/>
                  <a:cs typeface="ＭＳ Ｐゴシック" pitchFamily="-112" charset="-128"/>
                </a:rPr>
                <a:t>Potentially charged by electron cloud</a:t>
              </a:r>
              <a:endParaRPr kumimoji="0" lang="en-US" sz="16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grpSp>
        <p:nvGrpSpPr>
          <p:cNvPr id="6" name="Gruppieren 5"/>
          <p:cNvGrpSpPr/>
          <p:nvPr/>
        </p:nvGrpSpPr>
        <p:grpSpPr>
          <a:xfrm>
            <a:off x="6310141" y="2829229"/>
            <a:ext cx="844006" cy="769140"/>
            <a:chOff x="6310141" y="2829229"/>
            <a:chExt cx="844006" cy="769140"/>
          </a:xfrm>
        </p:grpSpPr>
        <p:grpSp>
          <p:nvGrpSpPr>
            <p:cNvPr id="40" name="Gruppieren 39"/>
            <p:cNvGrpSpPr/>
            <p:nvPr/>
          </p:nvGrpSpPr>
          <p:grpSpPr>
            <a:xfrm rot="599216">
              <a:off x="6325638" y="2829229"/>
              <a:ext cx="582268" cy="713254"/>
              <a:chOff x="2993466" y="2906971"/>
              <a:chExt cx="582268" cy="713254"/>
            </a:xfrm>
          </p:grpSpPr>
          <p:cxnSp>
            <p:nvCxnSpPr>
              <p:cNvPr id="23" name="Gekrümmte Verbindung 22"/>
              <p:cNvCxnSpPr/>
              <p:nvPr/>
            </p:nvCxnSpPr>
            <p:spPr bwMode="auto">
              <a:xfrm rot="6000000" flipH="1" flipV="1">
                <a:off x="3022988" y="2968386"/>
                <a:ext cx="436728" cy="31389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6" name="Gekrümmte Verbindung 25"/>
              <p:cNvCxnSpPr/>
              <p:nvPr/>
            </p:nvCxnSpPr>
            <p:spPr bwMode="auto">
              <a:xfrm rot="5400000" flipH="1" flipV="1">
                <a:off x="3174772" y="3174751"/>
                <a:ext cx="652388" cy="14953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1" name="Gekrümmte Verbindung 30"/>
              <p:cNvCxnSpPr/>
              <p:nvPr/>
            </p:nvCxnSpPr>
            <p:spPr bwMode="auto">
              <a:xfrm rot="5700000" flipH="1" flipV="1">
                <a:off x="2970903" y="3212694"/>
                <a:ext cx="430094" cy="384967"/>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sp>
          <p:nvSpPr>
            <p:cNvPr id="35" name="Textfeld 34"/>
            <p:cNvSpPr txBox="1"/>
            <p:nvPr/>
          </p:nvSpPr>
          <p:spPr>
            <a:xfrm>
              <a:off x="6744716" y="3147104"/>
              <a:ext cx="409431" cy="369332"/>
            </a:xfrm>
            <a:prstGeom prst="rect">
              <a:avLst/>
            </a:prstGeom>
            <a:noFill/>
          </p:spPr>
          <p:txBody>
            <a:bodyPr wrap="square" rtlCol="0">
              <a:spAutoFit/>
            </a:bodyPr>
            <a:lstStyle/>
            <a:p>
              <a:r>
                <a:rPr lang="de-DE" dirty="0" smtClean="0"/>
                <a:t>e</a:t>
              </a:r>
              <a:r>
                <a:rPr lang="de-DE" baseline="30000" dirty="0" smtClean="0"/>
                <a:t>-</a:t>
              </a:r>
            </a:p>
          </p:txBody>
        </p:sp>
        <p:sp>
          <p:nvSpPr>
            <p:cNvPr id="41" name="Textfeld 40"/>
            <p:cNvSpPr txBox="1"/>
            <p:nvPr/>
          </p:nvSpPr>
          <p:spPr>
            <a:xfrm>
              <a:off x="6425023" y="2959011"/>
              <a:ext cx="409431" cy="369332"/>
            </a:xfrm>
            <a:prstGeom prst="rect">
              <a:avLst/>
            </a:prstGeom>
            <a:noFill/>
          </p:spPr>
          <p:txBody>
            <a:bodyPr wrap="square" rtlCol="0">
              <a:spAutoFit/>
            </a:bodyPr>
            <a:lstStyle/>
            <a:p>
              <a:r>
                <a:rPr lang="de-DE" dirty="0" smtClean="0"/>
                <a:t>e</a:t>
              </a:r>
              <a:r>
                <a:rPr lang="de-DE" baseline="30000" dirty="0" smtClean="0"/>
                <a:t>-</a:t>
              </a:r>
            </a:p>
          </p:txBody>
        </p:sp>
        <p:sp>
          <p:nvSpPr>
            <p:cNvPr id="42" name="Textfeld 41"/>
            <p:cNvSpPr txBox="1"/>
            <p:nvPr/>
          </p:nvSpPr>
          <p:spPr>
            <a:xfrm>
              <a:off x="6310141" y="3229037"/>
              <a:ext cx="409431" cy="369332"/>
            </a:xfrm>
            <a:prstGeom prst="rect">
              <a:avLst/>
            </a:prstGeom>
            <a:noFill/>
          </p:spPr>
          <p:txBody>
            <a:bodyPr wrap="square" rtlCol="0">
              <a:spAutoFit/>
            </a:bodyPr>
            <a:lstStyle/>
            <a:p>
              <a:r>
                <a:rPr lang="de-DE" dirty="0" smtClean="0"/>
                <a:t>e</a:t>
              </a:r>
              <a:r>
                <a:rPr lang="de-DE" baseline="30000" dirty="0" smtClean="0"/>
                <a:t>-</a:t>
              </a:r>
            </a:p>
          </p:txBody>
        </p:sp>
      </p:grpSp>
      <p:cxnSp>
        <p:nvCxnSpPr>
          <p:cNvPr id="45" name="Gerade Verbindung mit Pfeil 44"/>
          <p:cNvCxnSpPr/>
          <p:nvPr/>
        </p:nvCxnSpPr>
        <p:spPr bwMode="auto">
          <a:xfrm>
            <a:off x="7044044" y="2861647"/>
            <a:ext cx="924" cy="1120698"/>
          </a:xfrm>
          <a:prstGeom prst="straightConnector1">
            <a:avLst/>
          </a:prstGeom>
          <a:solidFill>
            <a:schemeClr val="accent1"/>
          </a:solidFill>
          <a:ln w="50800" cap="flat" cmpd="sng" algn="ctr">
            <a:solidFill>
              <a:schemeClr val="bg2">
                <a:lumMod val="50000"/>
              </a:schemeClr>
            </a:solidFill>
            <a:prstDash val="solid"/>
            <a:round/>
            <a:headEnd type="none" w="med" len="med"/>
            <a:tailEnd type="stealth"/>
          </a:ln>
          <a:effectLst/>
        </p:spPr>
      </p:cxnSp>
      <p:cxnSp>
        <p:nvCxnSpPr>
          <p:cNvPr id="53" name="Gerade Verbindung mit Pfeil 52"/>
          <p:cNvCxnSpPr/>
          <p:nvPr/>
        </p:nvCxnSpPr>
        <p:spPr bwMode="auto">
          <a:xfrm flipV="1">
            <a:off x="7165524" y="3135522"/>
            <a:ext cx="234862" cy="860336"/>
          </a:xfrm>
          <a:prstGeom prst="straightConnector1">
            <a:avLst/>
          </a:prstGeom>
          <a:solidFill>
            <a:schemeClr val="accent1"/>
          </a:solidFill>
          <a:ln w="50800" cap="flat" cmpd="sng" algn="ctr">
            <a:solidFill>
              <a:schemeClr val="bg2">
                <a:lumMod val="50000"/>
              </a:schemeClr>
            </a:solidFill>
            <a:prstDash val="solid"/>
            <a:round/>
            <a:headEnd type="none" w="med" len="med"/>
            <a:tailEnd type="stealth"/>
          </a:ln>
          <a:effectLst/>
        </p:spPr>
      </p:cxnSp>
      <p:grpSp>
        <p:nvGrpSpPr>
          <p:cNvPr id="58" name="Gruppieren 57"/>
          <p:cNvGrpSpPr/>
          <p:nvPr/>
        </p:nvGrpSpPr>
        <p:grpSpPr>
          <a:xfrm>
            <a:off x="2906464" y="3308181"/>
            <a:ext cx="3927990" cy="1191816"/>
            <a:chOff x="2906464" y="3308181"/>
            <a:chExt cx="3927990" cy="1191816"/>
          </a:xfrm>
        </p:grpSpPr>
        <p:cxnSp>
          <p:nvCxnSpPr>
            <p:cNvPr id="55" name="Gerade Verbindung mit Pfeil 54"/>
            <p:cNvCxnSpPr/>
            <p:nvPr/>
          </p:nvCxnSpPr>
          <p:spPr bwMode="auto">
            <a:xfrm>
              <a:off x="5617482" y="3761217"/>
              <a:ext cx="1216972" cy="234641"/>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56" name="Abgerundetes Rechteck 55"/>
            <p:cNvSpPr/>
            <p:nvPr/>
          </p:nvSpPr>
          <p:spPr bwMode="auto">
            <a:xfrm>
              <a:off x="2906464" y="3308181"/>
              <a:ext cx="2827053" cy="1191816"/>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solidFill>
                  <a:latin typeface="Arial" pitchFamily="-112" charset="0"/>
                  <a:ea typeface="ＭＳ Ｐゴシック" pitchFamily="-112" charset="-128"/>
                  <a:cs typeface="ＭＳ Ｐゴシック" pitchFamily="-112" charset="-128"/>
                </a:rPr>
                <a:t>Interaction with beam leads to positive charging of UFO. Particle could be repelled by beam</a:t>
              </a:r>
              <a:endParaRPr kumimoji="0" lang="en-US" sz="16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cxnSp>
        <p:nvCxnSpPr>
          <p:cNvPr id="67" name="Gerade Verbindung mit Pfeil 66"/>
          <p:cNvCxnSpPr/>
          <p:nvPr/>
        </p:nvCxnSpPr>
        <p:spPr bwMode="auto">
          <a:xfrm flipV="1">
            <a:off x="7641946" y="4688619"/>
            <a:ext cx="326781" cy="500898"/>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68" name="Abgerundetes Rechteck 67"/>
          <p:cNvSpPr/>
          <p:nvPr/>
        </p:nvSpPr>
        <p:spPr bwMode="auto">
          <a:xfrm>
            <a:off x="6200988" y="4981590"/>
            <a:ext cx="2163933" cy="919401"/>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solidFill>
                <a:latin typeface="Arial" pitchFamily="-112" charset="0"/>
                <a:ea typeface="ＭＳ Ｐゴシック" pitchFamily="-112" charset="-128"/>
                <a:cs typeface="ＭＳ Ｐゴシック" pitchFamily="-112" charset="-128"/>
              </a:rPr>
              <a:t>Beam losses from inelastic nuclear interaction.</a:t>
            </a:r>
            <a:endParaRPr kumimoji="0" lang="en-US" sz="16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nvGrpSpPr>
          <p:cNvPr id="5" name="Gruppieren 4"/>
          <p:cNvGrpSpPr/>
          <p:nvPr/>
        </p:nvGrpSpPr>
        <p:grpSpPr>
          <a:xfrm>
            <a:off x="5912615" y="2184399"/>
            <a:ext cx="3063484" cy="2537728"/>
            <a:chOff x="5912615" y="2184399"/>
            <a:chExt cx="3063484" cy="2537728"/>
          </a:xfrm>
        </p:grpSpPr>
        <p:sp>
          <p:nvSpPr>
            <p:cNvPr id="20" name="Rechteck 19"/>
            <p:cNvSpPr/>
            <p:nvPr/>
          </p:nvSpPr>
          <p:spPr bwMode="auto">
            <a:xfrm>
              <a:off x="5912615" y="2184399"/>
              <a:ext cx="3063484" cy="584903"/>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pitchFamily="-112" charset="0"/>
                  <a:ea typeface="ＭＳ Ｐゴシック" pitchFamily="-112" charset="-128"/>
                  <a:cs typeface="ＭＳ Ｐゴシック" pitchFamily="-112" charset="-128"/>
                </a:rPr>
                <a:t>           ceramic</a:t>
              </a:r>
              <a:r>
                <a:rPr kumimoji="0" lang="de-DE"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 </a:t>
              </a:r>
              <a:r>
                <a:rPr kumimoji="0" lang="de-DE" b="0" i="0" u="none" strike="noStrike" cap="none" normalizeH="0" baseline="0" dirty="0" err="1" smtClean="0">
                  <a:ln>
                    <a:noFill/>
                  </a:ln>
                  <a:solidFill>
                    <a:schemeClr val="tx1"/>
                  </a:solidFill>
                  <a:effectLst/>
                  <a:latin typeface="Arial" pitchFamily="-112" charset="0"/>
                  <a:ea typeface="ＭＳ Ｐゴシック" pitchFamily="-112" charset="-128"/>
                  <a:cs typeface="ＭＳ Ｐゴシック" pitchFamily="-112" charset="-128"/>
                </a:rPr>
                <a:t>tube</a:t>
              </a:r>
              <a:endParaRPr kumimoji="0" lang="de-DE"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 name="Pfeil nach rechts 49"/>
            <p:cNvSpPr/>
            <p:nvPr/>
          </p:nvSpPr>
          <p:spPr bwMode="auto">
            <a:xfrm>
              <a:off x="5912615" y="3982345"/>
              <a:ext cx="2763799" cy="739782"/>
            </a:xfrm>
            <a:prstGeom prst="rightArrow">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de-DE" sz="2400" dirty="0" smtClean="0">
                  <a:latin typeface="Arial" pitchFamily="-112" charset="0"/>
                  <a:ea typeface="ＭＳ Ｐゴシック" pitchFamily="-112" charset="-128"/>
                  <a:cs typeface="ＭＳ Ｐゴシック" pitchFamily="-112" charset="-128"/>
                </a:rPr>
                <a:t>     B</a:t>
              </a:r>
              <a:r>
                <a:rPr kumimoji="0" lang="de-DE" sz="24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eam    </a:t>
              </a:r>
              <a:endParaRPr kumimoji="0" lang="de-DE"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 name="Rechteck 69"/>
            <p:cNvSpPr/>
            <p:nvPr/>
          </p:nvSpPr>
          <p:spPr bwMode="auto">
            <a:xfrm>
              <a:off x="7176980" y="2711844"/>
              <a:ext cx="1799119" cy="79313"/>
            </a:xfrm>
            <a:prstGeom prst="rect">
              <a:avLst/>
            </a:prstGeom>
            <a:solidFill>
              <a:srgbClr val="66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1" name="Gruppieren 10"/>
          <p:cNvGrpSpPr/>
          <p:nvPr/>
        </p:nvGrpSpPr>
        <p:grpSpPr>
          <a:xfrm>
            <a:off x="7165525" y="2818444"/>
            <a:ext cx="1810574" cy="1013242"/>
            <a:chOff x="7068554" y="2826760"/>
            <a:chExt cx="1810574" cy="1013242"/>
          </a:xfrm>
        </p:grpSpPr>
        <p:cxnSp>
          <p:nvCxnSpPr>
            <p:cNvPr id="32" name="Gerade Verbindung mit Pfeil 31"/>
            <p:cNvCxnSpPr/>
            <p:nvPr/>
          </p:nvCxnSpPr>
          <p:spPr bwMode="auto">
            <a:xfrm flipV="1">
              <a:off x="8416972" y="2826760"/>
              <a:ext cx="140781" cy="505010"/>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33" name="Abgerundetes Rechteck 32"/>
            <p:cNvSpPr/>
            <p:nvPr/>
          </p:nvSpPr>
          <p:spPr bwMode="auto">
            <a:xfrm>
              <a:off x="7068554" y="3193016"/>
              <a:ext cx="1810574" cy="646986"/>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solidFill>
                  <a:latin typeface="Arial" pitchFamily="-112" charset="0"/>
                  <a:ea typeface="ＭＳ Ｐゴシック" pitchFamily="-112" charset="-128"/>
                  <a:cs typeface="ＭＳ Ｐゴシック" pitchFamily="-112" charset="-128"/>
                </a:rPr>
                <a:t>Metal strips for image currents</a:t>
              </a:r>
              <a:endParaRPr kumimoji="0" lang="en-US" sz="16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sp>
        <p:nvSpPr>
          <p:cNvPr id="13" name="Freihandform 12"/>
          <p:cNvSpPr/>
          <p:nvPr/>
        </p:nvSpPr>
        <p:spPr bwMode="auto">
          <a:xfrm rot="-1200000">
            <a:off x="6960447" y="2620317"/>
            <a:ext cx="169042" cy="183054"/>
          </a:xfrm>
          <a:custGeom>
            <a:avLst/>
            <a:gdLst>
              <a:gd name="connsiteX0" fmla="*/ 0 w 479020"/>
              <a:gd name="connsiteY0" fmla="*/ 259399 h 436820"/>
              <a:gd name="connsiteX1" fmla="*/ 245660 w 479020"/>
              <a:gd name="connsiteY1" fmla="*/ 92 h 436820"/>
              <a:gd name="connsiteX2" fmla="*/ 477672 w 479020"/>
              <a:gd name="connsiteY2" fmla="*/ 232104 h 436820"/>
              <a:gd name="connsiteX3" fmla="*/ 136478 w 479020"/>
              <a:gd name="connsiteY3" fmla="*/ 436820 h 436820"/>
              <a:gd name="connsiteX0" fmla="*/ 0 w 478727"/>
              <a:gd name="connsiteY0" fmla="*/ 259399 h 436820"/>
              <a:gd name="connsiteX1" fmla="*/ 245660 w 478727"/>
              <a:gd name="connsiteY1" fmla="*/ 92 h 436820"/>
              <a:gd name="connsiteX2" fmla="*/ 477672 w 478727"/>
              <a:gd name="connsiteY2" fmla="*/ 232104 h 436820"/>
              <a:gd name="connsiteX3" fmla="*/ 150126 w 478727"/>
              <a:gd name="connsiteY3" fmla="*/ 436820 h 436820"/>
              <a:gd name="connsiteX0" fmla="*/ 0 w 478727"/>
              <a:gd name="connsiteY0" fmla="*/ 259399 h 436820"/>
              <a:gd name="connsiteX1" fmla="*/ 245660 w 478727"/>
              <a:gd name="connsiteY1" fmla="*/ 92 h 436820"/>
              <a:gd name="connsiteX2" fmla="*/ 477672 w 478727"/>
              <a:gd name="connsiteY2" fmla="*/ 232104 h 436820"/>
              <a:gd name="connsiteX3" fmla="*/ 150126 w 478727"/>
              <a:gd name="connsiteY3" fmla="*/ 436820 h 436820"/>
              <a:gd name="connsiteX4" fmla="*/ 0 w 478727"/>
              <a:gd name="connsiteY4" fmla="*/ 259399 h 436820"/>
              <a:gd name="connsiteX0" fmla="*/ 6966 w 485693"/>
              <a:gd name="connsiteY0" fmla="*/ 259399 h 436820"/>
              <a:gd name="connsiteX1" fmla="*/ 252626 w 485693"/>
              <a:gd name="connsiteY1" fmla="*/ 92 h 436820"/>
              <a:gd name="connsiteX2" fmla="*/ 484638 w 485693"/>
              <a:gd name="connsiteY2" fmla="*/ 232104 h 436820"/>
              <a:gd name="connsiteX3" fmla="*/ 157092 w 485693"/>
              <a:gd name="connsiteY3" fmla="*/ 436820 h 436820"/>
              <a:gd name="connsiteX4" fmla="*/ 6966 w 485693"/>
              <a:gd name="connsiteY4" fmla="*/ 259399 h 436820"/>
              <a:gd name="connsiteX0" fmla="*/ 236 w 478120"/>
              <a:gd name="connsiteY0" fmla="*/ 259394 h 368576"/>
              <a:gd name="connsiteX1" fmla="*/ 245896 w 478120"/>
              <a:gd name="connsiteY1" fmla="*/ 87 h 368576"/>
              <a:gd name="connsiteX2" fmla="*/ 477908 w 478120"/>
              <a:gd name="connsiteY2" fmla="*/ 232099 h 368576"/>
              <a:gd name="connsiteX3" fmla="*/ 204953 w 478120"/>
              <a:gd name="connsiteY3" fmla="*/ 368576 h 368576"/>
              <a:gd name="connsiteX4" fmla="*/ 236 w 478120"/>
              <a:gd name="connsiteY4" fmla="*/ 259394 h 368576"/>
              <a:gd name="connsiteX0" fmla="*/ 361 w 478313"/>
              <a:gd name="connsiteY0" fmla="*/ 136681 h 245863"/>
              <a:gd name="connsiteX1" fmla="*/ 164134 w 478313"/>
              <a:gd name="connsiteY1" fmla="*/ 204 h 245863"/>
              <a:gd name="connsiteX2" fmla="*/ 478033 w 478313"/>
              <a:gd name="connsiteY2" fmla="*/ 109386 h 245863"/>
              <a:gd name="connsiteX3" fmla="*/ 205078 w 478313"/>
              <a:gd name="connsiteY3" fmla="*/ 245863 h 245863"/>
              <a:gd name="connsiteX4" fmla="*/ 361 w 478313"/>
              <a:gd name="connsiteY4" fmla="*/ 136681 h 245863"/>
              <a:gd name="connsiteX0" fmla="*/ 264 w 296458"/>
              <a:gd name="connsiteY0" fmla="*/ 142558 h 251740"/>
              <a:gd name="connsiteX1" fmla="*/ 164037 w 296458"/>
              <a:gd name="connsiteY1" fmla="*/ 6081 h 251740"/>
              <a:gd name="connsiteX2" fmla="*/ 259571 w 296458"/>
              <a:gd name="connsiteY2" fmla="*/ 47024 h 251740"/>
              <a:gd name="connsiteX3" fmla="*/ 204981 w 296458"/>
              <a:gd name="connsiteY3" fmla="*/ 251740 h 251740"/>
              <a:gd name="connsiteX4" fmla="*/ 264 w 296458"/>
              <a:gd name="connsiteY4" fmla="*/ 142558 h 25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58" h="251740">
                <a:moveTo>
                  <a:pt x="264" y="142558"/>
                </a:moveTo>
                <a:cubicBezTo>
                  <a:pt x="-6560" y="101615"/>
                  <a:pt x="120819" y="22003"/>
                  <a:pt x="164037" y="6081"/>
                </a:cubicBezTo>
                <a:cubicBezTo>
                  <a:pt x="207255" y="-9841"/>
                  <a:pt x="252747" y="6081"/>
                  <a:pt x="259571" y="47024"/>
                </a:cubicBezTo>
                <a:cubicBezTo>
                  <a:pt x="266395" y="87967"/>
                  <a:pt x="366479" y="185776"/>
                  <a:pt x="204981" y="251740"/>
                </a:cubicBezTo>
                <a:cubicBezTo>
                  <a:pt x="136742" y="215346"/>
                  <a:pt x="7088" y="183501"/>
                  <a:pt x="264" y="142558"/>
                </a:cubicBezTo>
                <a:close/>
              </a:path>
            </a:pathLst>
          </a:cu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8" name="Gruppieren 27"/>
          <p:cNvGrpSpPr/>
          <p:nvPr/>
        </p:nvGrpSpPr>
        <p:grpSpPr>
          <a:xfrm>
            <a:off x="7207354" y="3565690"/>
            <a:ext cx="1319129" cy="1183050"/>
            <a:chOff x="7207354" y="3565690"/>
            <a:chExt cx="1319129" cy="1183050"/>
          </a:xfrm>
        </p:grpSpPr>
        <p:cxnSp>
          <p:nvCxnSpPr>
            <p:cNvPr id="59" name="Gerade Verbindung mit Pfeil 58"/>
            <p:cNvCxnSpPr/>
            <p:nvPr/>
          </p:nvCxnSpPr>
          <p:spPr bwMode="auto">
            <a:xfrm flipV="1">
              <a:off x="7207354" y="3565690"/>
              <a:ext cx="869185" cy="5268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2" name="Gerade Verbindung mit Pfeil 61"/>
            <p:cNvCxnSpPr/>
            <p:nvPr/>
          </p:nvCxnSpPr>
          <p:spPr bwMode="auto">
            <a:xfrm flipV="1">
              <a:off x="7517849" y="3626703"/>
              <a:ext cx="901756" cy="4513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5" name="Gerade Verbindung mit Pfeil 64"/>
            <p:cNvCxnSpPr/>
            <p:nvPr/>
          </p:nvCxnSpPr>
          <p:spPr bwMode="auto">
            <a:xfrm>
              <a:off x="7365449" y="4243510"/>
              <a:ext cx="1054156" cy="50523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Gerade Verbindung mit Pfeil 47"/>
            <p:cNvCxnSpPr/>
            <p:nvPr/>
          </p:nvCxnSpPr>
          <p:spPr bwMode="auto">
            <a:xfrm flipV="1">
              <a:off x="7517849" y="3980794"/>
              <a:ext cx="1008634" cy="1946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43" name="Gruppieren 42"/>
          <p:cNvGrpSpPr/>
          <p:nvPr/>
        </p:nvGrpSpPr>
        <p:grpSpPr>
          <a:xfrm>
            <a:off x="5617482" y="1025516"/>
            <a:ext cx="2275045" cy="1554165"/>
            <a:chOff x="5617482" y="1025516"/>
            <a:chExt cx="2275045" cy="1554165"/>
          </a:xfrm>
        </p:grpSpPr>
        <p:cxnSp>
          <p:nvCxnSpPr>
            <p:cNvPr id="18" name="Gerade Verbindung mit Pfeil 17"/>
            <p:cNvCxnSpPr/>
            <p:nvPr/>
          </p:nvCxnSpPr>
          <p:spPr bwMode="auto">
            <a:xfrm>
              <a:off x="6731447" y="1789116"/>
              <a:ext cx="253609" cy="790565"/>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21" name="Abgerundetes Rechteck 20"/>
            <p:cNvSpPr/>
            <p:nvPr/>
          </p:nvSpPr>
          <p:spPr bwMode="auto">
            <a:xfrm>
              <a:off x="5617482" y="1025516"/>
              <a:ext cx="2275045" cy="919401"/>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solidFill>
                  <a:latin typeface="Arial" pitchFamily="-112" charset="0"/>
                  <a:ea typeface="ＭＳ Ｐゴシック" pitchFamily="-112" charset="-128"/>
                  <a:cs typeface="ＭＳ Ｐゴシック" pitchFamily="-112" charset="-128"/>
                </a:rPr>
                <a:t>Al</a:t>
              </a:r>
              <a:r>
                <a:rPr lang="en-US" sz="1600" b="1" baseline="-25000" dirty="0" smtClean="0">
                  <a:solidFill>
                    <a:schemeClr val="tx2"/>
                  </a:solidFill>
                  <a:latin typeface="Arial" pitchFamily="-112" charset="0"/>
                  <a:ea typeface="ＭＳ Ｐゴシック" pitchFamily="-112" charset="-128"/>
                  <a:cs typeface="ＭＳ Ｐゴシック" pitchFamily="-112" charset="-128"/>
                </a:rPr>
                <a:t>2</a:t>
              </a:r>
              <a:r>
                <a:rPr lang="en-US" sz="1600" b="1" dirty="0" smtClean="0">
                  <a:solidFill>
                    <a:schemeClr val="tx2"/>
                  </a:solidFill>
                  <a:latin typeface="Arial" pitchFamily="-112" charset="0"/>
                  <a:ea typeface="ＭＳ Ｐゴシック" pitchFamily="-112" charset="-128"/>
                  <a:cs typeface="ＭＳ Ｐゴシック" pitchFamily="-112" charset="-128"/>
                </a:rPr>
                <a:t>O</a:t>
              </a:r>
              <a:r>
                <a:rPr lang="en-US" sz="1600" b="1" baseline="-25000" dirty="0" smtClean="0">
                  <a:solidFill>
                    <a:schemeClr val="tx2"/>
                  </a:solidFill>
                  <a:latin typeface="Arial" pitchFamily="-112" charset="0"/>
                  <a:ea typeface="ＭＳ Ｐゴシック" pitchFamily="-112" charset="-128"/>
                  <a:cs typeface="ＭＳ Ｐゴシック" pitchFamily="-112" charset="-128"/>
                </a:rPr>
                <a:t>3</a:t>
              </a:r>
              <a:r>
                <a:rPr lang="en-US" sz="1600" b="1" dirty="0" smtClean="0">
                  <a:solidFill>
                    <a:schemeClr val="tx2"/>
                  </a:solidFill>
                  <a:latin typeface="Arial" pitchFamily="-112" charset="0"/>
                  <a:ea typeface="ＭＳ Ｐゴシック" pitchFamily="-112" charset="-128"/>
                  <a:cs typeface="ＭＳ Ｐゴシック" pitchFamily="-112" charset="-128"/>
                </a:rPr>
                <a:t> fragment of vacuum chamber.</a:t>
              </a:r>
            </a:p>
            <a:p>
              <a:pPr marL="0" marR="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Size: 1-100µm.</a:t>
              </a:r>
              <a:endParaRPr kumimoji="0" lang="en-US" sz="16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grpSp>
        <p:nvGrpSpPr>
          <p:cNvPr id="51" name="Gruppieren 50"/>
          <p:cNvGrpSpPr/>
          <p:nvPr/>
        </p:nvGrpSpPr>
        <p:grpSpPr>
          <a:xfrm>
            <a:off x="2906464" y="1955288"/>
            <a:ext cx="3913828" cy="1191816"/>
            <a:chOff x="2906464" y="1955288"/>
            <a:chExt cx="3913828" cy="1191816"/>
          </a:xfrm>
        </p:grpSpPr>
        <p:cxnSp>
          <p:nvCxnSpPr>
            <p:cNvPr id="46" name="Gerade Verbindung mit Pfeil 45"/>
            <p:cNvCxnSpPr/>
            <p:nvPr/>
          </p:nvCxnSpPr>
          <p:spPr bwMode="auto">
            <a:xfrm>
              <a:off x="5680023" y="2671990"/>
              <a:ext cx="1140269" cy="79510"/>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47" name="Abgerundetes Rechteck 46"/>
            <p:cNvSpPr/>
            <p:nvPr/>
          </p:nvSpPr>
          <p:spPr bwMode="auto">
            <a:xfrm>
              <a:off x="2906464" y="1955288"/>
              <a:ext cx="2827053" cy="1191816"/>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solidFill>
                  <a:latin typeface="Arial" pitchFamily="-112" charset="0"/>
                  <a:ea typeface="ＭＳ Ｐゴシック" pitchFamily="-112" charset="-128"/>
                  <a:cs typeface="ＭＳ Ｐゴシック" pitchFamily="-112" charset="-128"/>
                </a:rPr>
                <a:t>Detaching stimulated by vibration, electrical field during MKI pulse and/or electrical beam potential.</a:t>
              </a:r>
              <a:endParaRPr kumimoji="0" lang="en-US" sz="16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grpSp>
      <p:grpSp>
        <p:nvGrpSpPr>
          <p:cNvPr id="69" name="Gruppieren 68"/>
          <p:cNvGrpSpPr/>
          <p:nvPr/>
        </p:nvGrpSpPr>
        <p:grpSpPr>
          <a:xfrm>
            <a:off x="5988580" y="2861647"/>
            <a:ext cx="907979" cy="1490589"/>
            <a:chOff x="5988580" y="2861647"/>
            <a:chExt cx="907979" cy="1490589"/>
          </a:xfrm>
        </p:grpSpPr>
        <p:cxnSp>
          <p:nvCxnSpPr>
            <p:cNvPr id="64" name="Gerade Verbindung mit Pfeil 63"/>
            <p:cNvCxnSpPr/>
            <p:nvPr/>
          </p:nvCxnSpPr>
          <p:spPr bwMode="auto">
            <a:xfrm>
              <a:off x="6026261" y="2861647"/>
              <a:ext cx="0" cy="1490589"/>
            </a:xfrm>
            <a:prstGeom prst="straightConnector1">
              <a:avLst/>
            </a:prstGeom>
            <a:solidFill>
              <a:schemeClr val="accent1"/>
            </a:solidFill>
            <a:ln w="25400" cap="flat" cmpd="sng" algn="ctr">
              <a:solidFill>
                <a:schemeClr val="tx1"/>
              </a:solidFill>
              <a:prstDash val="solid"/>
              <a:round/>
              <a:headEnd type="arrow"/>
              <a:tailEnd type="arrow"/>
            </a:ln>
            <a:effectLst/>
          </p:spPr>
        </p:cxnSp>
        <p:sp>
          <p:nvSpPr>
            <p:cNvPr id="66" name="Textfeld 65"/>
            <p:cNvSpPr txBox="1"/>
            <p:nvPr/>
          </p:nvSpPr>
          <p:spPr>
            <a:xfrm>
              <a:off x="5988580" y="3381024"/>
              <a:ext cx="907979" cy="369332"/>
            </a:xfrm>
            <a:prstGeom prst="rect">
              <a:avLst/>
            </a:prstGeom>
            <a:noFill/>
          </p:spPr>
          <p:txBody>
            <a:bodyPr wrap="square" rtlCol="0">
              <a:spAutoFit/>
            </a:bodyPr>
            <a:lstStyle/>
            <a:p>
              <a:r>
                <a:rPr lang="de-DE" b="1" dirty="0" smtClean="0"/>
                <a:t>19mm</a:t>
              </a:r>
            </a:p>
          </p:txBody>
        </p:sp>
      </p:grpSp>
      <p:sp>
        <p:nvSpPr>
          <p:cNvPr id="3" name="Textplatzhalter 2"/>
          <p:cNvSpPr>
            <a:spLocks noGrp="1"/>
          </p:cNvSpPr>
          <p:nvPr>
            <p:ph type="body" sz="quarter" idx="13"/>
          </p:nvPr>
        </p:nvSpPr>
        <p:spPr>
          <a:xfrm>
            <a:off x="137160" y="1051560"/>
            <a:ext cx="5596357" cy="5212080"/>
          </a:xfrm>
        </p:spPr>
        <p:txBody>
          <a:bodyPr anchor="t"/>
          <a:lstStyle/>
          <a:p>
            <a:pPr>
              <a:buFont typeface="Arial" pitchFamily="34" charset="0"/>
              <a:buChar char="•"/>
            </a:pPr>
            <a:r>
              <a:rPr lang="de-DE" sz="2400" dirty="0" err="1" smtClean="0"/>
              <a:t>Implemented</a:t>
            </a:r>
            <a:r>
              <a:rPr lang="de-DE" sz="2400" dirty="0" smtClean="0"/>
              <a:t> in </a:t>
            </a:r>
            <a:r>
              <a:rPr lang="de-DE" sz="2400" dirty="0" err="1" smtClean="0"/>
              <a:t>dust</a:t>
            </a:r>
            <a:r>
              <a:rPr lang="de-DE" sz="2400" dirty="0" smtClean="0"/>
              <a:t> </a:t>
            </a:r>
            <a:r>
              <a:rPr lang="de-DE" sz="2400" dirty="0" err="1" smtClean="0"/>
              <a:t>particle</a:t>
            </a:r>
            <a:r>
              <a:rPr lang="de-DE" sz="2400" dirty="0" smtClean="0"/>
              <a:t> </a:t>
            </a:r>
            <a:r>
              <a:rPr lang="de-DE" sz="2400" dirty="0" err="1" smtClean="0"/>
              <a:t>dynamics</a:t>
            </a:r>
            <a:r>
              <a:rPr lang="de-DE" sz="2400" dirty="0" smtClean="0"/>
              <a:t> </a:t>
            </a:r>
            <a:r>
              <a:rPr lang="de-DE" sz="2400" dirty="0" err="1" smtClean="0"/>
              <a:t>model</a:t>
            </a:r>
            <a:r>
              <a:rPr lang="de-DE" sz="2400" dirty="0" smtClean="0"/>
              <a:t>, </a:t>
            </a:r>
            <a:r>
              <a:rPr lang="de-DE" sz="2400" dirty="0" err="1" smtClean="0"/>
              <a:t>which</a:t>
            </a:r>
            <a:r>
              <a:rPr lang="de-DE" sz="2400" dirty="0" smtClean="0"/>
              <a:t> </a:t>
            </a:r>
            <a:r>
              <a:rPr lang="de-DE" sz="2400" dirty="0" err="1" smtClean="0"/>
              <a:t>predicts</a:t>
            </a:r>
            <a:r>
              <a:rPr lang="de-DE" sz="2400" dirty="0" smtClean="0"/>
              <a:t> (</a:t>
            </a:r>
            <a:r>
              <a:rPr lang="de-DE" sz="2400" dirty="0" err="1" smtClean="0"/>
              <a:t>among</a:t>
            </a:r>
            <a:r>
              <a:rPr lang="de-DE" sz="2400" dirty="0" smtClean="0"/>
              <a:t> </a:t>
            </a:r>
            <a:r>
              <a:rPr lang="de-DE" sz="2400" dirty="0" err="1" smtClean="0"/>
              <a:t>others</a:t>
            </a:r>
            <a:r>
              <a:rPr lang="de-DE" sz="2400" dirty="0" smtClean="0"/>
              <a:t>):</a:t>
            </a:r>
          </a:p>
          <a:p>
            <a:pPr marL="0" indent="0"/>
            <a:r>
              <a:rPr lang="en-US" sz="2400" dirty="0" smtClean="0">
                <a:solidFill>
                  <a:prstClr val="black"/>
                </a:solidFill>
              </a:rPr>
              <a:t>	</a:t>
            </a:r>
            <a:r>
              <a:rPr lang="en-US" sz="2400" i="1" dirty="0" smtClean="0">
                <a:solidFill>
                  <a:schemeClr val="tx2"/>
                </a:solidFill>
              </a:rPr>
              <a:t>Loss </a:t>
            </a:r>
            <a:r>
              <a:rPr lang="en-US" sz="2400" i="1" dirty="0">
                <a:solidFill>
                  <a:schemeClr val="tx2"/>
                </a:solidFill>
              </a:rPr>
              <a:t>duration of a few </a:t>
            </a:r>
            <a:r>
              <a:rPr lang="en-US" sz="2400" i="1" dirty="0" err="1" smtClean="0">
                <a:solidFill>
                  <a:schemeClr val="tx2"/>
                </a:solidFill>
              </a:rPr>
              <a:t>ms.</a:t>
            </a:r>
            <a:endParaRPr lang="en-US" sz="2400" i="1" dirty="0">
              <a:solidFill>
                <a:schemeClr val="tx2"/>
              </a:solidFill>
            </a:endParaRPr>
          </a:p>
          <a:p>
            <a:pPr marL="0" indent="0"/>
            <a:r>
              <a:rPr lang="en-US" sz="2400" i="1" dirty="0" smtClean="0">
                <a:solidFill>
                  <a:schemeClr val="tx2"/>
                </a:solidFill>
              </a:rPr>
              <a:t>	Losses become faster for larger</a:t>
            </a:r>
            <a:br>
              <a:rPr lang="en-US" sz="2400" i="1" dirty="0" smtClean="0">
                <a:solidFill>
                  <a:schemeClr val="tx2"/>
                </a:solidFill>
              </a:rPr>
            </a:br>
            <a:r>
              <a:rPr lang="en-US" sz="2400" i="1" dirty="0" smtClean="0">
                <a:solidFill>
                  <a:schemeClr val="tx2"/>
                </a:solidFill>
              </a:rPr>
              <a:t>	beam intensities.</a:t>
            </a:r>
          </a:p>
          <a:p>
            <a:pPr marL="0" indent="0"/>
            <a:endParaRPr lang="en-US" sz="2400" i="1" dirty="0" smtClean="0">
              <a:solidFill>
                <a:schemeClr val="tx2"/>
              </a:solidFill>
            </a:endParaRPr>
          </a:p>
          <a:p>
            <a:pPr marL="0" indent="0"/>
            <a:endParaRPr lang="en-US" sz="2400" i="1" dirty="0" smtClean="0">
              <a:solidFill>
                <a:schemeClr val="tx2"/>
              </a:solidFill>
            </a:endParaRPr>
          </a:p>
          <a:p>
            <a:pPr>
              <a:buFont typeface="Arial" pitchFamily="34" charset="0"/>
              <a:buChar char="•"/>
            </a:pPr>
            <a:endParaRPr lang="de-DE" sz="2400" dirty="0" smtClean="0"/>
          </a:p>
        </p:txBody>
      </p:sp>
      <p:grpSp>
        <p:nvGrpSpPr>
          <p:cNvPr id="73" name="Gruppieren 72"/>
          <p:cNvGrpSpPr/>
          <p:nvPr/>
        </p:nvGrpSpPr>
        <p:grpSpPr>
          <a:xfrm>
            <a:off x="147112" y="3081786"/>
            <a:ext cx="5806835" cy="3198634"/>
            <a:chOff x="147112" y="3081786"/>
            <a:chExt cx="5806835" cy="319863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63" y="3081786"/>
              <a:ext cx="4460513" cy="265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Abgerundetes Rechteck 71"/>
            <p:cNvSpPr/>
            <p:nvPr/>
          </p:nvSpPr>
          <p:spPr bwMode="auto">
            <a:xfrm>
              <a:off x="3761614" y="4716081"/>
              <a:ext cx="2192333" cy="715089"/>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1200" b="1" dirty="0" smtClean="0">
                  <a:solidFill>
                    <a:schemeClr val="tx2"/>
                  </a:solidFill>
                  <a:latin typeface="Arial" pitchFamily="-112" charset="0"/>
                  <a:ea typeface="ＭＳ Ｐゴシック" pitchFamily="-112" charset="-128"/>
                  <a:cs typeface="ＭＳ Ｐゴシック" pitchFamily="-112" charset="-128"/>
                </a:rPr>
                <a:t>c</a:t>
              </a:r>
              <a:r>
                <a:rPr kumimoji="0" lang="en-US" sz="1200" b="1" i="0" u="none" strike="noStrike" cap="none" normalizeH="0" baseline="0" dirty="0" smtClean="0">
                  <a:ln>
                    <a:noFill/>
                  </a:ln>
                  <a:solidFill>
                    <a:schemeClr val="tx2"/>
                  </a:solidFill>
                  <a:effectLst/>
                  <a:latin typeface="Arial" pitchFamily="-112" charset="0"/>
                  <a:ea typeface="ＭＳ Ｐゴシック" pitchFamily="-112" charset="-128"/>
                  <a:cs typeface="ＭＳ Ｐゴシック" pitchFamily="-112" charset="-128"/>
                </a:rPr>
                <a:t>ourtesy of </a:t>
              </a:r>
              <a:r>
                <a:rPr lang="en-US" sz="1200" b="1" dirty="0" smtClean="0">
                  <a:solidFill>
                    <a:schemeClr val="tx2"/>
                  </a:solidFill>
                  <a:latin typeface="Arial" pitchFamily="-112" charset="0"/>
                  <a:ea typeface="ＭＳ Ｐゴシック" pitchFamily="-112" charset="-128"/>
                  <a:cs typeface="ＭＳ Ｐゴシック" pitchFamily="-112" charset="-128"/>
                </a:rPr>
                <a:t/>
              </a:r>
              <a:br>
                <a:rPr lang="en-US" sz="1200" b="1" dirty="0" smtClean="0">
                  <a:solidFill>
                    <a:schemeClr val="tx2"/>
                  </a:solidFill>
                  <a:latin typeface="Arial" pitchFamily="-112" charset="0"/>
                  <a:ea typeface="ＭＳ Ｐゴシック" pitchFamily="-112" charset="-128"/>
                  <a:cs typeface="ＭＳ Ｐゴシック" pitchFamily="-112" charset="-128"/>
                </a:rPr>
              </a:br>
              <a:r>
                <a:rPr lang="en-US" sz="1200" b="1" dirty="0" smtClean="0">
                  <a:solidFill>
                    <a:schemeClr val="tx2"/>
                  </a:solidFill>
                  <a:latin typeface="Arial" pitchFamily="-112" charset="0"/>
                  <a:ea typeface="ＭＳ Ｐゴシック" pitchFamily="-112" charset="-128"/>
                  <a:cs typeface="ＭＳ Ｐゴシック" pitchFamily="-112" charset="-128"/>
                </a:rPr>
                <a:t>F. Zimmermann, N. Fuster</a:t>
              </a:r>
              <a:r>
                <a:rPr lang="en-US" sz="1200" b="1" dirty="0">
                  <a:solidFill>
                    <a:schemeClr val="tx2"/>
                  </a:solidFill>
                  <a:latin typeface="Arial" pitchFamily="-112" charset="0"/>
                  <a:ea typeface="ＭＳ Ｐゴシック" pitchFamily="-112" charset="-128"/>
                  <a:cs typeface="ＭＳ Ｐゴシック" pitchFamily="-112" charset="-128"/>
                </a:rPr>
                <a:t/>
              </a:r>
              <a:br>
                <a:rPr lang="en-US" sz="1200" b="1" dirty="0">
                  <a:solidFill>
                    <a:schemeClr val="tx2"/>
                  </a:solidFill>
                  <a:latin typeface="Arial" pitchFamily="-112" charset="0"/>
                  <a:ea typeface="ＭＳ Ｐゴシック" pitchFamily="-112" charset="-128"/>
                  <a:cs typeface="ＭＳ Ｐゴシック" pitchFamily="-112" charset="-128"/>
                </a:rPr>
              </a:br>
              <a:r>
                <a:rPr lang="en-US" sz="1200" b="1" dirty="0">
                  <a:solidFill>
                    <a:schemeClr val="tx2"/>
                  </a:solidFill>
                  <a:latin typeface="Arial" pitchFamily="-112" charset="0"/>
                  <a:ea typeface="ＭＳ Ｐゴシック" pitchFamily="-112" charset="-128"/>
                  <a:cs typeface="ＭＳ Ｐゴシック" pitchFamily="-112" charset="-128"/>
                </a:rPr>
                <a:t>IPAC’11: MOPS017</a:t>
              </a:r>
              <a:endParaRPr kumimoji="0" lang="en-US" sz="1200" b="1"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
          <p:nvSpPr>
            <p:cNvPr id="74" name="Textfeld 73"/>
            <p:cNvSpPr txBox="1"/>
            <p:nvPr/>
          </p:nvSpPr>
          <p:spPr>
            <a:xfrm>
              <a:off x="147112" y="5695645"/>
              <a:ext cx="4828649" cy="584775"/>
            </a:xfrm>
            <a:prstGeom prst="rect">
              <a:avLst/>
            </a:prstGeom>
            <a:noFill/>
          </p:spPr>
          <p:txBody>
            <a:bodyPr wrap="square" rtlCol="0">
              <a:spAutoFit/>
            </a:bodyPr>
            <a:lstStyle/>
            <a:p>
              <a:pPr algn="ctr"/>
              <a:r>
                <a:rPr lang="de-DE" sz="1600" i="1" dirty="0" smtClean="0">
                  <a:solidFill>
                    <a:schemeClr val="tx2"/>
                  </a:solidFill>
                </a:rPr>
                <a:t>Beam </a:t>
              </a:r>
              <a:r>
                <a:rPr lang="de-DE" sz="1600" i="1" dirty="0" err="1" smtClean="0">
                  <a:solidFill>
                    <a:schemeClr val="tx2"/>
                  </a:solidFill>
                </a:rPr>
                <a:t>loss</a:t>
              </a:r>
              <a:r>
                <a:rPr lang="de-DE" sz="1600" i="1" dirty="0" smtClean="0">
                  <a:solidFill>
                    <a:schemeClr val="tx2"/>
                  </a:solidFill>
                </a:rPr>
                <a:t> rate </a:t>
              </a:r>
              <a:r>
                <a:rPr lang="de-DE" sz="1600" i="1" dirty="0" err="1" smtClean="0">
                  <a:solidFill>
                    <a:schemeClr val="tx2"/>
                  </a:solidFill>
                </a:rPr>
                <a:t>as</a:t>
              </a:r>
              <a:r>
                <a:rPr lang="de-DE" sz="1600" i="1" dirty="0" smtClean="0">
                  <a:solidFill>
                    <a:schemeClr val="tx2"/>
                  </a:solidFill>
                </a:rPr>
                <a:t> a </a:t>
              </a:r>
              <a:r>
                <a:rPr lang="de-DE" sz="1600" i="1" dirty="0" err="1" smtClean="0">
                  <a:solidFill>
                    <a:schemeClr val="tx2"/>
                  </a:solidFill>
                </a:rPr>
                <a:t>function</a:t>
              </a:r>
              <a:r>
                <a:rPr lang="de-DE" sz="1600" i="1" dirty="0" smtClean="0">
                  <a:solidFill>
                    <a:schemeClr val="tx2"/>
                  </a:solidFill>
                </a:rPr>
                <a:t> </a:t>
              </a:r>
              <a:r>
                <a:rPr lang="de-DE" sz="1600" i="1" dirty="0" err="1" smtClean="0">
                  <a:solidFill>
                    <a:schemeClr val="tx2"/>
                  </a:solidFill>
                </a:rPr>
                <a:t>of</a:t>
              </a:r>
              <a:r>
                <a:rPr lang="de-DE" sz="1600" i="1" dirty="0" smtClean="0">
                  <a:solidFill>
                    <a:schemeClr val="tx2"/>
                  </a:solidFill>
                </a:rPr>
                <a:t> time </a:t>
              </a:r>
              <a:r>
                <a:rPr lang="de-DE" sz="1600" i="1" dirty="0" err="1" smtClean="0">
                  <a:solidFill>
                    <a:schemeClr val="tx2"/>
                  </a:solidFill>
                </a:rPr>
                <a:t>for</a:t>
              </a:r>
              <a:r>
                <a:rPr lang="de-DE" sz="1600" i="1" dirty="0" smtClean="0">
                  <a:solidFill>
                    <a:schemeClr val="tx2"/>
                  </a:solidFill>
                </a:rPr>
                <a:t> different </a:t>
              </a:r>
              <a:r>
                <a:rPr lang="de-DE" sz="1600" i="1" dirty="0" err="1" smtClean="0">
                  <a:solidFill>
                    <a:schemeClr val="tx2"/>
                  </a:solidFill>
                </a:rPr>
                <a:t>macroparticle</a:t>
              </a:r>
              <a:r>
                <a:rPr lang="de-DE" sz="1600" i="1" dirty="0" smtClean="0">
                  <a:solidFill>
                    <a:schemeClr val="tx2"/>
                  </a:solidFill>
                </a:rPr>
                <a:t> </a:t>
              </a:r>
              <a:r>
                <a:rPr lang="de-DE" sz="1600" i="1" dirty="0" err="1" smtClean="0">
                  <a:solidFill>
                    <a:schemeClr val="tx2"/>
                  </a:solidFill>
                </a:rPr>
                <a:t>masses</a:t>
              </a:r>
              <a:r>
                <a:rPr lang="de-DE" sz="1600" i="1" dirty="0" smtClean="0">
                  <a:solidFill>
                    <a:schemeClr val="tx2"/>
                  </a:solidFill>
                </a:rPr>
                <a:t>. Beam </a:t>
              </a:r>
              <a:r>
                <a:rPr lang="de-DE" sz="1600" i="1" dirty="0" err="1" smtClean="0">
                  <a:solidFill>
                    <a:schemeClr val="tx2"/>
                  </a:solidFill>
                </a:rPr>
                <a:t>intensity</a:t>
              </a:r>
              <a:r>
                <a:rPr lang="de-DE" sz="1600" i="1" dirty="0" smtClean="0">
                  <a:solidFill>
                    <a:schemeClr val="tx2"/>
                  </a:solidFill>
                </a:rPr>
                <a:t>: 1.6·10</a:t>
              </a:r>
              <a:r>
                <a:rPr lang="de-DE" sz="1600" i="1" baseline="30000" dirty="0" smtClean="0">
                  <a:solidFill>
                    <a:schemeClr val="tx2"/>
                  </a:solidFill>
                </a:rPr>
                <a:t>14</a:t>
              </a:r>
              <a:r>
                <a:rPr lang="de-DE" sz="1600" i="1" dirty="0" smtClean="0">
                  <a:solidFill>
                    <a:schemeClr val="tx2"/>
                  </a:solidFill>
                </a:rPr>
                <a:t> </a:t>
              </a:r>
              <a:r>
                <a:rPr lang="de-DE" sz="1600" i="1" dirty="0" err="1" smtClean="0">
                  <a:solidFill>
                    <a:schemeClr val="tx2"/>
                  </a:solidFill>
                </a:rPr>
                <a:t>protons</a:t>
              </a:r>
              <a:r>
                <a:rPr lang="de-DE" sz="1600" i="1" dirty="0" smtClean="0">
                  <a:solidFill>
                    <a:schemeClr val="tx2"/>
                  </a:solidFill>
                </a:rPr>
                <a:t>.</a:t>
              </a:r>
            </a:p>
          </p:txBody>
        </p:sp>
      </p:grpSp>
      <p:pic>
        <p:nvPicPr>
          <p:cNvPr id="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122" y="1969104"/>
            <a:ext cx="447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121" y="2577668"/>
            <a:ext cx="447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50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69"/>
                                        </p:tgtEl>
                                      </p:cBhvr>
                                    </p:animEffect>
                                    <p:set>
                                      <p:cBhvr>
                                        <p:cTn id="14" dur="1" fill="hold">
                                          <p:stCondLst>
                                            <p:cond delay="499"/>
                                          </p:stCondLst>
                                        </p:cTn>
                                        <p:tgtEl>
                                          <p:spTgt spid="69"/>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8" presetClass="entr" presetSubtype="12"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strips(downLeft)">
                                      <p:cBhvr>
                                        <p:cTn id="27" dur="500"/>
                                        <p:tgtEl>
                                          <p:spTgt spid="45"/>
                                        </p:tgtEl>
                                      </p:cBhvr>
                                    </p:animEffect>
                                  </p:childTnLst>
                                </p:cTn>
                              </p:par>
                              <p:par>
                                <p:cTn id="28" presetID="10" presetClass="exit" presetSubtype="0" fill="hold" nodeType="with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22" presetClass="entr" presetSubtype="4"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58"/>
                                        </p:tgtEl>
                                      </p:cBhvr>
                                    </p:animEffect>
                                    <p:set>
                                      <p:cBhvr>
                                        <p:cTn id="53" dur="1" fill="hold">
                                          <p:stCondLst>
                                            <p:cond delay="499"/>
                                          </p:stCondLst>
                                        </p:cTn>
                                        <p:tgtEl>
                                          <p:spTgt spid="58"/>
                                        </p:tgtEl>
                                        <p:attrNameLst>
                                          <p:attrName>style.visibility</p:attrName>
                                        </p:attrNameLst>
                                      </p:cBhvr>
                                      <p:to>
                                        <p:strVal val="hidden"/>
                                      </p:to>
                                    </p:se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sp>
        <p:nvSpPr>
          <p:cNvPr id="6" name="Text Placeholder 5"/>
          <p:cNvSpPr>
            <a:spLocks noGrp="1"/>
          </p:cNvSpPr>
          <p:nvPr>
            <p:ph type="body" sz="quarter" idx="13"/>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2074287836"/>
              </p:ext>
            </p:extLst>
          </p:nvPr>
        </p:nvGraphicFramePr>
        <p:xfrm>
          <a:off x="1566530" y="1765005"/>
          <a:ext cx="6096000" cy="37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748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QTSWG</a:t>
            </a:r>
            <a:endParaRPr lang="de-DE" dirty="0"/>
          </a:p>
        </p:txBody>
      </p:sp>
      <p:sp>
        <p:nvSpPr>
          <p:cNvPr id="3" name="Textplatzhalter 2"/>
          <p:cNvSpPr>
            <a:spLocks noGrp="1"/>
          </p:cNvSpPr>
          <p:nvPr>
            <p:ph type="body" sz="quarter" idx="13"/>
          </p:nvPr>
        </p:nvSpPr>
        <p:spPr/>
        <p:txBody>
          <a:bodyPr/>
          <a:lstStyle/>
          <a:p>
            <a:r>
              <a:rPr lang="de-DE" sz="2400" dirty="0" err="1" smtClean="0"/>
              <a:t>Three</a:t>
            </a:r>
            <a:r>
              <a:rPr lang="de-DE" sz="2400" dirty="0" smtClean="0"/>
              <a:t> </a:t>
            </a:r>
            <a:r>
              <a:rPr lang="de-DE" sz="2400" dirty="0" err="1" smtClean="0"/>
              <a:t>strategies</a:t>
            </a:r>
            <a:r>
              <a:rPr lang="de-DE" sz="2400" dirty="0" smtClean="0"/>
              <a:t> </a:t>
            </a:r>
            <a:r>
              <a:rPr lang="de-DE" sz="2400" dirty="0" err="1" smtClean="0"/>
              <a:t>to</a:t>
            </a:r>
            <a:r>
              <a:rPr lang="de-DE" sz="2400" dirty="0" smtClean="0"/>
              <a:t> </a:t>
            </a:r>
            <a:r>
              <a:rPr lang="de-DE" sz="2400" dirty="0" err="1" smtClean="0"/>
              <a:t>learn</a:t>
            </a:r>
            <a:r>
              <a:rPr lang="de-DE" sz="2400" dirty="0" smtClean="0"/>
              <a:t> </a:t>
            </a:r>
            <a:r>
              <a:rPr lang="de-DE" sz="2400" dirty="0" err="1" smtClean="0"/>
              <a:t>about</a:t>
            </a:r>
            <a:r>
              <a:rPr lang="de-DE" sz="2400" dirty="0" smtClean="0"/>
              <a:t> </a:t>
            </a:r>
            <a:r>
              <a:rPr lang="de-DE" sz="2400" dirty="0" err="1" smtClean="0"/>
              <a:t>quench</a:t>
            </a:r>
            <a:r>
              <a:rPr lang="de-DE" sz="2400" dirty="0" smtClean="0"/>
              <a:t> </a:t>
            </a:r>
            <a:r>
              <a:rPr lang="de-DE" sz="2400" dirty="0" err="1" smtClean="0"/>
              <a:t>limit</a:t>
            </a:r>
            <a:r>
              <a:rPr lang="de-DE" sz="2400" dirty="0" smtClean="0"/>
              <a:t> </a:t>
            </a:r>
            <a:r>
              <a:rPr lang="de-DE" sz="2400" dirty="0" err="1" smtClean="0"/>
              <a:t>with</a:t>
            </a:r>
            <a:r>
              <a:rPr lang="de-DE" sz="2400" dirty="0" smtClean="0"/>
              <a:t> UFO </a:t>
            </a:r>
            <a:r>
              <a:rPr lang="de-DE" sz="2400" dirty="0" err="1" smtClean="0"/>
              <a:t>timescales</a:t>
            </a:r>
            <a:r>
              <a:rPr lang="de-DE" sz="2400" dirty="0" smtClean="0"/>
              <a:t>:</a:t>
            </a:r>
          </a:p>
          <a:p>
            <a:pPr>
              <a:spcBef>
                <a:spcPts val="1000"/>
              </a:spcBef>
              <a:buFont typeface="Arial" pitchFamily="34" charset="0"/>
              <a:buChar char="•"/>
            </a:pPr>
            <a:r>
              <a:rPr lang="de-DE" sz="2400" b="1" dirty="0" err="1" smtClean="0">
                <a:solidFill>
                  <a:schemeClr val="tx2"/>
                </a:solidFill>
                <a:effectLst>
                  <a:outerShdw blurRad="38100" dist="38100" dir="2700000" algn="tl">
                    <a:srgbClr val="000000">
                      <a:alpha val="43137"/>
                    </a:srgbClr>
                  </a:outerShdw>
                </a:effectLst>
              </a:rPr>
              <a:t>Wire</a:t>
            </a:r>
            <a:r>
              <a:rPr lang="de-DE" sz="2400" b="1" dirty="0" smtClean="0">
                <a:solidFill>
                  <a:schemeClr val="tx2"/>
                </a:solidFill>
                <a:effectLst>
                  <a:outerShdw blurRad="38100" dist="38100" dir="2700000" algn="tl">
                    <a:srgbClr val="000000">
                      <a:alpha val="43137"/>
                    </a:srgbClr>
                  </a:outerShdw>
                </a:effectLst>
              </a:rPr>
              <a:t> </a:t>
            </a:r>
            <a:r>
              <a:rPr lang="de-DE" sz="2400" b="1" dirty="0" err="1" smtClean="0">
                <a:solidFill>
                  <a:schemeClr val="tx2"/>
                </a:solidFill>
                <a:effectLst>
                  <a:outerShdw blurRad="38100" dist="38100" dir="2700000" algn="tl">
                    <a:srgbClr val="000000">
                      <a:alpha val="43137"/>
                    </a:srgbClr>
                  </a:outerShdw>
                </a:effectLst>
              </a:rPr>
              <a:t>scanner</a:t>
            </a:r>
            <a:r>
              <a:rPr lang="de-DE" sz="2400" b="1" dirty="0" smtClean="0">
                <a:solidFill>
                  <a:schemeClr val="tx2"/>
                </a:solidFill>
                <a:effectLst>
                  <a:outerShdw blurRad="38100" dist="38100" dir="2700000" algn="tl">
                    <a:srgbClr val="000000">
                      <a:alpha val="43137"/>
                    </a:srgbClr>
                  </a:outerShdw>
                </a:effectLst>
              </a:rPr>
              <a:t> </a:t>
            </a:r>
            <a:r>
              <a:rPr lang="de-DE" sz="2400" b="1" dirty="0" err="1" smtClean="0">
                <a:solidFill>
                  <a:schemeClr val="tx2"/>
                </a:solidFill>
                <a:effectLst>
                  <a:outerShdw blurRad="38100" dist="38100" dir="2700000" algn="tl">
                    <a:srgbClr val="000000">
                      <a:alpha val="43137"/>
                    </a:srgbClr>
                  </a:outerShdw>
                </a:effectLst>
              </a:rPr>
              <a:t>quench</a:t>
            </a:r>
            <a:r>
              <a:rPr lang="de-DE" sz="2400" b="1" dirty="0" smtClean="0">
                <a:solidFill>
                  <a:schemeClr val="tx2"/>
                </a:solidFill>
                <a:effectLst>
                  <a:outerShdw blurRad="38100" dist="38100" dir="2700000" algn="tl">
                    <a:srgbClr val="000000">
                      <a:alpha val="43137"/>
                    </a:srgbClr>
                  </a:outerShdw>
                </a:effectLst>
              </a:rPr>
              <a:t> </a:t>
            </a:r>
            <a:r>
              <a:rPr lang="de-DE" sz="2400" b="1" dirty="0" err="1" smtClean="0">
                <a:solidFill>
                  <a:schemeClr val="tx2"/>
                </a:solidFill>
                <a:effectLst>
                  <a:outerShdw blurRad="38100" dist="38100" dir="2700000" algn="tl">
                    <a:srgbClr val="000000">
                      <a:alpha val="43137"/>
                    </a:srgbClr>
                  </a:outerShdw>
                </a:effectLst>
              </a:rPr>
              <a:t>test</a:t>
            </a:r>
            <a:endParaRPr lang="de-DE" sz="2400" b="1" dirty="0" smtClean="0">
              <a:solidFill>
                <a:schemeClr val="tx2"/>
              </a:solidFill>
              <a:effectLst>
                <a:outerShdw blurRad="38100" dist="38100" dir="2700000" algn="tl">
                  <a:srgbClr val="000000">
                    <a:alpha val="43137"/>
                  </a:srgbClr>
                </a:outerShdw>
              </a:effectLst>
            </a:endParaRPr>
          </a:p>
          <a:p>
            <a:pPr marL="457200" lvl="1" indent="0">
              <a:buNone/>
              <a:tabLst>
                <a:tab pos="509588" algn="l"/>
                <a:tab pos="690563" algn="l"/>
                <a:tab pos="2286000" algn="l"/>
              </a:tabLst>
            </a:pPr>
            <a:r>
              <a:rPr lang="de-DE" i="1" dirty="0" smtClean="0">
                <a:solidFill>
                  <a:schemeClr val="tx2"/>
                </a:solidFill>
              </a:rPr>
              <a:t>	      </a:t>
            </a:r>
            <a:r>
              <a:rPr lang="de-DE" b="1" i="1" dirty="0" smtClean="0">
                <a:solidFill>
                  <a:schemeClr val="accent3"/>
                </a:solidFill>
                <a:effectLst>
                  <a:outerShdw blurRad="38100" dist="38100" dir="2700000" algn="tl">
                    <a:srgbClr val="000000">
                      <a:alpha val="43137"/>
                    </a:srgbClr>
                  </a:outerShdw>
                </a:effectLst>
              </a:rPr>
              <a:t>Advantage:  	</a:t>
            </a:r>
            <a:r>
              <a:rPr lang="de-DE" i="1" dirty="0" err="1" smtClean="0">
                <a:solidFill>
                  <a:schemeClr val="tx2"/>
                </a:solidFill>
              </a:rPr>
              <a:t>Detailed</a:t>
            </a:r>
            <a:r>
              <a:rPr lang="de-DE" i="1" dirty="0" smtClean="0">
                <a:solidFill>
                  <a:schemeClr val="tx2"/>
                </a:solidFill>
              </a:rPr>
              <a:t> FLUKA </a:t>
            </a:r>
            <a:r>
              <a:rPr lang="de-DE" i="1" dirty="0" err="1" smtClean="0">
                <a:solidFill>
                  <a:schemeClr val="tx2"/>
                </a:solidFill>
              </a:rPr>
              <a:t>simulations</a:t>
            </a:r>
            <a:r>
              <a:rPr lang="de-DE" i="1" dirty="0" smtClean="0">
                <a:solidFill>
                  <a:schemeClr val="tx2"/>
                </a:solidFill>
              </a:rPr>
              <a:t> </a:t>
            </a:r>
            <a:r>
              <a:rPr lang="de-DE" i="1" dirty="0" err="1" smtClean="0">
                <a:solidFill>
                  <a:schemeClr val="tx2"/>
                </a:solidFill>
              </a:rPr>
              <a:t>exist</a:t>
            </a:r>
            <a:r>
              <a:rPr lang="de-DE" i="1" dirty="0" smtClean="0">
                <a:solidFill>
                  <a:schemeClr val="tx2"/>
                </a:solidFill>
              </a:rPr>
              <a:t>, o</a:t>
            </a:r>
            <a:r>
              <a:rPr lang="en-US" i="1" dirty="0" err="1" smtClean="0">
                <a:solidFill>
                  <a:schemeClr val="tx2"/>
                </a:solidFill>
              </a:rPr>
              <a:t>nly</a:t>
            </a:r>
            <a:r>
              <a:rPr lang="en-US" i="1" dirty="0" smtClean="0">
                <a:solidFill>
                  <a:schemeClr val="tx2"/>
                </a:solidFill>
              </a:rPr>
              <a:t> </a:t>
            </a:r>
            <a:r>
              <a:rPr lang="en-US" i="1" dirty="0">
                <a:solidFill>
                  <a:schemeClr val="tx2"/>
                </a:solidFill>
              </a:rPr>
              <a:t>way to asses directly </a:t>
            </a:r>
            <a:r>
              <a:rPr lang="en-US" i="1" dirty="0" smtClean="0">
                <a:solidFill>
                  <a:schemeClr val="tx2"/>
                </a:solidFill>
              </a:rPr>
              <a:t>			</a:t>
            </a:r>
            <a:r>
              <a:rPr lang="en-US" b="1" i="1" dirty="0" smtClean="0">
                <a:solidFill>
                  <a:schemeClr val="tx2"/>
                </a:solidFill>
                <a:effectLst>
                  <a:outerShdw blurRad="38100" dist="38100" dir="2700000" algn="tl">
                    <a:srgbClr val="000000">
                      <a:alpha val="43137"/>
                    </a:srgbClr>
                  </a:outerShdw>
                </a:effectLst>
              </a:rPr>
              <a:t>difference </a:t>
            </a:r>
            <a:r>
              <a:rPr lang="en-US" b="1" i="1" dirty="0">
                <a:solidFill>
                  <a:schemeClr val="tx2"/>
                </a:solidFill>
                <a:effectLst>
                  <a:outerShdw blurRad="38100" dist="38100" dir="2700000" algn="tl">
                    <a:srgbClr val="000000">
                      <a:alpha val="43137"/>
                    </a:srgbClr>
                  </a:outerShdw>
                </a:effectLst>
              </a:rPr>
              <a:t>between UFO </a:t>
            </a:r>
            <a:r>
              <a:rPr lang="en-US" b="1" i="1" dirty="0" smtClean="0">
                <a:solidFill>
                  <a:schemeClr val="tx2"/>
                </a:solidFill>
                <a:effectLst>
                  <a:outerShdw blurRad="38100" dist="38100" dir="2700000" algn="tl">
                    <a:srgbClr val="000000">
                      <a:alpha val="43137"/>
                    </a:srgbClr>
                  </a:outerShdw>
                </a:effectLst>
              </a:rPr>
              <a:t>and bump loss.</a:t>
            </a:r>
            <a:endParaRPr lang="en-US" b="1" i="1" dirty="0">
              <a:solidFill>
                <a:schemeClr val="tx2"/>
              </a:solidFill>
              <a:effectLst>
                <a:outerShdw blurRad="38100" dist="38100" dir="2700000" algn="tl">
                  <a:srgbClr val="000000">
                    <a:alpha val="43137"/>
                  </a:srgbClr>
                </a:outerShdw>
              </a:effectLst>
            </a:endParaRPr>
          </a:p>
          <a:p>
            <a:pPr marL="457200" lvl="1" indent="0">
              <a:buNone/>
              <a:tabLst>
                <a:tab pos="509588" algn="l"/>
                <a:tab pos="690563" algn="l"/>
                <a:tab pos="2286000" algn="l"/>
              </a:tabLst>
            </a:pPr>
            <a:r>
              <a:rPr lang="de-DE" i="1" dirty="0" smtClean="0">
                <a:solidFill>
                  <a:schemeClr val="tx2"/>
                </a:solidFill>
              </a:rPr>
              <a:t>	</a:t>
            </a:r>
            <a:r>
              <a:rPr lang="de-DE" b="1" i="1" dirty="0" err="1" smtClean="0">
                <a:solidFill>
                  <a:schemeClr val="accent2"/>
                </a:solidFill>
                <a:effectLst>
                  <a:outerShdw blurRad="38100" dist="38100" dir="2700000" algn="tl">
                    <a:srgbClr val="000000">
                      <a:alpha val="43137"/>
                    </a:srgbClr>
                  </a:outerShdw>
                </a:effectLst>
              </a:rPr>
              <a:t>Disadvantage</a:t>
            </a:r>
            <a:r>
              <a:rPr lang="de-DE" b="1" i="1" dirty="0" smtClean="0">
                <a:solidFill>
                  <a:schemeClr val="accent2"/>
                </a:solidFill>
                <a:effectLst>
                  <a:outerShdw blurRad="38100" dist="38100" dir="2700000" algn="tl">
                    <a:srgbClr val="000000">
                      <a:alpha val="43137"/>
                    </a:srgbClr>
                  </a:outerShdw>
                </a:effectLst>
              </a:rPr>
              <a:t>: 	</a:t>
            </a:r>
            <a:r>
              <a:rPr lang="en-US" b="1" i="1" dirty="0" smtClean="0">
                <a:solidFill>
                  <a:schemeClr val="tx2"/>
                </a:solidFill>
                <a:effectLst>
                  <a:outerShdw blurRad="38100" dist="38100" dir="2700000" algn="tl">
                    <a:srgbClr val="000000">
                      <a:alpha val="43137"/>
                    </a:srgbClr>
                  </a:outerShdw>
                </a:effectLst>
              </a:rPr>
              <a:t>MBRB </a:t>
            </a:r>
            <a:r>
              <a:rPr lang="en-US" b="1" i="1" dirty="0">
                <a:solidFill>
                  <a:schemeClr val="tx2"/>
                </a:solidFill>
                <a:effectLst>
                  <a:outerShdw blurRad="38100" dist="38100" dir="2700000" algn="tl">
                    <a:srgbClr val="000000">
                      <a:alpha val="43137"/>
                    </a:srgbClr>
                  </a:outerShdw>
                </a:effectLst>
              </a:rPr>
              <a:t>- only one </a:t>
            </a:r>
            <a:r>
              <a:rPr lang="en-US" b="1" i="1" dirty="0" smtClean="0">
                <a:solidFill>
                  <a:schemeClr val="tx2"/>
                </a:solidFill>
                <a:effectLst>
                  <a:outerShdw blurRad="38100" dist="38100" dir="2700000" algn="tl">
                    <a:srgbClr val="000000">
                      <a:alpha val="43137"/>
                    </a:srgbClr>
                  </a:outerShdw>
                </a:effectLst>
              </a:rPr>
              <a:t>spare</a:t>
            </a:r>
            <a:r>
              <a:rPr lang="en-US" i="1" dirty="0" smtClean="0">
                <a:solidFill>
                  <a:schemeClr val="tx2"/>
                </a:solidFill>
              </a:rPr>
              <a:t>, MBRB </a:t>
            </a:r>
            <a:r>
              <a:rPr lang="en-US" i="1" dirty="0">
                <a:solidFill>
                  <a:schemeClr val="tx2"/>
                </a:solidFill>
              </a:rPr>
              <a:t>magnet (4.5 K) </a:t>
            </a:r>
            <a:r>
              <a:rPr lang="en-US" i="1" dirty="0" smtClean="0">
                <a:solidFill>
                  <a:schemeClr val="tx2"/>
                </a:solidFill>
              </a:rPr>
              <a:t>is </a:t>
            </a:r>
            <a:r>
              <a:rPr lang="en-US" i="1" dirty="0">
                <a:solidFill>
                  <a:schemeClr val="tx2"/>
                </a:solidFill>
              </a:rPr>
              <a:t>special </a:t>
            </a:r>
            <a:r>
              <a:rPr lang="en-US" i="1" dirty="0" smtClean="0">
                <a:solidFill>
                  <a:schemeClr val="tx2"/>
                </a:solidFill>
              </a:rPr>
              <a:t>(QP3)</a:t>
            </a:r>
            <a:br>
              <a:rPr lang="en-US" i="1" dirty="0" smtClean="0">
                <a:solidFill>
                  <a:schemeClr val="tx2"/>
                </a:solidFill>
              </a:rPr>
            </a:br>
            <a:r>
              <a:rPr lang="en-US" i="1" dirty="0" smtClean="0">
                <a:solidFill>
                  <a:schemeClr val="tx2"/>
                </a:solidFill>
              </a:rPr>
              <a:t>			different </a:t>
            </a:r>
            <a:r>
              <a:rPr lang="en-US" i="1" dirty="0">
                <a:solidFill>
                  <a:schemeClr val="tx2"/>
                </a:solidFill>
              </a:rPr>
              <a:t>geometry than for the arc </a:t>
            </a:r>
            <a:r>
              <a:rPr lang="en-US" i="1" dirty="0" smtClean="0">
                <a:solidFill>
                  <a:schemeClr val="tx2"/>
                </a:solidFill>
              </a:rPr>
              <a:t>(FLUKA/G4).</a:t>
            </a:r>
            <a:endParaRPr lang="de-DE" i="1" dirty="0">
              <a:solidFill>
                <a:schemeClr val="tx2"/>
              </a:solidFill>
            </a:endParaRPr>
          </a:p>
          <a:p>
            <a:pPr>
              <a:spcBef>
                <a:spcPts val="1000"/>
              </a:spcBef>
              <a:buFont typeface="Arial" pitchFamily="34" charset="0"/>
              <a:buChar char="•"/>
            </a:pPr>
            <a:r>
              <a:rPr lang="de-DE" sz="2400" b="1" dirty="0" err="1" smtClean="0">
                <a:solidFill>
                  <a:schemeClr val="tx2"/>
                </a:solidFill>
                <a:effectLst>
                  <a:outerShdw blurRad="38100" dist="38100" dir="2700000" algn="tl">
                    <a:srgbClr val="000000">
                      <a:alpha val="43137"/>
                    </a:srgbClr>
                  </a:outerShdw>
                </a:effectLst>
              </a:rPr>
              <a:t>Increase</a:t>
            </a:r>
            <a:r>
              <a:rPr lang="de-DE" sz="2400" b="1" dirty="0" smtClean="0">
                <a:solidFill>
                  <a:schemeClr val="tx2"/>
                </a:solidFill>
                <a:effectLst>
                  <a:outerShdw blurRad="38100" dist="38100" dir="2700000" algn="tl">
                    <a:srgbClr val="000000">
                      <a:alpha val="43137"/>
                    </a:srgbClr>
                  </a:outerShdw>
                </a:effectLst>
              </a:rPr>
              <a:t> BLM </a:t>
            </a:r>
            <a:r>
              <a:rPr lang="de-DE" sz="2400" b="1" dirty="0" err="1" smtClean="0">
                <a:solidFill>
                  <a:schemeClr val="tx2"/>
                </a:solidFill>
                <a:effectLst>
                  <a:outerShdw blurRad="38100" dist="38100" dir="2700000" algn="tl">
                    <a:srgbClr val="000000">
                      <a:alpha val="43137"/>
                    </a:srgbClr>
                  </a:outerShdw>
                </a:effectLst>
              </a:rPr>
              <a:t>thresholds</a:t>
            </a:r>
            <a:r>
              <a:rPr lang="de-DE" sz="2400" b="1" dirty="0" smtClean="0">
                <a:solidFill>
                  <a:schemeClr val="tx2"/>
                </a:solidFill>
                <a:effectLst>
                  <a:outerShdw blurRad="38100" dist="38100" dir="2700000" algn="tl">
                    <a:srgbClr val="000000">
                      <a:alpha val="43137"/>
                    </a:srgbClr>
                  </a:outerShdw>
                </a:effectLst>
              </a:rPr>
              <a:t> in „</a:t>
            </a:r>
            <a:r>
              <a:rPr lang="de-DE" sz="2400" b="1" dirty="0" err="1" smtClean="0">
                <a:solidFill>
                  <a:schemeClr val="tx2"/>
                </a:solidFill>
                <a:effectLst>
                  <a:outerShdw blurRad="38100" dist="38100" dir="2700000" algn="tl">
                    <a:srgbClr val="000000">
                      <a:alpha val="43137"/>
                    </a:srgbClr>
                  </a:outerShdw>
                </a:effectLst>
              </a:rPr>
              <a:t>good</a:t>
            </a:r>
            <a:r>
              <a:rPr lang="de-DE" sz="2400" b="1" dirty="0" smtClean="0">
                <a:solidFill>
                  <a:schemeClr val="tx2"/>
                </a:solidFill>
                <a:effectLst>
                  <a:outerShdw blurRad="38100" dist="38100" dir="2700000" algn="tl">
                    <a:srgbClr val="000000">
                      <a:alpha val="43137"/>
                    </a:srgbClr>
                  </a:outerShdw>
                </a:effectLst>
              </a:rPr>
              <a:t>“ </a:t>
            </a:r>
            <a:r>
              <a:rPr lang="de-DE" sz="2400" b="1" dirty="0" err="1" smtClean="0">
                <a:solidFill>
                  <a:schemeClr val="tx2"/>
                </a:solidFill>
                <a:effectLst>
                  <a:outerShdw blurRad="38100" dist="38100" dir="2700000" algn="tl">
                    <a:srgbClr val="000000">
                      <a:alpha val="43137"/>
                    </a:srgbClr>
                  </a:outerShdw>
                </a:effectLst>
              </a:rPr>
              <a:t>sectors</a:t>
            </a:r>
            <a:endParaRPr lang="de-DE" sz="2400" b="1" dirty="0" smtClean="0">
              <a:solidFill>
                <a:schemeClr val="tx2"/>
              </a:solidFill>
              <a:effectLst>
                <a:outerShdw blurRad="38100" dist="38100" dir="2700000" algn="tl">
                  <a:srgbClr val="000000">
                    <a:alpha val="43137"/>
                  </a:srgbClr>
                </a:outerShdw>
              </a:effectLst>
            </a:endParaRPr>
          </a:p>
          <a:p>
            <a:pPr marL="457200" lvl="1" indent="0">
              <a:buNone/>
              <a:tabLst>
                <a:tab pos="509588" algn="l"/>
                <a:tab pos="690563" algn="l"/>
                <a:tab pos="2286000" algn="l"/>
              </a:tabLst>
            </a:pPr>
            <a:r>
              <a:rPr lang="de-DE" i="1" dirty="0">
                <a:solidFill>
                  <a:schemeClr val="tx2"/>
                </a:solidFill>
              </a:rPr>
              <a:t>	      </a:t>
            </a:r>
            <a:r>
              <a:rPr lang="de-DE" b="1" i="1" dirty="0">
                <a:solidFill>
                  <a:schemeClr val="accent3"/>
                </a:solidFill>
                <a:effectLst>
                  <a:outerShdw blurRad="38100" dist="38100" dir="2700000" algn="tl">
                    <a:srgbClr val="000000">
                      <a:alpha val="43137"/>
                    </a:srgbClr>
                  </a:outerShdw>
                </a:effectLst>
              </a:rPr>
              <a:t>Advantage:  	</a:t>
            </a:r>
            <a:r>
              <a:rPr lang="de-DE" i="1" dirty="0" smtClean="0">
                <a:solidFill>
                  <a:schemeClr val="tx2"/>
                </a:solidFill>
              </a:rPr>
              <a:t>Real UFO </a:t>
            </a:r>
            <a:r>
              <a:rPr lang="de-DE" i="1" dirty="0" err="1" smtClean="0">
                <a:solidFill>
                  <a:schemeClr val="tx2"/>
                </a:solidFill>
              </a:rPr>
              <a:t>quench</a:t>
            </a:r>
            <a:r>
              <a:rPr lang="en-US" i="1" dirty="0" smtClean="0">
                <a:solidFill>
                  <a:schemeClr val="tx2"/>
                </a:solidFill>
              </a:rPr>
              <a:t>.</a:t>
            </a:r>
            <a:endParaRPr lang="en-US" i="1" dirty="0">
              <a:solidFill>
                <a:schemeClr val="tx2"/>
              </a:solidFill>
            </a:endParaRPr>
          </a:p>
          <a:p>
            <a:pPr marL="457200" lvl="1" indent="0">
              <a:buNone/>
              <a:tabLst>
                <a:tab pos="509588" algn="l"/>
                <a:tab pos="690563" algn="l"/>
                <a:tab pos="2286000" algn="l"/>
              </a:tabLst>
            </a:pPr>
            <a:r>
              <a:rPr lang="de-DE" i="1" dirty="0" smtClean="0">
                <a:solidFill>
                  <a:schemeClr val="tx2"/>
                </a:solidFill>
              </a:rPr>
              <a:t>	</a:t>
            </a:r>
            <a:r>
              <a:rPr lang="de-DE" b="1" i="1" dirty="0" err="1" smtClean="0">
                <a:solidFill>
                  <a:schemeClr val="accent2"/>
                </a:solidFill>
                <a:effectLst>
                  <a:outerShdw blurRad="38100" dist="38100" dir="2700000" algn="tl">
                    <a:srgbClr val="000000">
                      <a:alpha val="43137"/>
                    </a:srgbClr>
                  </a:outerShdw>
                </a:effectLst>
              </a:rPr>
              <a:t>Disadvantage</a:t>
            </a:r>
            <a:r>
              <a:rPr lang="de-DE" b="1" i="1" dirty="0" smtClean="0">
                <a:solidFill>
                  <a:schemeClr val="accent2"/>
                </a:solidFill>
                <a:effectLst>
                  <a:outerShdw blurRad="38100" dist="38100" dir="2700000" algn="tl">
                    <a:srgbClr val="000000">
                      <a:alpha val="43137"/>
                    </a:srgbClr>
                  </a:outerShdw>
                </a:effectLst>
              </a:rPr>
              <a:t>: 	</a:t>
            </a:r>
            <a:r>
              <a:rPr lang="en-US" i="1" dirty="0">
                <a:solidFill>
                  <a:schemeClr val="tx2"/>
                </a:solidFill>
              </a:rPr>
              <a:t>Quench may not </a:t>
            </a:r>
            <a:r>
              <a:rPr lang="en-US" i="1" dirty="0" smtClean="0">
                <a:solidFill>
                  <a:schemeClr val="tx2"/>
                </a:solidFill>
              </a:rPr>
              <a:t>happen, UFO location and size </a:t>
            </a:r>
            <a:r>
              <a:rPr lang="en-US" i="1" dirty="0">
                <a:solidFill>
                  <a:schemeClr val="tx2"/>
                </a:solidFill>
              </a:rPr>
              <a:t>not </a:t>
            </a:r>
            <a:r>
              <a:rPr lang="en-US" i="1" dirty="0" smtClean="0">
                <a:solidFill>
                  <a:schemeClr val="tx2"/>
                </a:solidFill>
              </a:rPr>
              <a:t>well 				controlled, reduced </a:t>
            </a:r>
            <a:r>
              <a:rPr lang="en-US" i="1" dirty="0">
                <a:solidFill>
                  <a:schemeClr val="tx2"/>
                </a:solidFill>
              </a:rPr>
              <a:t>FLUKA/G4 </a:t>
            </a:r>
            <a:r>
              <a:rPr lang="en-US" i="1" dirty="0" smtClean="0">
                <a:solidFill>
                  <a:schemeClr val="tx2"/>
                </a:solidFill>
              </a:rPr>
              <a:t>accuracy for quench limit.</a:t>
            </a:r>
          </a:p>
          <a:p>
            <a:pPr>
              <a:spcBef>
                <a:spcPts val="1000"/>
              </a:spcBef>
              <a:buFont typeface="Arial" pitchFamily="34" charset="0"/>
              <a:buChar char="•"/>
            </a:pPr>
            <a:r>
              <a:rPr lang="de-DE" sz="2400" b="1" dirty="0" smtClean="0">
                <a:solidFill>
                  <a:schemeClr val="tx2"/>
                </a:solidFill>
                <a:effectLst>
                  <a:outerShdw blurRad="38100" dist="38100" dir="2700000" algn="tl">
                    <a:srgbClr val="000000">
                      <a:alpha val="43137"/>
                    </a:srgbClr>
                  </a:outerShdw>
                </a:effectLst>
              </a:rPr>
              <a:t>ADT </a:t>
            </a:r>
            <a:r>
              <a:rPr lang="de-DE" sz="2400" b="1" dirty="0" err="1" smtClean="0">
                <a:solidFill>
                  <a:schemeClr val="tx2"/>
                </a:solidFill>
                <a:effectLst>
                  <a:outerShdw blurRad="38100" dist="38100" dir="2700000" algn="tl">
                    <a:srgbClr val="000000">
                      <a:alpha val="43137"/>
                    </a:srgbClr>
                  </a:outerShdw>
                </a:effectLst>
              </a:rPr>
              <a:t>quench</a:t>
            </a:r>
            <a:r>
              <a:rPr lang="de-DE" sz="2400" b="1" dirty="0" smtClean="0">
                <a:solidFill>
                  <a:schemeClr val="tx2"/>
                </a:solidFill>
                <a:effectLst>
                  <a:outerShdw blurRad="38100" dist="38100" dir="2700000" algn="tl">
                    <a:srgbClr val="000000">
                      <a:alpha val="43137"/>
                    </a:srgbClr>
                  </a:outerShdw>
                </a:effectLst>
              </a:rPr>
              <a:t> </a:t>
            </a:r>
            <a:r>
              <a:rPr lang="de-DE" sz="2400" b="1" dirty="0" err="1" smtClean="0">
                <a:solidFill>
                  <a:schemeClr val="tx2"/>
                </a:solidFill>
                <a:effectLst>
                  <a:outerShdw blurRad="38100" dist="38100" dir="2700000" algn="tl">
                    <a:srgbClr val="000000">
                      <a:alpha val="43137"/>
                    </a:srgbClr>
                  </a:outerShdw>
                </a:effectLst>
              </a:rPr>
              <a:t>test</a:t>
            </a:r>
            <a:endParaRPr lang="de-DE" sz="2400" b="1" dirty="0" smtClean="0">
              <a:solidFill>
                <a:schemeClr val="tx2"/>
              </a:solidFill>
              <a:effectLst>
                <a:outerShdw blurRad="38100" dist="38100" dir="2700000" algn="tl">
                  <a:srgbClr val="000000">
                    <a:alpha val="43137"/>
                  </a:srgbClr>
                </a:outerShdw>
              </a:effectLst>
            </a:endParaRPr>
          </a:p>
          <a:p>
            <a:pPr marL="457200" lvl="1" indent="0">
              <a:buNone/>
              <a:tabLst>
                <a:tab pos="509588" algn="l"/>
                <a:tab pos="690563" algn="l"/>
                <a:tab pos="2286000" algn="l"/>
              </a:tabLst>
            </a:pPr>
            <a:r>
              <a:rPr lang="de-DE" i="1" dirty="0" smtClean="0">
                <a:solidFill>
                  <a:schemeClr val="tx2"/>
                </a:solidFill>
              </a:rPr>
              <a:t> </a:t>
            </a:r>
            <a:r>
              <a:rPr lang="de-DE" b="1" i="1" dirty="0">
                <a:solidFill>
                  <a:schemeClr val="accent3"/>
                </a:solidFill>
                <a:effectLst>
                  <a:outerShdw blurRad="38100" dist="38100" dir="2700000" algn="tl">
                    <a:srgbClr val="000000">
                      <a:alpha val="43137"/>
                    </a:srgbClr>
                  </a:outerShdw>
                </a:effectLst>
              </a:rPr>
              <a:t>Advantage:  	</a:t>
            </a:r>
            <a:r>
              <a:rPr lang="de-DE" i="1" dirty="0" err="1" smtClean="0">
                <a:solidFill>
                  <a:schemeClr val="tx2"/>
                </a:solidFill>
              </a:rPr>
              <a:t>Arc</a:t>
            </a:r>
            <a:r>
              <a:rPr lang="de-DE" i="1" dirty="0" smtClean="0">
                <a:solidFill>
                  <a:schemeClr val="tx2"/>
                </a:solidFill>
              </a:rPr>
              <a:t> </a:t>
            </a:r>
            <a:r>
              <a:rPr lang="de-DE" i="1" dirty="0" err="1" smtClean="0">
                <a:solidFill>
                  <a:schemeClr val="tx2"/>
                </a:solidFill>
              </a:rPr>
              <a:t>magnet</a:t>
            </a:r>
            <a:r>
              <a:rPr lang="de-DE" i="1" dirty="0" smtClean="0">
                <a:solidFill>
                  <a:schemeClr val="tx2"/>
                </a:solidFill>
              </a:rPr>
              <a:t> </a:t>
            </a:r>
            <a:r>
              <a:rPr lang="de-DE" i="1" dirty="0" err="1" smtClean="0">
                <a:solidFill>
                  <a:schemeClr val="tx2"/>
                </a:solidFill>
              </a:rPr>
              <a:t>used</a:t>
            </a:r>
            <a:r>
              <a:rPr lang="de-DE" i="1" dirty="0" smtClean="0">
                <a:solidFill>
                  <a:schemeClr val="tx2"/>
                </a:solidFill>
              </a:rPr>
              <a:t>.</a:t>
            </a:r>
            <a:endParaRPr lang="en-US" i="1" dirty="0">
              <a:solidFill>
                <a:schemeClr val="tx2"/>
              </a:solidFill>
            </a:endParaRPr>
          </a:p>
          <a:p>
            <a:pPr marL="457200" lvl="1" indent="0">
              <a:buNone/>
              <a:tabLst>
                <a:tab pos="509588" algn="l"/>
                <a:tab pos="690563" algn="l"/>
                <a:tab pos="2286000" algn="l"/>
              </a:tabLst>
            </a:pPr>
            <a:r>
              <a:rPr lang="de-DE" i="1" dirty="0">
                <a:solidFill>
                  <a:schemeClr val="tx2"/>
                </a:solidFill>
              </a:rPr>
              <a:t>	</a:t>
            </a:r>
            <a:r>
              <a:rPr lang="de-DE" b="1" i="1" dirty="0" err="1">
                <a:solidFill>
                  <a:schemeClr val="accent2"/>
                </a:solidFill>
                <a:effectLst>
                  <a:outerShdw blurRad="38100" dist="38100" dir="2700000" algn="tl">
                    <a:srgbClr val="000000">
                      <a:alpha val="43137"/>
                    </a:srgbClr>
                  </a:outerShdw>
                </a:effectLst>
              </a:rPr>
              <a:t>Disadvantage</a:t>
            </a:r>
            <a:r>
              <a:rPr lang="de-DE" b="1" i="1" dirty="0">
                <a:solidFill>
                  <a:schemeClr val="accent2"/>
                </a:solidFill>
                <a:effectLst>
                  <a:outerShdw blurRad="38100" dist="38100" dir="2700000" algn="tl">
                    <a:srgbClr val="000000">
                      <a:alpha val="43137"/>
                    </a:srgbClr>
                  </a:outerShdw>
                </a:effectLst>
              </a:rPr>
              <a:t>: 	</a:t>
            </a:r>
            <a:r>
              <a:rPr lang="en-US" i="1" dirty="0">
                <a:solidFill>
                  <a:schemeClr val="tx2"/>
                </a:solidFill>
              </a:rPr>
              <a:t>No direct testing of </a:t>
            </a:r>
            <a:r>
              <a:rPr lang="en-US" i="1" dirty="0" smtClean="0">
                <a:solidFill>
                  <a:schemeClr val="tx2"/>
                </a:solidFill>
              </a:rPr>
              <a:t>difference </a:t>
            </a:r>
            <a:r>
              <a:rPr lang="en-US" i="1" dirty="0">
                <a:solidFill>
                  <a:schemeClr val="tx2"/>
                </a:solidFill>
              </a:rPr>
              <a:t>between UFO and bump </a:t>
            </a:r>
            <a:r>
              <a:rPr lang="en-US" i="1" dirty="0" smtClean="0">
                <a:solidFill>
                  <a:schemeClr val="tx2"/>
                </a:solidFill>
              </a:rPr>
              <a:t>loss.</a:t>
            </a:r>
            <a:endParaRPr lang="de-DE" sz="2400" b="1" dirty="0" smtClean="0">
              <a:solidFill>
                <a:schemeClr val="tx2"/>
              </a:solidFill>
              <a:effectLst>
                <a:outerShdw blurRad="38100" dist="38100" dir="2700000" algn="tl">
                  <a:srgbClr val="000000">
                    <a:alpha val="43137"/>
                  </a:srgbClr>
                </a:outerShdw>
              </a:effectLst>
            </a:endParaRPr>
          </a:p>
          <a:p>
            <a:pPr lvl="1">
              <a:buFont typeface="Arial" pitchFamily="34" charset="0"/>
              <a:buChar char="•"/>
            </a:pPr>
            <a:endParaRPr lang="de-DE" sz="1600" b="1" dirty="0">
              <a:solidFill>
                <a:schemeClr val="tx2"/>
              </a:solidFill>
              <a:effectLst>
                <a:outerShdw blurRad="38100" dist="38100" dir="2700000" algn="tl">
                  <a:srgbClr val="000000">
                    <a:alpha val="43137"/>
                  </a:srgbClr>
                </a:outerShdw>
              </a:effectLst>
            </a:endParaRPr>
          </a:p>
        </p:txBody>
      </p:sp>
      <p:sp>
        <p:nvSpPr>
          <p:cNvPr id="4" name="Abgerundetes Rechteck 4"/>
          <p:cNvSpPr/>
          <p:nvPr/>
        </p:nvSpPr>
        <p:spPr bwMode="auto">
          <a:xfrm>
            <a:off x="6772940" y="6045639"/>
            <a:ext cx="1817751" cy="476726"/>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ctr" eaLnBrk="0" fontAlgn="base" hangingPunct="0">
              <a:spcBef>
                <a:spcPct val="0"/>
              </a:spcBef>
              <a:spcAft>
                <a:spcPct val="0"/>
              </a:spcAft>
            </a:pPr>
            <a:r>
              <a:rPr lang="en-US" sz="1400" b="1" dirty="0" smtClean="0">
                <a:solidFill>
                  <a:srgbClr val="1F497D"/>
                </a:solidFill>
                <a:latin typeface="Arial" pitchFamily="-112" charset="0"/>
                <a:ea typeface="ＭＳ Ｐゴシック" pitchFamily="-112" charset="-128"/>
                <a:cs typeface="ＭＳ Ｐゴシック" pitchFamily="-112" charset="-128"/>
              </a:rPr>
              <a:t>courtesy of Mariusz Sapinski</a:t>
            </a:r>
            <a:endParaRPr lang="en-US" sz="1400" b="1" dirty="0">
              <a:solidFill>
                <a:srgbClr val="1F497D"/>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736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Dumps</a:t>
            </a:r>
            <a:r>
              <a:rPr lang="de-DE" dirty="0" smtClean="0"/>
              <a:t> </a:t>
            </a:r>
            <a:r>
              <a:rPr lang="de-DE" dirty="0" err="1" smtClean="0"/>
              <a:t>by</a:t>
            </a:r>
            <a:r>
              <a:rPr lang="de-DE" dirty="0" smtClean="0"/>
              <a:t> </a:t>
            </a:r>
            <a:r>
              <a:rPr lang="de-DE" dirty="0" err="1"/>
              <a:t>A</a:t>
            </a:r>
            <a:r>
              <a:rPr lang="de-DE" dirty="0" err="1" smtClean="0"/>
              <a:t>rc</a:t>
            </a:r>
            <a:r>
              <a:rPr lang="de-DE" dirty="0" smtClean="0"/>
              <a:t> UFOs in 2011</a:t>
            </a:r>
            <a:endParaRPr lang="de-DE" dirty="0"/>
          </a:p>
        </p:txBody>
      </p:sp>
      <p:sp>
        <p:nvSpPr>
          <p:cNvPr id="3" name="Textplatzhalter 2"/>
          <p:cNvSpPr>
            <a:spLocks noGrp="1"/>
          </p:cNvSpPr>
          <p:nvPr>
            <p:ph type="body" sz="quarter" idx="13"/>
          </p:nvPr>
        </p:nvSpPr>
        <p:spPr/>
        <p:txBody>
          <a:bodyPr/>
          <a:lstStyle/>
          <a:p>
            <a:pPr marL="457200" indent="-457200">
              <a:buFont typeface="Arial" pitchFamily="34" charset="0"/>
              <a:buChar char="•"/>
            </a:pPr>
            <a:r>
              <a:rPr lang="de-DE" sz="2400" dirty="0" smtClean="0"/>
              <a:t>In 2011: </a:t>
            </a:r>
            <a:r>
              <a:rPr lang="de-DE" sz="2400" dirty="0" err="1" smtClean="0"/>
              <a:t>Two</a:t>
            </a:r>
            <a:r>
              <a:rPr lang="de-DE" sz="2400" dirty="0" smtClean="0"/>
              <a:t> </a:t>
            </a:r>
            <a:r>
              <a:rPr lang="de-DE" sz="2400" dirty="0" err="1" smtClean="0"/>
              <a:t>dumps</a:t>
            </a:r>
            <a:r>
              <a:rPr lang="de-DE" sz="2400" dirty="0" smtClean="0"/>
              <a:t> </a:t>
            </a:r>
            <a:r>
              <a:rPr lang="de-DE" sz="2400" dirty="0" err="1" smtClean="0"/>
              <a:t>by</a:t>
            </a:r>
            <a:r>
              <a:rPr lang="de-DE" sz="2400" dirty="0" smtClean="0"/>
              <a:t> </a:t>
            </a:r>
            <a:r>
              <a:rPr lang="de-DE" sz="2400" dirty="0" err="1" smtClean="0"/>
              <a:t>arc</a:t>
            </a:r>
            <a:r>
              <a:rPr lang="de-DE" sz="2400" dirty="0" smtClean="0"/>
              <a:t> UFOs.</a:t>
            </a:r>
          </a:p>
          <a:p>
            <a:pPr marL="688975" indent="0"/>
            <a:r>
              <a:rPr lang="de-DE" sz="2400" i="1" dirty="0">
                <a:solidFill>
                  <a:schemeClr val="tx2"/>
                </a:solidFill>
              </a:rPr>
              <a:t>	</a:t>
            </a:r>
            <a:r>
              <a:rPr lang="de-DE" sz="2000" i="1" dirty="0" smtClean="0">
                <a:solidFill>
                  <a:schemeClr val="tx2"/>
                </a:solidFill>
              </a:rPr>
              <a:t>Event on 29.05.2011 </a:t>
            </a:r>
            <a:r>
              <a:rPr lang="de-DE" sz="2000" i="1" dirty="0" err="1" smtClean="0">
                <a:solidFill>
                  <a:schemeClr val="tx2"/>
                </a:solidFill>
              </a:rPr>
              <a:t>exceeded</a:t>
            </a:r>
            <a:r>
              <a:rPr lang="de-DE" sz="2000" i="1" dirty="0" smtClean="0">
                <a:solidFill>
                  <a:schemeClr val="tx2"/>
                </a:solidFill>
              </a:rPr>
              <a:t> </a:t>
            </a:r>
            <a:r>
              <a:rPr lang="de-DE" sz="2000" i="1" dirty="0" err="1" smtClean="0">
                <a:solidFill>
                  <a:schemeClr val="tx2"/>
                </a:solidFill>
              </a:rPr>
              <a:t>dump</a:t>
            </a:r>
            <a:r>
              <a:rPr lang="de-DE" sz="2000" i="1" dirty="0" smtClean="0">
                <a:solidFill>
                  <a:schemeClr val="tx2"/>
                </a:solidFill>
              </a:rPr>
              <a:t/>
            </a:r>
            <a:br>
              <a:rPr lang="de-DE" sz="2000" i="1" dirty="0" smtClean="0">
                <a:solidFill>
                  <a:schemeClr val="tx2"/>
                </a:solidFill>
              </a:rPr>
            </a:br>
            <a:r>
              <a:rPr lang="de-DE" sz="2000" i="1" dirty="0" err="1" smtClean="0">
                <a:solidFill>
                  <a:schemeClr val="tx2"/>
                </a:solidFill>
              </a:rPr>
              <a:t>threshold</a:t>
            </a:r>
            <a:r>
              <a:rPr lang="de-DE" sz="2000" i="1" dirty="0" smtClean="0">
                <a:solidFill>
                  <a:schemeClr val="tx2"/>
                </a:solidFill>
              </a:rPr>
              <a:t> </a:t>
            </a:r>
            <a:r>
              <a:rPr lang="de-DE" sz="2000" i="1" dirty="0" err="1" smtClean="0">
                <a:solidFill>
                  <a:schemeClr val="tx2"/>
                </a:solidFill>
              </a:rPr>
              <a:t>by</a:t>
            </a:r>
            <a:r>
              <a:rPr lang="de-DE" sz="2000" i="1" dirty="0" smtClean="0">
                <a:solidFill>
                  <a:schemeClr val="tx2"/>
                </a:solidFill>
              </a:rPr>
              <a:t> </a:t>
            </a:r>
            <a:r>
              <a:rPr lang="de-DE" sz="2000" i="1" dirty="0" err="1" smtClean="0">
                <a:solidFill>
                  <a:schemeClr val="tx2"/>
                </a:solidFill>
              </a:rPr>
              <a:t>about</a:t>
            </a:r>
            <a:r>
              <a:rPr lang="de-DE" sz="2000" i="1" dirty="0" smtClean="0">
                <a:solidFill>
                  <a:schemeClr val="tx2"/>
                </a:solidFill>
              </a:rPr>
              <a:t> 60% (RS04, RS05, RS06).</a:t>
            </a:r>
          </a:p>
          <a:p>
            <a:pPr marL="688975" indent="0"/>
            <a:r>
              <a:rPr lang="de-DE" sz="2000" i="1" dirty="0" err="1" smtClean="0">
                <a:solidFill>
                  <a:schemeClr val="tx2"/>
                </a:solidFill>
              </a:rPr>
              <a:t>Expected</a:t>
            </a:r>
            <a:r>
              <a:rPr lang="de-DE" sz="2000" i="1" dirty="0" smtClean="0">
                <a:solidFill>
                  <a:schemeClr val="tx2"/>
                </a:solidFill>
              </a:rPr>
              <a:t> </a:t>
            </a:r>
            <a:r>
              <a:rPr lang="de-DE" sz="2000" i="1" dirty="0" err="1" smtClean="0">
                <a:solidFill>
                  <a:schemeClr val="tx2"/>
                </a:solidFill>
              </a:rPr>
              <a:t>maximum</a:t>
            </a:r>
            <a:r>
              <a:rPr lang="de-DE" sz="2000" i="1" dirty="0" smtClean="0">
                <a:solidFill>
                  <a:schemeClr val="tx2"/>
                </a:solidFill>
              </a:rPr>
              <a:t> </a:t>
            </a:r>
            <a:r>
              <a:rPr lang="de-DE" sz="2000" i="1" dirty="0" err="1" smtClean="0">
                <a:solidFill>
                  <a:schemeClr val="tx2"/>
                </a:solidFill>
              </a:rPr>
              <a:t>loss</a:t>
            </a:r>
            <a:r>
              <a:rPr lang="de-DE" sz="2000" i="1" dirty="0" smtClean="0">
                <a:solidFill>
                  <a:schemeClr val="tx2"/>
                </a:solidFill>
              </a:rPr>
              <a:t> </a:t>
            </a:r>
            <a:r>
              <a:rPr lang="de-DE" sz="2000" i="1" dirty="0" err="1" smtClean="0">
                <a:solidFill>
                  <a:schemeClr val="tx2"/>
                </a:solidFill>
              </a:rPr>
              <a:t>without</a:t>
            </a:r>
            <a:r>
              <a:rPr lang="de-DE" sz="2000" i="1" dirty="0" smtClean="0">
                <a:solidFill>
                  <a:schemeClr val="tx2"/>
                </a:solidFill>
              </a:rPr>
              <a:t> beam </a:t>
            </a:r>
            <a:r>
              <a:rPr lang="de-DE" sz="2000" i="1" dirty="0" err="1" smtClean="0">
                <a:solidFill>
                  <a:schemeClr val="tx2"/>
                </a:solidFill>
              </a:rPr>
              <a:t>dump</a:t>
            </a:r>
            <a:r>
              <a:rPr lang="de-DE" sz="2000" i="1" dirty="0" smtClean="0">
                <a:solidFill>
                  <a:schemeClr val="tx2"/>
                </a:solidFill>
              </a:rPr>
              <a:t>:</a:t>
            </a:r>
            <a:br>
              <a:rPr lang="de-DE" sz="2000" i="1" dirty="0" smtClean="0">
                <a:solidFill>
                  <a:schemeClr val="tx2"/>
                </a:solidFill>
              </a:rPr>
            </a:br>
            <a:r>
              <a:rPr lang="de-DE" sz="2000" i="1" dirty="0" smtClean="0">
                <a:solidFill>
                  <a:schemeClr val="tx2"/>
                </a:solidFill>
              </a:rPr>
              <a:t>650% </a:t>
            </a:r>
            <a:r>
              <a:rPr lang="de-DE" sz="2000" i="1" dirty="0" err="1" smtClean="0">
                <a:solidFill>
                  <a:schemeClr val="tx2"/>
                </a:solidFill>
              </a:rPr>
              <a:t>above</a:t>
            </a:r>
            <a:r>
              <a:rPr lang="de-DE" sz="2000" i="1" dirty="0" smtClean="0">
                <a:solidFill>
                  <a:schemeClr val="tx2"/>
                </a:solidFill>
              </a:rPr>
              <a:t> </a:t>
            </a:r>
            <a:r>
              <a:rPr lang="de-DE" sz="2000" i="1" dirty="0" err="1" smtClean="0">
                <a:solidFill>
                  <a:schemeClr val="tx2"/>
                </a:solidFill>
              </a:rPr>
              <a:t>dump</a:t>
            </a:r>
            <a:r>
              <a:rPr lang="de-DE" sz="2000" i="1" dirty="0" smtClean="0">
                <a:solidFill>
                  <a:schemeClr val="tx2"/>
                </a:solidFill>
              </a:rPr>
              <a:t> </a:t>
            </a:r>
            <a:r>
              <a:rPr lang="de-DE" sz="2000" i="1" dirty="0" err="1" smtClean="0">
                <a:solidFill>
                  <a:schemeClr val="tx2"/>
                </a:solidFill>
              </a:rPr>
              <a:t>threshold</a:t>
            </a:r>
            <a:r>
              <a:rPr lang="de-DE" sz="2000" i="1" dirty="0" smtClean="0">
                <a:solidFill>
                  <a:schemeClr val="tx2"/>
                </a:solidFill>
              </a:rPr>
              <a:t> (RS6).</a:t>
            </a:r>
            <a:endParaRPr lang="de-DE" sz="2000" i="1" dirty="0">
              <a:solidFill>
                <a:schemeClr val="tx2"/>
              </a:solidFill>
            </a:endParaRPr>
          </a:p>
        </p:txBody>
      </p:sp>
      <p:pic>
        <p:nvPicPr>
          <p:cNvPr id="1026" name="Picture 2" descr="L:\Data\Analysis\LHC\UFOs\cases and plots\2011.05.29 dump 28L8\2011.05.29 044614 - dump runningsums 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897" y="2944741"/>
            <a:ext cx="5430837" cy="49133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Data\Analysis\LHC\UFOs\cases and plots\2011.05.29 dump 28L8\2011.05.29 044614 - dumpspat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760" y="3066011"/>
            <a:ext cx="4546394" cy="3166675"/>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pic>
        <p:nvPicPr>
          <p:cNvPr id="1028" name="Picture 4" descr="L:\Data\Analysis\LHC\UFOs\cases and plots\2011.05.29 dump 28L8\2011.05.29 044614 - dump tempor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158" y="4392458"/>
            <a:ext cx="3105070" cy="1840228"/>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pic>
        <p:nvPicPr>
          <p:cNvPr id="1029" name="Picture 5" descr="L:\Data\Analysis\LHC\UFOs\cases and plots\2011.05.29 dump 28L8\2011.05.29 044614 - dump runningsu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158" y="1577854"/>
            <a:ext cx="3105070" cy="2703765"/>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
        <p:nvSpPr>
          <p:cNvPr id="8" name="Abgerundetes Rechteck 7"/>
          <p:cNvSpPr/>
          <p:nvPr/>
        </p:nvSpPr>
        <p:spPr bwMode="auto">
          <a:xfrm rot="20778223">
            <a:off x="2295753" y="3556319"/>
            <a:ext cx="5426432" cy="1113978"/>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2"/>
                </a:solidFill>
                <a:latin typeface="Arial" pitchFamily="-112" charset="0"/>
                <a:ea typeface="ＭＳ Ｐゴシック" pitchFamily="-112" charset="-128"/>
                <a:cs typeface="ＭＳ Ｐゴシック" pitchFamily="-112" charset="-128"/>
              </a:rPr>
              <a:t>Proposal</a:t>
            </a:r>
            <a:r>
              <a:rPr kumimoji="0" lang="de-DE" sz="2400" b="1" i="0" u="none" strike="noStrike" cap="none" normalizeH="0" baseline="0" dirty="0" smtClean="0">
                <a:ln>
                  <a:noFill/>
                </a:ln>
                <a:solidFill>
                  <a:schemeClr val="tx2"/>
                </a:solidFill>
                <a:latin typeface="Arial" pitchFamily="-112" charset="0"/>
                <a:ea typeface="ＭＳ Ｐゴシック" pitchFamily="-112" charset="-128"/>
                <a:cs typeface="ＭＳ Ｐゴシック" pitchFamily="-112" charset="-128"/>
              </a:rPr>
              <a:t>: Probe</a:t>
            </a:r>
            <a:r>
              <a:rPr kumimoji="0" lang="de-DE" sz="2400" b="1" i="0" u="none" strike="noStrike" cap="none" normalizeH="0" dirty="0" smtClean="0">
                <a:ln>
                  <a:noFill/>
                </a:ln>
                <a:solidFill>
                  <a:schemeClr val="tx2"/>
                </a:solidFill>
                <a:latin typeface="Arial" pitchFamily="-112" charset="0"/>
                <a:ea typeface="ＭＳ Ｐゴシック" pitchFamily="-112" charset="-128"/>
                <a:cs typeface="ＭＳ Ｐゴシック" pitchFamily="-112" charset="-128"/>
              </a:rPr>
              <a:t> </a:t>
            </a:r>
            <a:r>
              <a:rPr kumimoji="0" lang="de-DE" sz="2400" b="1" i="0" u="none" strike="noStrike" cap="none" normalizeH="0" dirty="0" err="1" smtClean="0">
                <a:ln>
                  <a:noFill/>
                </a:ln>
                <a:solidFill>
                  <a:schemeClr val="tx2"/>
                </a:solidFill>
                <a:latin typeface="Arial" pitchFamily="-112" charset="0"/>
                <a:ea typeface="ＭＳ Ｐゴシック" pitchFamily="-112" charset="-128"/>
                <a:cs typeface="ＭＳ Ｐゴシック" pitchFamily="-112" charset="-128"/>
              </a:rPr>
              <a:t>the</a:t>
            </a:r>
            <a:r>
              <a:rPr kumimoji="0" lang="de-DE" sz="2400" b="1" i="0" u="none" strike="noStrike" cap="none" normalizeH="0" dirty="0" smtClean="0">
                <a:ln>
                  <a:noFill/>
                </a:ln>
                <a:solidFill>
                  <a:schemeClr val="tx2"/>
                </a:solidFill>
                <a:latin typeface="Arial" pitchFamily="-112" charset="0"/>
                <a:ea typeface="ＭＳ Ｐゴシック" pitchFamily="-112" charset="-128"/>
                <a:cs typeface="ＭＳ Ｐゴシック" pitchFamily="-112" charset="-128"/>
              </a:rPr>
              <a:t> </a:t>
            </a:r>
            <a:r>
              <a:rPr kumimoji="0" lang="de-DE" sz="2400" b="1" i="0" u="none" strike="noStrike" cap="none" normalizeH="0" dirty="0" err="1" smtClean="0">
                <a:ln>
                  <a:noFill/>
                </a:ln>
                <a:solidFill>
                  <a:schemeClr val="tx2"/>
                </a:solidFill>
                <a:latin typeface="Arial" pitchFamily="-112" charset="0"/>
                <a:ea typeface="ＭＳ Ｐゴシック" pitchFamily="-112" charset="-128"/>
                <a:cs typeface="ＭＳ Ｐゴシック" pitchFamily="-112" charset="-128"/>
              </a:rPr>
              <a:t>quench</a:t>
            </a:r>
            <a:r>
              <a:rPr kumimoji="0" lang="de-DE" sz="2400" b="1" i="0" u="none" strike="noStrike" cap="none" normalizeH="0" dirty="0" smtClean="0">
                <a:ln>
                  <a:noFill/>
                </a:ln>
                <a:solidFill>
                  <a:schemeClr val="tx2"/>
                </a:solidFill>
                <a:latin typeface="Arial" pitchFamily="-112" charset="0"/>
                <a:ea typeface="ＭＳ Ｐゴシック" pitchFamily="-112" charset="-128"/>
                <a:cs typeface="ＭＳ Ｐゴシック" pitchFamily="-112" charset="-128"/>
              </a:rPr>
              <a:t> </a:t>
            </a:r>
            <a:r>
              <a:rPr kumimoji="0" lang="de-DE" sz="2400" b="1" i="0" u="none" strike="noStrike" cap="none" normalizeH="0" dirty="0" err="1" smtClean="0">
                <a:ln>
                  <a:noFill/>
                </a:ln>
                <a:solidFill>
                  <a:schemeClr val="tx2"/>
                </a:solidFill>
                <a:latin typeface="Arial" pitchFamily="-112" charset="0"/>
                <a:ea typeface="ＭＳ Ｐゴシック" pitchFamily="-112" charset="-128"/>
                <a:cs typeface="ＭＳ Ｐゴシック" pitchFamily="-112" charset="-128"/>
              </a:rPr>
              <a:t>limit</a:t>
            </a:r>
            <a:r>
              <a:rPr kumimoji="0" lang="de-DE" sz="2400" b="1" i="0" u="none" strike="noStrike" cap="none" normalizeH="0" dirty="0" smtClean="0">
                <a:ln>
                  <a:noFill/>
                </a:ln>
                <a:solidFill>
                  <a:schemeClr val="tx2"/>
                </a:solidFill>
                <a:latin typeface="Arial" pitchFamily="-112" charset="0"/>
                <a:ea typeface="ＭＳ Ｐゴシック" pitchFamily="-112" charset="-128"/>
                <a:cs typeface="ＭＳ Ｐゴシック" pitchFamily="-112" charset="-128"/>
              </a:rPr>
              <a:t> (</a:t>
            </a:r>
            <a:r>
              <a:rPr kumimoji="0" lang="de-DE" sz="2400" b="1" i="0" u="none" strike="noStrike" cap="none" normalizeH="0" dirty="0" err="1" smtClean="0">
                <a:ln>
                  <a:noFill/>
                </a:ln>
                <a:solidFill>
                  <a:schemeClr val="tx2"/>
                </a:solidFill>
                <a:latin typeface="Arial" pitchFamily="-112" charset="0"/>
                <a:ea typeface="ＭＳ Ｐゴシック" pitchFamily="-112" charset="-128"/>
                <a:cs typeface="ＭＳ Ｐゴシック" pitchFamily="-112" charset="-128"/>
              </a:rPr>
              <a:t>carefully</a:t>
            </a:r>
            <a:r>
              <a:rPr kumimoji="0" lang="de-DE" sz="2400" b="1" i="0" u="none" strike="noStrike" cap="none" normalizeH="0" dirty="0" smtClean="0">
                <a:ln>
                  <a:noFill/>
                </a:ln>
                <a:solidFill>
                  <a:schemeClr val="tx2"/>
                </a:solidFill>
                <a:latin typeface="Arial" pitchFamily="-112" charset="0"/>
                <a:ea typeface="ＭＳ Ｐゴシック" pitchFamily="-112" charset="-128"/>
                <a:cs typeface="ＭＳ Ｐゴシック" pitchFamily="-112" charset="-128"/>
              </a:rPr>
              <a:t>) </a:t>
            </a:r>
            <a:r>
              <a:rPr kumimoji="0" lang="de-DE" sz="2400" b="1" i="0" u="none" strike="noStrike" cap="none" normalizeH="0" dirty="0" err="1" smtClean="0">
                <a:ln>
                  <a:noFill/>
                </a:ln>
                <a:solidFill>
                  <a:schemeClr val="tx2"/>
                </a:solidFill>
                <a:latin typeface="Arial" pitchFamily="-112" charset="0"/>
                <a:ea typeface="ＭＳ Ｐゴシック" pitchFamily="-112" charset="-128"/>
                <a:cs typeface="ＭＳ Ｐゴシック" pitchFamily="-112" charset="-128"/>
              </a:rPr>
              <a:t>with</a:t>
            </a:r>
            <a:r>
              <a:rPr kumimoji="0" lang="de-DE" sz="2400" b="1" i="0" u="none" strike="noStrike" cap="none" normalizeH="0" dirty="0" smtClean="0">
                <a:ln>
                  <a:noFill/>
                </a:ln>
                <a:solidFill>
                  <a:schemeClr val="tx2"/>
                </a:solidFill>
                <a:latin typeface="Arial" pitchFamily="-112" charset="0"/>
                <a:ea typeface="ＭＳ Ｐゴシック" pitchFamily="-112" charset="-128"/>
                <a:cs typeface="ＭＳ Ｐゴシック" pitchFamily="-112" charset="-128"/>
              </a:rPr>
              <a:t> UFO </a:t>
            </a:r>
            <a:r>
              <a:rPr kumimoji="0" lang="de-DE" sz="2400" b="1" i="0" u="none" strike="noStrike" cap="none" normalizeH="0" dirty="0" err="1" smtClean="0">
                <a:ln>
                  <a:noFill/>
                </a:ln>
                <a:solidFill>
                  <a:schemeClr val="tx2"/>
                </a:solidFill>
                <a:latin typeface="Arial" pitchFamily="-112" charset="0"/>
                <a:ea typeface="ＭＳ Ｐゴシック" pitchFamily="-112" charset="-128"/>
                <a:cs typeface="ＭＳ Ｐゴシック" pitchFamily="-112" charset="-128"/>
              </a:rPr>
              <a:t>events</a:t>
            </a:r>
            <a:r>
              <a:rPr kumimoji="0" lang="de-DE" sz="2400" b="1" i="0" u="none" strike="noStrike" cap="none" normalizeH="0" dirty="0" smtClean="0">
                <a:ln>
                  <a:noFill/>
                </a:ln>
                <a:solidFill>
                  <a:schemeClr val="tx2"/>
                </a:solidFill>
                <a:latin typeface="Arial" pitchFamily="-112" charset="0"/>
                <a:ea typeface="ＭＳ Ｐゴシック" pitchFamily="-112" charset="-128"/>
                <a:cs typeface="ＭＳ Ｐゴシック" pitchFamily="-112" charset="-128"/>
              </a:rPr>
              <a:t>.</a:t>
            </a:r>
            <a:endParaRPr kumimoji="0" lang="de-DE" sz="2400" b="1" i="0" u="none" strike="noStrike" cap="none" normalizeH="0" baseline="0" dirty="0">
              <a:ln>
                <a:noFill/>
              </a:ln>
              <a:solidFill>
                <a:schemeClr val="tx2"/>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07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Proposal for LMC</a:t>
            </a:r>
            <a:endParaRPr lang="en-US" dirty="0"/>
          </a:p>
        </p:txBody>
      </p:sp>
      <p:sp>
        <p:nvSpPr>
          <p:cNvPr id="3" name="Textplatzhalter 2"/>
          <p:cNvSpPr>
            <a:spLocks noGrp="1"/>
          </p:cNvSpPr>
          <p:nvPr>
            <p:ph type="body" sz="quarter" idx="13"/>
          </p:nvPr>
        </p:nvSpPr>
        <p:spPr>
          <a:xfrm>
            <a:off x="137160" y="1051560"/>
            <a:ext cx="8869680" cy="5212080"/>
          </a:xfrm>
        </p:spPr>
        <p:txBody>
          <a:bodyPr anchor="ctr"/>
          <a:lstStyle/>
          <a:p>
            <a:pPr marL="0" indent="0"/>
            <a:endParaRPr lang="en-US" sz="2400" dirty="0" smtClean="0"/>
          </a:p>
          <a:p>
            <a:pPr marL="457200" indent="-457200">
              <a:buFont typeface="Arial" pitchFamily="34" charset="0"/>
              <a:buChar char="•"/>
            </a:pPr>
            <a:endParaRPr lang="en-US" sz="2000" b="1" dirty="0" smtClean="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endParaRPr lang="en-US" sz="2000" b="1" dirty="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endParaRPr lang="en-US" sz="2000" b="1" dirty="0" smtClean="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endParaRPr lang="en-US" sz="2000" b="1" dirty="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endParaRPr lang="en-US" sz="2000" b="1" dirty="0" smtClean="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endParaRPr lang="en-US" sz="2000" b="1" dirty="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endParaRPr lang="en-US" sz="2000" b="1" dirty="0" smtClean="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endParaRPr lang="en-US" sz="2000" b="1" dirty="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endParaRPr lang="en-US" sz="2000" b="1" dirty="0" smtClean="0">
              <a:solidFill>
                <a:schemeClr val="tx2"/>
              </a:solidFill>
              <a:effectLst>
                <a:outerShdw blurRad="38100" dist="38100" dir="2700000" algn="tl">
                  <a:srgbClr val="000000">
                    <a:alpha val="43137"/>
                  </a:srgbClr>
                </a:outerShdw>
              </a:effectLst>
            </a:endParaRPr>
          </a:p>
          <a:p>
            <a:pPr marL="0" indent="0"/>
            <a:endParaRPr lang="en-US" sz="2000" b="1" dirty="0" smtClean="0">
              <a:solidFill>
                <a:schemeClr val="tx2"/>
              </a:solidFill>
              <a:effectLst>
                <a:outerShdw blurRad="38100" dist="38100" dir="2700000" algn="tl">
                  <a:srgbClr val="000000">
                    <a:alpha val="43137"/>
                  </a:srgbClr>
                </a:outerShdw>
              </a:effectLst>
            </a:endParaRPr>
          </a:p>
          <a:p>
            <a:pPr marL="457200" indent="-457200">
              <a:buFont typeface="Arial" pitchFamily="34" charset="0"/>
              <a:buChar char="•"/>
            </a:pPr>
            <a:r>
              <a:rPr lang="en-US" sz="2000" b="1" dirty="0" smtClean="0">
                <a:solidFill>
                  <a:schemeClr val="tx2"/>
                </a:solidFill>
                <a:effectLst>
                  <a:outerShdw blurRad="38100" dist="38100" dir="2700000" algn="tl">
                    <a:srgbClr val="000000">
                      <a:alpha val="43137"/>
                    </a:srgbClr>
                  </a:outerShdw>
                </a:effectLst>
              </a:rPr>
              <a:t>Not many large UFO events expected </a:t>
            </a:r>
            <a:r>
              <a:rPr lang="en-US" sz="2000" dirty="0" smtClean="0"/>
              <a:t>(2 arc UFOs above BLM thresholds in 2011), but a large event would provide </a:t>
            </a:r>
            <a:r>
              <a:rPr lang="en-US" sz="2000" b="1" dirty="0" smtClean="0">
                <a:solidFill>
                  <a:schemeClr val="tx2"/>
                </a:solidFill>
                <a:effectLst>
                  <a:outerShdw blurRad="38100" dist="38100" dir="2700000" algn="tl">
                    <a:srgbClr val="000000">
                      <a:alpha val="43137"/>
                    </a:srgbClr>
                  </a:outerShdw>
                </a:effectLst>
              </a:rPr>
              <a:t>very valuable </a:t>
            </a:r>
            <a:r>
              <a:rPr lang="en-US" sz="2000" dirty="0" smtClean="0"/>
              <a:t>information on the </a:t>
            </a:r>
            <a:r>
              <a:rPr lang="en-US" sz="2000" b="1" dirty="0" smtClean="0">
                <a:solidFill>
                  <a:schemeClr val="tx2"/>
                </a:solidFill>
                <a:effectLst>
                  <a:outerShdw blurRad="38100" dist="38100" dir="2700000" algn="tl">
                    <a:srgbClr val="000000">
                      <a:alpha val="43137"/>
                    </a:srgbClr>
                  </a:outerShdw>
                </a:effectLst>
              </a:rPr>
              <a:t>real quench limits</a:t>
            </a:r>
            <a:r>
              <a:rPr lang="en-US" sz="2000" dirty="0" smtClean="0"/>
              <a:t>.</a:t>
            </a:r>
          </a:p>
        </p:txBody>
      </p:sp>
      <p:sp>
        <p:nvSpPr>
          <p:cNvPr id="6" name="Abgerundetes Rechteck 5"/>
          <p:cNvSpPr/>
          <p:nvPr/>
        </p:nvSpPr>
        <p:spPr bwMode="auto">
          <a:xfrm>
            <a:off x="945970" y="1069307"/>
            <a:ext cx="7252061" cy="2116892"/>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marL="342900" indent="-342900">
              <a:spcBef>
                <a:spcPts val="1000"/>
              </a:spcBef>
              <a:buFont typeface="Arial" pitchFamily="34" charset="0"/>
              <a:buChar char="•"/>
            </a:pPr>
            <a:r>
              <a:rPr lang="en-US" sz="2400" b="1" dirty="0" smtClean="0">
                <a:solidFill>
                  <a:schemeClr val="tx2"/>
                </a:solidFill>
                <a:effectLst>
                  <a:outerShdw blurRad="38100" dist="38100" dir="2700000" algn="tl">
                    <a:srgbClr val="000000">
                      <a:alpha val="43137"/>
                    </a:srgbClr>
                  </a:outerShdw>
                </a:effectLst>
              </a:rPr>
              <a:t>Increase BLM thresholds for all </a:t>
            </a:r>
            <a:r>
              <a:rPr lang="en-US" sz="2400" b="1" dirty="0" smtClean="0">
                <a:solidFill>
                  <a:schemeClr val="accent6"/>
                </a:solidFill>
                <a:effectLst>
                  <a:outerShdw blurRad="38100" dist="38100" dir="2700000" algn="tl">
                    <a:srgbClr val="000000">
                      <a:alpha val="43137"/>
                    </a:srgbClr>
                  </a:outerShdw>
                </a:effectLst>
              </a:rPr>
              <a:t>arc BLMs </a:t>
            </a:r>
            <a:r>
              <a:rPr lang="en-US" sz="2400" b="1" dirty="0" smtClean="0">
                <a:solidFill>
                  <a:schemeClr val="tx2"/>
                </a:solidFill>
                <a:effectLst>
                  <a:outerShdw blurRad="38100" dist="38100" dir="2700000" algn="tl">
                    <a:srgbClr val="000000">
                      <a:alpha val="43137"/>
                    </a:srgbClr>
                  </a:outerShdw>
                </a:effectLst>
              </a:rPr>
              <a:t>in sectors </a:t>
            </a:r>
            <a:r>
              <a:rPr lang="en-US" sz="2400" b="1" dirty="0" smtClean="0">
                <a:solidFill>
                  <a:schemeClr val="accent6"/>
                </a:solidFill>
                <a:effectLst>
                  <a:outerShdw blurRad="38100" dist="38100" dir="2700000" algn="tl">
                    <a:srgbClr val="000000">
                      <a:alpha val="43137"/>
                    </a:srgbClr>
                  </a:outerShdw>
                </a:effectLst>
              </a:rPr>
              <a:t>12</a:t>
            </a:r>
            <a:r>
              <a:rPr lang="en-US" sz="2400" b="1" dirty="0" smtClean="0">
                <a:solidFill>
                  <a:schemeClr val="tx2"/>
                </a:solidFill>
                <a:effectLst>
                  <a:outerShdw blurRad="38100" dist="38100" dir="2700000" algn="tl">
                    <a:srgbClr val="000000">
                      <a:alpha val="43137"/>
                    </a:srgbClr>
                  </a:outerShdw>
                </a:effectLst>
              </a:rPr>
              <a:t>,</a:t>
            </a:r>
            <a:r>
              <a:rPr lang="en-US" sz="2400" b="1" dirty="0" smtClean="0">
                <a:solidFill>
                  <a:schemeClr val="accent6"/>
                </a:solidFill>
                <a:effectLst>
                  <a:outerShdw blurRad="38100" dist="38100" dir="2700000" algn="tl">
                    <a:srgbClr val="000000">
                      <a:alpha val="43137"/>
                    </a:srgbClr>
                  </a:outerShdw>
                </a:effectLst>
              </a:rPr>
              <a:t> 34</a:t>
            </a:r>
            <a:r>
              <a:rPr lang="en-US" sz="2400" b="1" dirty="0" smtClean="0">
                <a:solidFill>
                  <a:schemeClr val="tx2"/>
                </a:solidFill>
                <a:effectLst>
                  <a:outerShdw blurRad="38100" dist="38100" dir="2700000" algn="tl">
                    <a:srgbClr val="000000">
                      <a:alpha val="43137"/>
                    </a:srgbClr>
                  </a:outerShdw>
                </a:effectLst>
              </a:rPr>
              <a:t>,</a:t>
            </a:r>
            <a:r>
              <a:rPr lang="en-US" sz="2400" b="1" dirty="0" smtClean="0">
                <a:solidFill>
                  <a:schemeClr val="accent6"/>
                </a:solidFill>
                <a:effectLst>
                  <a:outerShdw blurRad="38100" dist="38100" dir="2700000" algn="tl">
                    <a:srgbClr val="000000">
                      <a:alpha val="43137"/>
                    </a:srgbClr>
                  </a:outerShdw>
                </a:effectLst>
              </a:rPr>
              <a:t> 56</a:t>
            </a:r>
            <a:r>
              <a:rPr lang="en-US" sz="2400" b="1" dirty="0" smtClean="0">
                <a:solidFill>
                  <a:schemeClr val="tx2"/>
                </a:solidFill>
                <a:effectLst>
                  <a:outerShdw blurRad="38100" dist="38100" dir="2700000" algn="tl">
                    <a:srgbClr val="000000">
                      <a:alpha val="43137"/>
                    </a:srgbClr>
                  </a:outerShdw>
                </a:effectLst>
              </a:rPr>
              <a:t>,</a:t>
            </a:r>
            <a:r>
              <a:rPr lang="en-US" sz="2400" b="1" dirty="0" smtClean="0">
                <a:solidFill>
                  <a:schemeClr val="accent6"/>
                </a:solidFill>
                <a:effectLst>
                  <a:outerShdw blurRad="38100" dist="38100" dir="2700000" algn="tl">
                    <a:srgbClr val="000000">
                      <a:alpha val="43137"/>
                    </a:srgbClr>
                  </a:outerShdw>
                </a:effectLst>
              </a:rPr>
              <a:t> 67 </a:t>
            </a:r>
            <a:r>
              <a:rPr lang="en-US" sz="2400" b="1" dirty="0" smtClean="0">
                <a:solidFill>
                  <a:schemeClr val="tx2"/>
                </a:solidFill>
                <a:effectLst>
                  <a:outerShdw blurRad="38100" dist="38100" dir="2700000" algn="tl">
                    <a:srgbClr val="000000">
                      <a:alpha val="43137"/>
                    </a:srgbClr>
                  </a:outerShdw>
                </a:effectLst>
              </a:rPr>
              <a:t>by a </a:t>
            </a:r>
            <a:r>
              <a:rPr lang="en-US" sz="2400" b="1" dirty="0" smtClean="0">
                <a:solidFill>
                  <a:schemeClr val="accent6"/>
                </a:solidFill>
                <a:effectLst>
                  <a:outerShdw blurRad="38100" dist="38100" dir="2700000" algn="tl">
                    <a:srgbClr val="000000">
                      <a:alpha val="43137"/>
                    </a:srgbClr>
                  </a:outerShdw>
                </a:effectLst>
              </a:rPr>
              <a:t>factor 3.3</a:t>
            </a:r>
            <a:r>
              <a:rPr lang="en-US"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rPr>
              <a:t/>
            </a:r>
            <a:br>
              <a:rPr lang="en-US" sz="2400" b="1" dirty="0" smtClean="0">
                <a:solidFill>
                  <a:schemeClr val="tx2"/>
                </a:solidFill>
              </a:rPr>
            </a:br>
            <a:r>
              <a:rPr lang="en-US" sz="2000" dirty="0" smtClean="0">
                <a:solidFill>
                  <a:schemeClr val="tx2"/>
                </a:solidFill>
              </a:rPr>
              <a:t>(Proposed thresholds correspond to expected quench limit)</a:t>
            </a:r>
          </a:p>
          <a:p>
            <a:pPr marL="342900" indent="-342900">
              <a:spcBef>
                <a:spcPts val="1000"/>
              </a:spcBef>
              <a:buFont typeface="Arial" pitchFamily="34" charset="0"/>
              <a:buChar char="•"/>
            </a:pPr>
            <a:r>
              <a:rPr lang="en-US" sz="2400" dirty="0" smtClean="0">
                <a:solidFill>
                  <a:schemeClr val="tx2"/>
                </a:solidFill>
              </a:rPr>
              <a:t>If a quench occurs: </a:t>
            </a:r>
            <a:r>
              <a:rPr lang="en-US" sz="2400" b="1" dirty="0" smtClean="0">
                <a:solidFill>
                  <a:schemeClr val="tx2"/>
                </a:solidFill>
                <a:effectLst>
                  <a:outerShdw blurRad="38100" dist="38100" dir="2700000" algn="tl">
                    <a:srgbClr val="000000">
                      <a:alpha val="43137"/>
                    </a:srgbClr>
                  </a:outerShdw>
                </a:effectLst>
              </a:rPr>
              <a:t>reduce BLM thresholds </a:t>
            </a:r>
            <a:r>
              <a:rPr lang="en-US" sz="2400" dirty="0" smtClean="0">
                <a:solidFill>
                  <a:schemeClr val="tx2"/>
                </a:solidFill>
              </a:rPr>
              <a:t>according to observations.</a:t>
            </a:r>
            <a:endParaRPr lang="en-US" sz="2000" dirty="0">
              <a:solidFill>
                <a:schemeClr val="tx2"/>
              </a:solidFill>
            </a:endParaRPr>
          </a:p>
        </p:txBody>
      </p:sp>
      <p:grpSp>
        <p:nvGrpSpPr>
          <p:cNvPr id="4" name="Gruppieren 3"/>
          <p:cNvGrpSpPr/>
          <p:nvPr/>
        </p:nvGrpSpPr>
        <p:grpSpPr>
          <a:xfrm>
            <a:off x="1650622" y="3395672"/>
            <a:ext cx="7159847" cy="1808723"/>
            <a:chOff x="1650622" y="4565278"/>
            <a:chExt cx="7159847" cy="1808723"/>
          </a:xfrm>
        </p:grpSpPr>
        <p:grpSp>
          <p:nvGrpSpPr>
            <p:cNvPr id="5" name="Gruppieren 4"/>
            <p:cNvGrpSpPr/>
            <p:nvPr/>
          </p:nvGrpSpPr>
          <p:grpSpPr>
            <a:xfrm>
              <a:off x="1650622" y="4565278"/>
              <a:ext cx="7159847" cy="1808723"/>
              <a:chOff x="2178487" y="4078599"/>
              <a:chExt cx="7159847" cy="1808723"/>
            </a:xfrm>
          </p:grpSpPr>
          <p:pic>
            <p:nvPicPr>
              <p:cNvPr id="7" name="table"/>
              <p:cNvPicPr>
                <a:picLocks noChangeAspect="1"/>
              </p:cNvPicPr>
              <p:nvPr/>
            </p:nvPicPr>
            <p:blipFill>
              <a:blip r:embed="rId2"/>
              <a:stretch>
                <a:fillRect/>
              </a:stretch>
            </p:blipFill>
            <p:spPr>
              <a:xfrm>
                <a:off x="2409881" y="4078599"/>
                <a:ext cx="5379969" cy="1808723"/>
              </a:xfrm>
              <a:prstGeom prst="rect">
                <a:avLst/>
              </a:prstGeom>
            </p:spPr>
          </p:pic>
          <p:sp>
            <p:nvSpPr>
              <p:cNvPr id="8" name="Abgerundetes Rechteck 7"/>
              <p:cNvSpPr/>
              <p:nvPr/>
            </p:nvSpPr>
            <p:spPr bwMode="auto">
              <a:xfrm>
                <a:off x="7528955" y="5286075"/>
                <a:ext cx="1809379" cy="463197"/>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de-DE" sz="1200" b="1" dirty="0" smtClean="0">
                    <a:solidFill>
                      <a:schemeClr val="tx2"/>
                    </a:solidFill>
                    <a:latin typeface="Arial" pitchFamily="-112" charset="0"/>
                    <a:ea typeface="ＭＳ Ｐゴシック" pitchFamily="-112" charset="-128"/>
                    <a:cs typeface="ＭＳ Ｐゴシック" pitchFamily="-112" charset="-128"/>
                  </a:rPr>
                  <a:t>A. Siemko, Chamonix Workshop 2012.</a:t>
                </a:r>
                <a:endParaRPr kumimoji="0" lang="de-DE" sz="1200" b="1" i="0" u="none" strike="noStrike" cap="none" normalizeH="0" baseline="0" dirty="0">
                  <a:ln>
                    <a:noFill/>
                  </a:ln>
                  <a:solidFill>
                    <a:schemeClr val="tx2"/>
                  </a:solidFill>
                  <a:latin typeface="Arial" pitchFamily="-112" charset="0"/>
                  <a:ea typeface="ＭＳ Ｐゴシック" pitchFamily="-112" charset="-128"/>
                  <a:cs typeface="ＭＳ Ｐゴシック" pitchFamily="-112" charset="-128"/>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487" y="5143022"/>
                <a:ext cx="182993" cy="1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622" y="5813283"/>
              <a:ext cx="182993" cy="1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622" y="5306114"/>
              <a:ext cx="182993" cy="1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622" y="4962572"/>
              <a:ext cx="182993" cy="1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p:nvSpPr>
        <p:spPr bwMode="auto">
          <a:xfrm rot="20288234">
            <a:off x="2415103" y="3268620"/>
            <a:ext cx="5640569" cy="817245"/>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algn="ctr"/>
            <a:r>
              <a:rPr lang="de-DE" sz="2400" b="1" dirty="0">
                <a:solidFill>
                  <a:srgbClr val="FF0000"/>
                </a:solidFill>
              </a:rPr>
              <a:t>In May 2012 not </a:t>
            </a:r>
            <a:r>
              <a:rPr lang="de-DE" sz="2400" b="1" dirty="0" err="1">
                <a:solidFill>
                  <a:srgbClr val="FF0000"/>
                </a:solidFill>
              </a:rPr>
              <a:t>fully</a:t>
            </a:r>
            <a:r>
              <a:rPr lang="de-DE" sz="2400" b="1" dirty="0">
                <a:solidFill>
                  <a:srgbClr val="FF0000"/>
                </a:solidFill>
              </a:rPr>
              <a:t> </a:t>
            </a:r>
            <a:r>
              <a:rPr lang="de-DE" sz="2400" b="1" dirty="0" err="1">
                <a:solidFill>
                  <a:srgbClr val="FF0000"/>
                </a:solidFill>
              </a:rPr>
              <a:t>supported</a:t>
            </a:r>
            <a:r>
              <a:rPr lang="de-DE" sz="2400" b="1" dirty="0">
                <a:solidFill>
                  <a:srgbClr val="FF0000"/>
                </a:solidFill>
              </a:rPr>
              <a:t> </a:t>
            </a:r>
            <a:r>
              <a:rPr lang="de-DE" sz="2400" b="1" dirty="0" err="1">
                <a:solidFill>
                  <a:srgbClr val="FF0000"/>
                </a:solidFill>
              </a:rPr>
              <a:t>by</a:t>
            </a:r>
            <a:r>
              <a:rPr lang="de-DE" sz="2400" b="1" dirty="0">
                <a:solidFill>
                  <a:srgbClr val="FF0000"/>
                </a:solidFill>
              </a:rPr>
              <a:t> </a:t>
            </a:r>
            <a:r>
              <a:rPr lang="de-DE" sz="2400" b="1" dirty="0" err="1">
                <a:solidFill>
                  <a:srgbClr val="FF0000"/>
                </a:solidFill>
              </a:rPr>
              <a:t>rMPP</a:t>
            </a:r>
            <a:r>
              <a:rPr lang="de-DE" sz="2400" b="1" dirty="0">
                <a:solidFill>
                  <a:srgbClr val="FF0000"/>
                </a:solidFill>
              </a:rPr>
              <a:t>. </a:t>
            </a:r>
            <a:r>
              <a:rPr lang="de-DE" sz="2400" b="1" dirty="0" smtClean="0">
                <a:solidFill>
                  <a:srgbClr val="FF0000"/>
                </a:solidFill>
              </a:rPr>
              <a:t/>
            </a:r>
            <a:br>
              <a:rPr lang="de-DE" sz="2400" b="1" dirty="0" smtClean="0">
                <a:solidFill>
                  <a:srgbClr val="FF0000"/>
                </a:solidFill>
              </a:rPr>
            </a:br>
            <a:r>
              <a:rPr lang="de-DE" sz="2400" b="1" dirty="0" smtClean="0">
                <a:solidFill>
                  <a:srgbClr val="FF0000"/>
                </a:solidFill>
              </a:rPr>
              <a:t>Thus </a:t>
            </a:r>
            <a:r>
              <a:rPr lang="de-DE" sz="2400" b="1" dirty="0">
                <a:solidFill>
                  <a:srgbClr val="FF0000"/>
                </a:solidFill>
              </a:rPr>
              <a:t>not </a:t>
            </a:r>
            <a:r>
              <a:rPr lang="de-DE" sz="2400" b="1" dirty="0" err="1">
                <a:solidFill>
                  <a:srgbClr val="FF0000"/>
                </a:solidFill>
              </a:rPr>
              <a:t>proposed</a:t>
            </a:r>
            <a:r>
              <a:rPr lang="de-DE" sz="2400" b="1" dirty="0">
                <a:solidFill>
                  <a:srgbClr val="FF0000"/>
                </a:solidFill>
              </a:rPr>
              <a:t> </a:t>
            </a:r>
            <a:r>
              <a:rPr lang="de-DE" sz="2400" b="1" dirty="0" err="1">
                <a:solidFill>
                  <a:srgbClr val="FF0000"/>
                </a:solidFill>
              </a:rPr>
              <a:t>to</a:t>
            </a:r>
            <a:r>
              <a:rPr lang="de-DE" sz="2400" b="1" dirty="0">
                <a:solidFill>
                  <a:srgbClr val="FF0000"/>
                </a:solidFill>
              </a:rPr>
              <a:t> LMC. </a:t>
            </a:r>
          </a:p>
        </p:txBody>
      </p:sp>
    </p:spTree>
    <p:extLst>
      <p:ext uri="{BB962C8B-B14F-4D97-AF65-F5344CB8AC3E}">
        <p14:creationId xmlns:p14="http://schemas.microsoft.com/office/powerpoint/2010/main" val="78680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7160" y="1051560"/>
            <a:ext cx="3944408" cy="5212080"/>
          </a:xfrm>
        </p:spPr>
        <p:txBody>
          <a:bodyPr anchor="ctr"/>
          <a:lstStyle/>
          <a:p>
            <a:pPr>
              <a:spcBef>
                <a:spcPts val="1000"/>
              </a:spcBef>
              <a:spcAft>
                <a:spcPts val="0"/>
              </a:spcAft>
              <a:buFont typeface="Arial" pitchFamily="34" charset="0"/>
              <a:buChar char="•"/>
            </a:pPr>
            <a:r>
              <a:rPr lang="en-US" sz="2400" b="1" dirty="0" smtClean="0">
                <a:solidFill>
                  <a:schemeClr val="tx2"/>
                </a:solidFill>
                <a:effectLst>
                  <a:outerShdw blurRad="38100" dist="38100" dir="2700000" algn="tl">
                    <a:srgbClr val="000000">
                      <a:alpha val="43137"/>
                    </a:srgbClr>
                  </a:outerShdw>
                </a:effectLst>
              </a:rPr>
              <a:t>Distribution very similar to 2011.</a:t>
            </a:r>
          </a:p>
          <a:p>
            <a:pPr>
              <a:spcBef>
                <a:spcPts val="1000"/>
              </a:spcBef>
              <a:spcAft>
                <a:spcPts val="0"/>
              </a:spcAft>
              <a:buFont typeface="Arial" pitchFamily="34" charset="0"/>
              <a:buChar char="•"/>
            </a:pPr>
            <a:r>
              <a:rPr lang="en-US" sz="2400" dirty="0" smtClean="0"/>
              <a:t>Many UFOs around MKIs.</a:t>
            </a:r>
          </a:p>
          <a:p>
            <a:pPr>
              <a:spcBef>
                <a:spcPts val="1000"/>
              </a:spcBef>
              <a:spcAft>
                <a:spcPts val="0"/>
              </a:spcAft>
              <a:buFont typeface="Arial" pitchFamily="34" charset="0"/>
              <a:buChar char="•"/>
              <a:tabLst>
                <a:tab pos="463550" algn="l"/>
              </a:tabLst>
            </a:pPr>
            <a:r>
              <a:rPr lang="en-US" sz="2400" dirty="0" smtClean="0"/>
              <a:t>Some arc cells with significantly increased number of UFOs:</a:t>
            </a:r>
            <a:br>
              <a:rPr lang="en-US" sz="2400" dirty="0" smtClean="0"/>
            </a:br>
            <a:r>
              <a:rPr lang="en-US" sz="2400" dirty="0" smtClean="0"/>
              <a:t>	</a:t>
            </a:r>
            <a:r>
              <a:rPr lang="en-US" sz="2000" i="1" dirty="0" smtClean="0">
                <a:solidFill>
                  <a:schemeClr val="tx2"/>
                </a:solidFill>
              </a:rPr>
              <a:t>19R3 B1, 25R3 B2, 28L6 B2, 	28R7 B2, …</a:t>
            </a:r>
          </a:p>
        </p:txBody>
      </p:sp>
      <p:sp>
        <p:nvSpPr>
          <p:cNvPr id="2" name="Title 1"/>
          <p:cNvSpPr>
            <a:spLocks noGrp="1"/>
          </p:cNvSpPr>
          <p:nvPr>
            <p:ph type="title"/>
          </p:nvPr>
        </p:nvSpPr>
        <p:spPr/>
        <p:txBody>
          <a:bodyPr/>
          <a:lstStyle/>
          <a:p>
            <a:r>
              <a:rPr lang="en-US" dirty="0" smtClean="0"/>
              <a:t>Spatial UFO Distribution</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329" t="8090" r="55284" b="33482"/>
          <a:stretch/>
        </p:blipFill>
        <p:spPr bwMode="auto">
          <a:xfrm>
            <a:off x="4081568" y="1525039"/>
            <a:ext cx="4767419" cy="3879474"/>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bgerundetes Rechteck 4"/>
          <p:cNvSpPr/>
          <p:nvPr/>
        </p:nvSpPr>
        <p:spPr bwMode="auto">
          <a:xfrm>
            <a:off x="6906971" y="5298260"/>
            <a:ext cx="2075366" cy="953453"/>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2011: 7668 UFOs </a:t>
            </a:r>
            <a:r>
              <a:rPr lang="en-US" sz="1000" i="1" dirty="0">
                <a:solidFill>
                  <a:schemeClr val="tx2"/>
                </a:solidFill>
                <a:latin typeface="Arial" pitchFamily="-112" charset="0"/>
                <a:ea typeface="ＭＳ Ｐゴシック" pitchFamily="-112" charset="-128"/>
                <a:cs typeface="ＭＳ Ｐゴシック" pitchFamily="-112" charset="-128"/>
              </a:rPr>
              <a:t>at 3.5 </a:t>
            </a:r>
            <a:r>
              <a:rPr lang="en-US" sz="1000" i="1" dirty="0" smtClean="0">
                <a:solidFill>
                  <a:schemeClr val="tx2"/>
                </a:solidFill>
                <a:latin typeface="Arial" pitchFamily="-112" charset="0"/>
                <a:ea typeface="ＭＳ Ｐゴシック" pitchFamily="-112" charset="-128"/>
                <a:cs typeface="ＭＳ Ｐゴシック" pitchFamily="-112" charset="-128"/>
              </a:rPr>
              <a:t>TeV.</a:t>
            </a:r>
          </a:p>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2012: 3719 UFOs at 4 TeV.</a:t>
            </a:r>
            <a:endParaRPr lang="en-US" sz="1000" i="1" dirty="0">
              <a:solidFill>
                <a:schemeClr val="tx2"/>
              </a:solidFill>
              <a:latin typeface="Arial" pitchFamily="-112" charset="0"/>
              <a:ea typeface="ＭＳ Ｐゴシック" pitchFamily="-112" charset="-128"/>
              <a:cs typeface="ＭＳ Ｐゴシック" pitchFamily="-112" charset="-128"/>
            </a:endParaRPr>
          </a:p>
          <a:p>
            <a:pPr algn="just" eaLnBrk="0" fontAlgn="base" hangingPunct="0">
              <a:spcBef>
                <a:spcPct val="0"/>
              </a:spcBef>
              <a:spcAft>
                <a:spcPct val="0"/>
              </a:spcAft>
            </a:pPr>
            <a:r>
              <a:rPr lang="en-US" sz="1000" i="1" dirty="0">
                <a:solidFill>
                  <a:schemeClr val="tx2"/>
                </a:solidFill>
                <a:latin typeface="Arial" pitchFamily="-112" charset="0"/>
                <a:ea typeface="ＭＳ Ｐゴシック" pitchFamily="-112" charset="-128"/>
                <a:cs typeface="ＭＳ Ｐゴシック" pitchFamily="-112" charset="-128"/>
              </a:rPr>
              <a:t>Signal RS04 &gt; 2∙10</a:t>
            </a:r>
            <a:r>
              <a:rPr lang="en-US" sz="1000" i="1" baseline="30000" dirty="0">
                <a:solidFill>
                  <a:schemeClr val="tx2"/>
                </a:solidFill>
                <a:latin typeface="Arial" pitchFamily="-112" charset="0"/>
                <a:ea typeface="ＭＳ Ｐゴシック" pitchFamily="-112" charset="-128"/>
                <a:cs typeface="ＭＳ Ｐゴシック" pitchFamily="-112" charset="-128"/>
              </a:rPr>
              <a:t>-4</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a:t>
            </a:r>
          </a:p>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Gray </a:t>
            </a:r>
            <a:r>
              <a:rPr lang="en-US" sz="1000" i="1" dirty="0">
                <a:solidFill>
                  <a:schemeClr val="tx2"/>
                </a:solidFill>
                <a:latin typeface="Arial" pitchFamily="-112" charset="0"/>
                <a:ea typeface="ＭＳ Ｐゴシック" pitchFamily="-112" charset="-128"/>
                <a:cs typeface="ＭＳ Ｐゴシック" pitchFamily="-112" charset="-128"/>
              </a:rPr>
              <a:t>areas around IRs are excluded </a:t>
            </a:r>
            <a:r>
              <a:rPr lang="en-US" sz="1000" i="1" dirty="0" smtClean="0">
                <a:solidFill>
                  <a:schemeClr val="tx2"/>
                </a:solidFill>
                <a:latin typeface="Arial" pitchFamily="-112" charset="0"/>
                <a:ea typeface="ＭＳ Ｐゴシック" pitchFamily="-112" charset="-128"/>
                <a:cs typeface="ＭＳ Ｐゴシック" pitchFamily="-112" charset="-128"/>
              </a:rPr>
              <a:t>from the analysis.</a:t>
            </a:r>
            <a:endParaRPr lang="en-US" sz="1000" i="1" dirty="0">
              <a:solidFill>
                <a:schemeClr val="tx2"/>
              </a:solidFill>
              <a:latin typeface="Arial" pitchFamily="-112" charset="0"/>
              <a:ea typeface="ＭＳ Ｐゴシック" pitchFamily="-112" charset="-128"/>
              <a:cs typeface="ＭＳ Ｐゴシック" pitchFamily="-112" charset="-128"/>
            </a:endParaRPr>
          </a:p>
        </p:txBody>
      </p:sp>
      <p:cxnSp>
        <p:nvCxnSpPr>
          <p:cNvPr id="11" name="Gerade Verbindung mit Pfeil 10"/>
          <p:cNvCxnSpPr/>
          <p:nvPr/>
        </p:nvCxnSpPr>
        <p:spPr bwMode="auto">
          <a:xfrm>
            <a:off x="4868028" y="2273623"/>
            <a:ext cx="96136" cy="169833"/>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7" name="Textfeld 6"/>
          <p:cNvSpPr txBox="1"/>
          <p:nvPr/>
        </p:nvSpPr>
        <p:spPr>
          <a:xfrm>
            <a:off x="4553910" y="1988289"/>
            <a:ext cx="926839" cy="338554"/>
          </a:xfrm>
          <a:prstGeom prst="rect">
            <a:avLst/>
          </a:prstGeom>
          <a:noFill/>
        </p:spPr>
        <p:txBody>
          <a:bodyPr wrap="square" rtlCol="0">
            <a:spAutoFit/>
          </a:bodyPr>
          <a:lstStyle/>
          <a:p>
            <a:r>
              <a:rPr lang="de-DE" sz="1600" b="1" dirty="0" smtClean="0">
                <a:solidFill>
                  <a:schemeClr val="tx2"/>
                </a:solidFill>
              </a:rPr>
              <a:t>MKI</a:t>
            </a:r>
          </a:p>
        </p:txBody>
      </p:sp>
      <p:cxnSp>
        <p:nvCxnSpPr>
          <p:cNvPr id="16" name="Gerade Verbindung mit Pfeil 15"/>
          <p:cNvCxnSpPr/>
          <p:nvPr/>
        </p:nvCxnSpPr>
        <p:spPr bwMode="auto">
          <a:xfrm flipH="1">
            <a:off x="8320613" y="2605027"/>
            <a:ext cx="142896" cy="169833"/>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17" name="Textfeld 16"/>
          <p:cNvSpPr txBox="1"/>
          <p:nvPr/>
        </p:nvSpPr>
        <p:spPr>
          <a:xfrm>
            <a:off x="8241125" y="2314466"/>
            <a:ext cx="607862" cy="338554"/>
          </a:xfrm>
          <a:prstGeom prst="rect">
            <a:avLst/>
          </a:prstGeom>
          <a:noFill/>
        </p:spPr>
        <p:txBody>
          <a:bodyPr wrap="square" rtlCol="0">
            <a:spAutoFit/>
          </a:bodyPr>
          <a:lstStyle/>
          <a:p>
            <a:r>
              <a:rPr lang="de-DE" sz="1600" b="1" dirty="0" smtClean="0">
                <a:solidFill>
                  <a:schemeClr val="tx2"/>
                </a:solidFill>
              </a:rPr>
              <a:t>MKI</a:t>
            </a:r>
          </a:p>
        </p:txBody>
      </p:sp>
      <p:cxnSp>
        <p:nvCxnSpPr>
          <p:cNvPr id="18" name="Gerade Verbindung mit Pfeil 17"/>
          <p:cNvCxnSpPr/>
          <p:nvPr/>
        </p:nvCxnSpPr>
        <p:spPr bwMode="auto">
          <a:xfrm>
            <a:off x="5459482" y="3087584"/>
            <a:ext cx="219876" cy="234515"/>
          </a:xfrm>
          <a:prstGeom prst="straightConnector1">
            <a:avLst/>
          </a:prstGeom>
          <a:solidFill>
            <a:schemeClr val="accent1"/>
          </a:solidFill>
          <a:ln w="25400" cap="flat" cmpd="sng" algn="ctr">
            <a:solidFill>
              <a:schemeClr val="tx2"/>
            </a:solidFill>
            <a:prstDash val="solid"/>
            <a:round/>
            <a:headEnd type="none" w="med" len="med"/>
            <a:tailEnd type="arrow"/>
          </a:ln>
          <a:effectLst/>
        </p:spPr>
      </p:cxnSp>
      <p:sp>
        <p:nvSpPr>
          <p:cNvPr id="19" name="Textfeld 18"/>
          <p:cNvSpPr txBox="1"/>
          <p:nvPr/>
        </p:nvSpPr>
        <p:spPr>
          <a:xfrm>
            <a:off x="4996063" y="2790985"/>
            <a:ext cx="926839" cy="338554"/>
          </a:xfrm>
          <a:prstGeom prst="rect">
            <a:avLst/>
          </a:prstGeom>
          <a:noFill/>
        </p:spPr>
        <p:txBody>
          <a:bodyPr wrap="square" rtlCol="0">
            <a:spAutoFit/>
          </a:bodyPr>
          <a:lstStyle/>
          <a:p>
            <a:r>
              <a:rPr lang="de-DE" sz="1600" b="1" dirty="0" smtClean="0">
                <a:solidFill>
                  <a:schemeClr val="tx2"/>
                </a:solidFill>
              </a:rPr>
              <a:t>19R3</a:t>
            </a:r>
          </a:p>
        </p:txBody>
      </p:sp>
    </p:spTree>
    <p:extLst>
      <p:ext uri="{BB962C8B-B14F-4D97-AF65-F5344CB8AC3E}">
        <p14:creationId xmlns:p14="http://schemas.microsoft.com/office/powerpoint/2010/main" val="1040991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Arc</a:t>
            </a:r>
            <a:r>
              <a:rPr lang="de-DE" dirty="0" smtClean="0"/>
              <a:t> UFO Size</a:t>
            </a:r>
            <a:endParaRPr lang="de-DE" dirty="0"/>
          </a:p>
        </p:txBody>
      </p:sp>
      <p:sp>
        <p:nvSpPr>
          <p:cNvPr id="3" name="Textplatzhalter 2"/>
          <p:cNvSpPr>
            <a:spLocks noGrp="1"/>
          </p:cNvSpPr>
          <p:nvPr>
            <p:ph type="body" sz="quarter" idx="13"/>
          </p:nvPr>
        </p:nvSpPr>
        <p:spPr>
          <a:xfrm>
            <a:off x="137160" y="1051560"/>
            <a:ext cx="8769334" cy="5212080"/>
          </a:xfrm>
        </p:spPr>
        <p:txBody>
          <a:bodyPr/>
          <a:lstStyle/>
          <a:p>
            <a:pPr marL="457200" indent="-457200">
              <a:buFont typeface="Arial" pitchFamily="34" charset="0"/>
              <a:buChar char="•"/>
            </a:pPr>
            <a:r>
              <a:rPr lang="de-DE" sz="2400" b="1" dirty="0" smtClean="0">
                <a:solidFill>
                  <a:schemeClr val="accent6"/>
                </a:solidFill>
                <a:effectLst>
                  <a:outerShdw blurRad="38100" dist="38100" dir="2700000" algn="tl">
                    <a:srgbClr val="000000">
                      <a:alpha val="43137"/>
                    </a:srgbClr>
                  </a:outerShdw>
                </a:effectLst>
              </a:rPr>
              <a:t>44 UFOs </a:t>
            </a:r>
            <a:r>
              <a:rPr lang="de-DE" sz="2400" b="1" dirty="0" err="1" smtClean="0">
                <a:solidFill>
                  <a:schemeClr val="accent6"/>
                </a:solidFill>
                <a:effectLst>
                  <a:outerShdw blurRad="38100" dist="38100" dir="2700000" algn="tl">
                    <a:srgbClr val="000000">
                      <a:alpha val="43137"/>
                    </a:srgbClr>
                  </a:outerShdw>
                </a:effectLst>
              </a:rPr>
              <a:t>over</a:t>
            </a:r>
            <a:r>
              <a:rPr lang="de-DE" sz="2400" b="1" dirty="0" smtClean="0">
                <a:solidFill>
                  <a:schemeClr val="accent6"/>
                </a:solidFill>
                <a:effectLst>
                  <a:outerShdw blurRad="38100" dist="38100" dir="2700000" algn="tl">
                    <a:srgbClr val="000000">
                      <a:alpha val="43137"/>
                    </a:srgbClr>
                  </a:outerShdw>
                </a:effectLst>
              </a:rPr>
              <a:t> 10% </a:t>
            </a:r>
            <a:r>
              <a:rPr lang="de-DE" sz="2400" b="1" dirty="0" err="1" smtClean="0">
                <a:solidFill>
                  <a:schemeClr val="accent6"/>
                </a:solidFill>
                <a:effectLst>
                  <a:outerShdw blurRad="38100" dist="38100" dir="2700000" algn="tl">
                    <a:srgbClr val="000000">
                      <a:alpha val="43137"/>
                    </a:srgbClr>
                  </a:outerShdw>
                </a:effectLst>
              </a:rPr>
              <a:t>of</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dump</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threshold</a:t>
            </a:r>
            <a:r>
              <a:rPr lang="de-DE" sz="2400" b="1" dirty="0" smtClean="0">
                <a:solidFill>
                  <a:schemeClr val="accent6"/>
                </a:solidFill>
                <a:effectLst>
                  <a:outerShdw blurRad="38100" dist="38100" dir="2700000" algn="tl">
                    <a:srgbClr val="000000">
                      <a:alpha val="43137"/>
                    </a:srgbClr>
                  </a:outerShdw>
                </a:effectLst>
              </a:rPr>
              <a:t> </a:t>
            </a:r>
            <a:r>
              <a:rPr lang="de-DE" sz="2400" dirty="0" smtClean="0"/>
              <a:t>in 2012 so </a:t>
            </a:r>
            <a:r>
              <a:rPr lang="de-DE" sz="2400" dirty="0" err="1" smtClean="0"/>
              <a:t>far</a:t>
            </a:r>
            <a:r>
              <a:rPr lang="de-DE" sz="2400" dirty="0" smtClean="0"/>
              <a:t> (</a:t>
            </a:r>
            <a:r>
              <a:rPr lang="de-DE" sz="2400" dirty="0" err="1" smtClean="0"/>
              <a:t>at</a:t>
            </a:r>
            <a:r>
              <a:rPr lang="de-DE" sz="2400" dirty="0" smtClean="0"/>
              <a:t> 4 TeV).</a:t>
            </a:r>
            <a:endParaRPr lang="de-DE" sz="2400" dirty="0"/>
          </a:p>
        </p:txBody>
      </p:sp>
      <p:grpSp>
        <p:nvGrpSpPr>
          <p:cNvPr id="5" name="Gruppieren 4"/>
          <p:cNvGrpSpPr/>
          <p:nvPr/>
        </p:nvGrpSpPr>
        <p:grpSpPr>
          <a:xfrm>
            <a:off x="1557221" y="1555668"/>
            <a:ext cx="6029558" cy="4634659"/>
            <a:chOff x="750626" y="1050878"/>
            <a:chExt cx="5486401" cy="4217158"/>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24" t="12259" r="59075" b="38547"/>
            <a:stretch/>
          </p:blipFill>
          <p:spPr bwMode="auto">
            <a:xfrm>
              <a:off x="750626" y="1050878"/>
              <a:ext cx="5486401" cy="4217158"/>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4176214" y="2399721"/>
                  <a:ext cx="1752018"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3200" b="1" i="1" smtClean="0">
                            <a:solidFill>
                              <a:srgbClr val="FF0000"/>
                            </a:solidFill>
                            <a:latin typeface="Cambria Math"/>
                          </a:rPr>
                          <m:t>∝</m:t>
                        </m:r>
                        <m:sSup>
                          <m:sSupPr>
                            <m:ctrlPr>
                              <a:rPr lang="de-DE" sz="3200" b="1" i="1" smtClean="0">
                                <a:solidFill>
                                  <a:srgbClr val="FF0000"/>
                                </a:solidFill>
                                <a:latin typeface="Cambria Math"/>
                              </a:rPr>
                            </m:ctrlPr>
                          </m:sSupPr>
                          <m:e>
                            <m:r>
                              <a:rPr lang="de-DE" sz="3200" b="1" i="1" smtClean="0">
                                <a:solidFill>
                                  <a:srgbClr val="FF0000"/>
                                </a:solidFill>
                                <a:latin typeface="Cambria Math"/>
                              </a:rPr>
                              <m:t>𝒙</m:t>
                            </m:r>
                          </m:e>
                          <m:sup>
                            <m:r>
                              <a:rPr lang="de-DE" sz="3200" b="1" i="1" smtClean="0">
                                <a:solidFill>
                                  <a:srgbClr val="FF0000"/>
                                </a:solidFill>
                                <a:latin typeface="Cambria Math"/>
                              </a:rPr>
                              <m:t>−</m:t>
                            </m:r>
                            <m:r>
                              <a:rPr lang="de-DE" sz="3200" b="1" i="1" smtClean="0">
                                <a:solidFill>
                                  <a:srgbClr val="FF0000"/>
                                </a:solidFill>
                                <a:latin typeface="Cambria Math"/>
                              </a:rPr>
                              <m:t>𝟎</m:t>
                            </m:r>
                            <m:r>
                              <a:rPr lang="de-DE" sz="3200" b="1" i="1" smtClean="0">
                                <a:solidFill>
                                  <a:srgbClr val="FF0000"/>
                                </a:solidFill>
                                <a:latin typeface="Cambria Math"/>
                              </a:rPr>
                              <m:t>.</m:t>
                            </m:r>
                            <m:r>
                              <a:rPr lang="de-DE" sz="3200" b="1" i="1" smtClean="0">
                                <a:solidFill>
                                  <a:srgbClr val="FF0000"/>
                                </a:solidFill>
                                <a:latin typeface="Cambria Math"/>
                              </a:rPr>
                              <m:t>𝟗𝟕</m:t>
                            </m:r>
                          </m:sup>
                        </m:sSup>
                      </m:oMath>
                    </m:oMathPara>
                  </a14:m>
                  <a:endParaRPr lang="de-DE" sz="3200" b="1" dirty="0" err="1" smtClean="0">
                    <a:solidFill>
                      <a:srgbClr val="FF0000"/>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4176214" y="2399721"/>
                  <a:ext cx="1752018" cy="595932"/>
                </a:xfrm>
                <a:prstGeom prst="rect">
                  <a:avLst/>
                </a:prstGeom>
                <a:blipFill rotWithShape="1">
                  <a:blip r:embed="rId3"/>
                  <a:stretch>
                    <a:fillRect/>
                  </a:stretch>
                </a:blipFill>
              </p:spPr>
              <p:txBody>
                <a:bodyPr/>
                <a:lstStyle/>
                <a:p>
                  <a:r>
                    <a:rPr lang="de-DE">
                      <a:noFill/>
                    </a:rPr>
                    <a:t> </a:t>
                  </a:r>
                </a:p>
              </p:txBody>
            </p:sp>
          </mc:Fallback>
        </mc:AlternateContent>
      </p:grpSp>
      <p:sp>
        <p:nvSpPr>
          <p:cNvPr id="6" name="Abgerundetes Rechteck 4"/>
          <p:cNvSpPr/>
          <p:nvPr/>
        </p:nvSpPr>
        <p:spPr bwMode="auto">
          <a:xfrm>
            <a:off x="6355905" y="1973169"/>
            <a:ext cx="2075366" cy="442674"/>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2845 arc UFOs (≥ cell 12) at 4 TeV in 2012 until 17.07.2012. </a:t>
            </a:r>
          </a:p>
        </p:txBody>
      </p:sp>
      <p:cxnSp>
        <p:nvCxnSpPr>
          <p:cNvPr id="13" name="Straight Connector 15"/>
          <p:cNvCxnSpPr>
            <a:endCxn id="14" idx="2"/>
          </p:cNvCxnSpPr>
          <p:nvPr/>
        </p:nvCxnSpPr>
        <p:spPr bwMode="auto">
          <a:xfrm flipV="1">
            <a:off x="5110530" y="2622488"/>
            <a:ext cx="0" cy="3127260"/>
          </a:xfrm>
          <a:prstGeom prst="line">
            <a:avLst/>
          </a:prstGeom>
          <a:solidFill>
            <a:schemeClr val="accent1"/>
          </a:solidFill>
          <a:ln w="25400" cap="flat" cmpd="sng" algn="ctr">
            <a:solidFill>
              <a:schemeClr val="accent6"/>
            </a:solidFill>
            <a:prstDash val="dash"/>
            <a:round/>
            <a:headEnd type="none" w="med" len="med"/>
            <a:tailEnd type="none" w="med" len="med"/>
          </a:ln>
          <a:effectLst/>
        </p:spPr>
      </p:cxnSp>
      <p:sp>
        <p:nvSpPr>
          <p:cNvPr id="14" name="TextBox 16"/>
          <p:cNvSpPr txBox="1"/>
          <p:nvPr/>
        </p:nvSpPr>
        <p:spPr>
          <a:xfrm>
            <a:off x="4219880" y="2145434"/>
            <a:ext cx="1781299" cy="477054"/>
          </a:xfrm>
          <a:prstGeom prst="rect">
            <a:avLst/>
          </a:prstGeom>
          <a:noFill/>
        </p:spPr>
        <p:txBody>
          <a:bodyPr wrap="square" rtlCol="0">
            <a:spAutoFit/>
          </a:bodyPr>
          <a:lstStyle/>
          <a:p>
            <a:pPr algn="ctr">
              <a:lnSpc>
                <a:spcPts val="1500"/>
              </a:lnSpc>
            </a:pPr>
            <a:r>
              <a:rPr lang="de-DE" b="1" dirty="0" smtClean="0">
                <a:solidFill>
                  <a:schemeClr val="accent6"/>
                </a:solidFill>
                <a:effectLst>
                  <a:outerShdw blurRad="38100" dist="38100" dir="2700000" algn="tl">
                    <a:srgbClr val="000000">
                      <a:alpha val="43137"/>
                    </a:srgbClr>
                  </a:outerShdw>
                </a:effectLst>
              </a:rPr>
              <a:t>10% </a:t>
            </a:r>
            <a:r>
              <a:rPr lang="de-DE" b="1" dirty="0" err="1" smtClean="0">
                <a:solidFill>
                  <a:schemeClr val="accent6"/>
                </a:solidFill>
                <a:effectLst>
                  <a:outerShdw blurRad="38100" dist="38100" dir="2700000" algn="tl">
                    <a:srgbClr val="000000">
                      <a:alpha val="43137"/>
                    </a:srgbClr>
                  </a:outerShdw>
                </a:effectLst>
              </a:rPr>
              <a:t>of</a:t>
            </a:r>
            <a:r>
              <a:rPr lang="de-DE" b="1" dirty="0" smtClean="0">
                <a:solidFill>
                  <a:schemeClr val="accent6"/>
                </a:solidFill>
                <a:effectLst>
                  <a:outerShdw blurRad="38100" dist="38100" dir="2700000" algn="tl">
                    <a:srgbClr val="000000">
                      <a:alpha val="43137"/>
                    </a:srgbClr>
                  </a:outerShdw>
                </a:effectLst>
              </a:rPr>
              <a:t> BLM </a:t>
            </a:r>
            <a:r>
              <a:rPr lang="de-DE" b="1" dirty="0" err="1" smtClean="0">
                <a:solidFill>
                  <a:schemeClr val="accent6"/>
                </a:solidFill>
                <a:effectLst>
                  <a:outerShdw blurRad="38100" dist="38100" dir="2700000" algn="tl">
                    <a:srgbClr val="000000">
                      <a:alpha val="43137"/>
                    </a:srgbClr>
                  </a:outerShdw>
                </a:effectLst>
              </a:rPr>
              <a:t>dump</a:t>
            </a:r>
            <a:r>
              <a:rPr lang="de-DE" b="1" dirty="0" smtClean="0">
                <a:solidFill>
                  <a:schemeClr val="accent6"/>
                </a:solidFill>
                <a:effectLst>
                  <a:outerShdw blurRad="38100" dist="38100" dir="2700000" algn="tl">
                    <a:srgbClr val="000000">
                      <a:alpha val="43137"/>
                    </a:srgbClr>
                  </a:outerShdw>
                </a:effectLst>
              </a:rPr>
              <a:t> </a:t>
            </a:r>
            <a:r>
              <a:rPr lang="de-DE" b="1" dirty="0" err="1" smtClean="0">
                <a:solidFill>
                  <a:schemeClr val="accent6"/>
                </a:solidFill>
                <a:effectLst>
                  <a:outerShdw blurRad="38100" dist="38100" dir="2700000" algn="tl">
                    <a:srgbClr val="000000">
                      <a:alpha val="43137"/>
                    </a:srgbClr>
                  </a:outerShdw>
                </a:effectLst>
              </a:rPr>
              <a:t>threshold</a:t>
            </a:r>
            <a:endParaRPr lang="de-DE" b="1" dirty="0" smtClean="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151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obias Bär\Desktop\Bil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1051560"/>
            <a:ext cx="8869680" cy="375434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3"/>
          </p:nvPr>
        </p:nvSpPr>
        <p:spPr/>
        <p:txBody>
          <a:bodyPr anchor="t"/>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en-US" sz="1050" dirty="0" smtClean="0"/>
          </a:p>
          <a:p>
            <a:r>
              <a:rPr lang="en-US" sz="2400" dirty="0" smtClean="0"/>
              <a:t>2011: Decrease from </a:t>
            </a:r>
            <a:r>
              <a:rPr lang="en-US" sz="2400" b="1" dirty="0" smtClean="0">
                <a:solidFill>
                  <a:schemeClr val="accent6"/>
                </a:solidFill>
                <a:effectLst>
                  <a:outerShdw blurRad="38100" dist="38100" dir="2700000" algn="tl">
                    <a:srgbClr val="000000">
                      <a:alpha val="43137"/>
                    </a:srgbClr>
                  </a:outerShdw>
                </a:effectLst>
              </a:rPr>
              <a:t>≈10 UFOs/hour </a:t>
            </a:r>
            <a:r>
              <a:rPr lang="en-US" sz="2400" dirty="0" smtClean="0"/>
              <a:t>to</a:t>
            </a:r>
            <a:r>
              <a:rPr lang="en-US" sz="2400" b="1" dirty="0" smtClean="0"/>
              <a:t> </a:t>
            </a:r>
            <a:r>
              <a:rPr lang="en-US" sz="2400" b="1" dirty="0" smtClean="0">
                <a:solidFill>
                  <a:schemeClr val="accent6"/>
                </a:solidFill>
                <a:effectLst>
                  <a:outerShdw blurRad="38100" dist="38100" dir="2700000" algn="tl">
                    <a:srgbClr val="000000">
                      <a:alpha val="43137"/>
                    </a:srgbClr>
                  </a:outerShdw>
                </a:effectLst>
              </a:rPr>
              <a:t>≈2 UFOs/hour.</a:t>
            </a:r>
          </a:p>
          <a:p>
            <a:pPr marL="747713" indent="-747713">
              <a:tabLst>
                <a:tab pos="747713" algn="l"/>
              </a:tabLst>
            </a:pPr>
            <a:r>
              <a:rPr lang="en-US" sz="2400" dirty="0" smtClean="0"/>
              <a:t>2012: Initially, about </a:t>
            </a:r>
            <a:r>
              <a:rPr lang="en-US" sz="2400" b="1" dirty="0" smtClean="0">
                <a:solidFill>
                  <a:schemeClr val="accent6"/>
                </a:solidFill>
                <a:effectLst>
                  <a:outerShdw blurRad="38100" dist="38100" dir="2700000" algn="tl">
                    <a:srgbClr val="000000">
                      <a:alpha val="43137"/>
                    </a:srgbClr>
                  </a:outerShdw>
                </a:effectLst>
              </a:rPr>
              <a:t>2.5 times higher</a:t>
            </a:r>
            <a:r>
              <a:rPr lang="en-US" sz="2400" b="1" dirty="0" smtClean="0">
                <a:solidFill>
                  <a:schemeClr val="tx2"/>
                </a:solidFill>
                <a:effectLst>
                  <a:outerShdw blurRad="38100" dist="38100" dir="2700000" algn="tl">
                    <a:srgbClr val="000000">
                      <a:alpha val="43137"/>
                    </a:srgbClr>
                  </a:outerShdw>
                </a:effectLst>
              </a:rPr>
              <a:t> </a:t>
            </a:r>
            <a:r>
              <a:rPr lang="en-US" sz="2400" dirty="0" smtClean="0"/>
              <a:t>UFO rate compared to October 2011. </a:t>
            </a:r>
            <a:r>
              <a:rPr lang="en-US" sz="2400" b="1" dirty="0" smtClean="0">
                <a:solidFill>
                  <a:schemeClr val="accent6"/>
                </a:solidFill>
                <a:effectLst>
                  <a:outerShdw blurRad="38100" dist="38100" dir="2700000" algn="tl">
                    <a:srgbClr val="000000">
                      <a:alpha val="43137"/>
                    </a:srgbClr>
                  </a:outerShdw>
                </a:effectLst>
              </a:rPr>
              <a:t>UFO rate decreases </a:t>
            </a:r>
            <a:r>
              <a:rPr lang="en-US" sz="2400" dirty="0" smtClean="0"/>
              <a:t>since then.</a:t>
            </a:r>
            <a:endParaRPr lang="en-US" sz="2400" dirty="0"/>
          </a:p>
        </p:txBody>
      </p:sp>
      <p:sp>
        <p:nvSpPr>
          <p:cNvPr id="2" name="Title 1"/>
          <p:cNvSpPr>
            <a:spLocks noGrp="1"/>
          </p:cNvSpPr>
          <p:nvPr>
            <p:ph type="title"/>
          </p:nvPr>
        </p:nvSpPr>
        <p:spPr/>
        <p:txBody>
          <a:bodyPr/>
          <a:lstStyle/>
          <a:p>
            <a:r>
              <a:rPr lang="de-DE" dirty="0" err="1" smtClean="0"/>
              <a:t>Arc</a:t>
            </a:r>
            <a:r>
              <a:rPr lang="de-DE" dirty="0" smtClean="0"/>
              <a:t> UFO </a:t>
            </a:r>
            <a:r>
              <a:rPr lang="de-DE" dirty="0"/>
              <a:t>R</a:t>
            </a:r>
            <a:r>
              <a:rPr lang="de-DE" dirty="0" smtClean="0"/>
              <a:t>ate</a:t>
            </a:r>
            <a:endParaRPr lang="en-US" dirty="0"/>
          </a:p>
        </p:txBody>
      </p:sp>
      <p:sp>
        <p:nvSpPr>
          <p:cNvPr id="25" name="Abgerundetes Rechteck 24"/>
          <p:cNvSpPr/>
          <p:nvPr/>
        </p:nvSpPr>
        <p:spPr bwMode="auto">
          <a:xfrm>
            <a:off x="15706988" y="5541149"/>
            <a:ext cx="2671982" cy="783193"/>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5836 candidate arc UFOs during stable beams since 14.04.2011. Fills with at least 1 hour stable beams are considered. Signal RS04 </a:t>
            </a:r>
            <a:r>
              <a:rPr lang="en-US" sz="1000" i="1" dirty="0">
                <a:solidFill>
                  <a:schemeClr val="tx2"/>
                </a:solidFill>
                <a:latin typeface="Arial" pitchFamily="-112" charset="0"/>
                <a:ea typeface="ＭＳ Ｐゴシック" pitchFamily="-112" charset="-128"/>
                <a:cs typeface="ＭＳ Ｐゴシック" pitchFamily="-112" charset="-128"/>
              </a:rPr>
              <a:t>&gt; 2∙10</a:t>
            </a:r>
            <a:r>
              <a:rPr lang="en-US" sz="1000" i="1" baseline="30000" dirty="0">
                <a:solidFill>
                  <a:schemeClr val="tx2"/>
                </a:solidFill>
                <a:latin typeface="Arial" pitchFamily="-112" charset="0"/>
                <a:ea typeface="ＭＳ Ｐゴシック" pitchFamily="-112" charset="-128"/>
                <a:cs typeface="ＭＳ Ｐゴシック" pitchFamily="-112" charset="-128"/>
              </a:rPr>
              <a:t>-4</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a:t>
            </a:r>
            <a:r>
              <a:rPr lang="en-US" sz="1000" i="1" dirty="0" smtClean="0">
                <a:solidFill>
                  <a:schemeClr val="tx2"/>
                </a:solidFill>
                <a:latin typeface="Arial" pitchFamily="-112" charset="0"/>
                <a:ea typeface="ＭＳ Ｐゴシック" pitchFamily="-112" charset="-128"/>
                <a:cs typeface="ＭＳ Ｐゴシック" pitchFamily="-112" charset="-128"/>
              </a:rPr>
              <a:t>.</a:t>
            </a:r>
            <a:endParaRPr lang="en-US" sz="1000" i="1" dirty="0">
              <a:solidFill>
                <a:schemeClr val="tx2"/>
              </a:solidFill>
              <a:latin typeface="Arial" pitchFamily="-112" charset="0"/>
              <a:ea typeface="ＭＳ Ｐゴシック" pitchFamily="-112" charset="-128"/>
              <a:cs typeface="ＭＳ Ｐゴシック" pitchFamily="-112" charset="-128"/>
            </a:endParaRPr>
          </a:p>
        </p:txBody>
      </p:sp>
      <p:sp>
        <p:nvSpPr>
          <p:cNvPr id="7" name="Abgerundetes Rechteck 6"/>
          <p:cNvSpPr/>
          <p:nvPr/>
        </p:nvSpPr>
        <p:spPr bwMode="auto">
          <a:xfrm>
            <a:off x="5859872" y="5643588"/>
            <a:ext cx="3146968" cy="783193"/>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7535 candidate arc UFOs during stable beams between 14.04.2011 – 23.07.2012. Fills with at least 1 hour stable beams are considered. Signal RS04 </a:t>
            </a:r>
            <a:r>
              <a:rPr lang="en-US" sz="1000" i="1" dirty="0">
                <a:solidFill>
                  <a:schemeClr val="tx2"/>
                </a:solidFill>
                <a:latin typeface="Arial" pitchFamily="-112" charset="0"/>
                <a:ea typeface="ＭＳ Ｐゴシック" pitchFamily="-112" charset="-128"/>
                <a:cs typeface="ＭＳ Ｐゴシック" pitchFamily="-112" charset="-128"/>
              </a:rPr>
              <a:t>&gt; 2∙10</a:t>
            </a:r>
            <a:r>
              <a:rPr lang="en-US" sz="1000" i="1" baseline="30000" dirty="0">
                <a:solidFill>
                  <a:schemeClr val="tx2"/>
                </a:solidFill>
                <a:latin typeface="Arial" pitchFamily="-112" charset="0"/>
                <a:ea typeface="ＭＳ Ｐゴシック" pitchFamily="-112" charset="-128"/>
                <a:cs typeface="ＭＳ Ｐゴシック" pitchFamily="-112" charset="-128"/>
              </a:rPr>
              <a:t>-4</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a:t>
            </a:r>
            <a:r>
              <a:rPr lang="en-US" sz="1000" i="1" dirty="0" smtClean="0">
                <a:solidFill>
                  <a:schemeClr val="tx2"/>
                </a:solidFill>
                <a:latin typeface="Arial" pitchFamily="-112" charset="0"/>
                <a:ea typeface="ＭＳ Ｐゴシック" pitchFamily="-112" charset="-128"/>
                <a:cs typeface="ＭＳ Ｐゴシック" pitchFamily="-112" charset="-128"/>
              </a:rPr>
              <a:t>. </a:t>
            </a:r>
            <a:endParaRPr lang="en-US" sz="1000" i="1" dirty="0">
              <a:solidFill>
                <a:schemeClr val="tx2"/>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26634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Intensity</a:t>
            </a:r>
            <a:r>
              <a:rPr lang="de-DE" dirty="0" smtClean="0"/>
              <a:t> </a:t>
            </a:r>
            <a:r>
              <a:rPr lang="de-DE" dirty="0" err="1" smtClean="0"/>
              <a:t>Dependency</a:t>
            </a:r>
            <a:endParaRPr lang="de-DE" dirty="0"/>
          </a:p>
        </p:txBody>
      </p:sp>
      <mc:AlternateContent xmlns:mc="http://schemas.openxmlformats.org/markup-compatibility/2006" xmlns:a14="http://schemas.microsoft.com/office/drawing/2010/main">
        <mc:Choice Requires="a14">
          <p:sp>
            <p:nvSpPr>
              <p:cNvPr id="3" name="Textplatzhalter 2"/>
              <p:cNvSpPr>
                <a:spLocks noGrp="1"/>
              </p:cNvSpPr>
              <p:nvPr>
                <p:ph type="body" sz="quarter" idx="13"/>
              </p:nvPr>
            </p:nvSpPr>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sz="5400" dirty="0" smtClean="0"/>
              </a:p>
              <a:p>
                <a:pPr algn="ctr"/>
                <a:r>
                  <a:rPr lang="de-DE" sz="2400" dirty="0" err="1" smtClean="0"/>
                  <a:t>For</a:t>
                </a:r>
                <a:r>
                  <a:rPr lang="de-DE" sz="2400" dirty="0"/>
                  <a:t> </a:t>
                </a:r>
                <a:r>
                  <a:rPr lang="de-DE" sz="2400" dirty="0" err="1" smtClean="0"/>
                  <a:t>low</a:t>
                </a:r>
                <a:r>
                  <a:rPr lang="de-DE" sz="2400" dirty="0" smtClean="0"/>
                  <a:t> </a:t>
                </a:r>
                <a:r>
                  <a:rPr lang="de-DE" sz="2400" dirty="0" err="1" smtClean="0"/>
                  <a:t>intensities</a:t>
                </a:r>
                <a:r>
                  <a:rPr lang="de-DE" sz="2400" dirty="0" smtClean="0"/>
                  <a:t>: </a:t>
                </a:r>
                <a:r>
                  <a:rPr lang="de-DE" sz="2400" b="1" dirty="0" smtClean="0">
                    <a:solidFill>
                      <a:schemeClr val="tx2"/>
                    </a:solidFill>
                    <a:effectLst>
                      <a:outerShdw blurRad="38100" dist="38100" dir="2700000" algn="tl">
                        <a:srgbClr val="000000">
                          <a:alpha val="43137"/>
                        </a:srgbClr>
                      </a:outerShdw>
                    </a:effectLst>
                  </a:rPr>
                  <a:t>UFO rate </a:t>
                </a:r>
                <a14:m>
                  <m:oMath xmlns:m="http://schemas.openxmlformats.org/officeDocument/2006/math">
                    <m:r>
                      <a:rPr lang="de-DE" sz="2400" b="1" i="1" smtClean="0">
                        <a:solidFill>
                          <a:schemeClr val="tx2"/>
                        </a:solidFill>
                        <a:effectLst>
                          <a:outerShdw blurRad="38100" dist="38100" dir="2700000" algn="tl">
                            <a:srgbClr val="000000">
                              <a:alpha val="43137"/>
                            </a:srgbClr>
                          </a:outerShdw>
                        </a:effectLst>
                        <a:latin typeface="Cambria Math"/>
                      </a:rPr>
                      <m:t>∝</m:t>
                    </m:r>
                  </m:oMath>
                </a14:m>
                <a:r>
                  <a:rPr lang="de-DE" sz="2400" b="1" dirty="0" smtClean="0">
                    <a:solidFill>
                      <a:schemeClr val="tx2"/>
                    </a:solidFill>
                    <a:effectLst>
                      <a:outerShdw blurRad="38100" dist="38100" dir="2700000" algn="tl">
                        <a:srgbClr val="000000">
                          <a:alpha val="43137"/>
                        </a:srgbClr>
                      </a:outerShdw>
                    </a:effectLst>
                  </a:rPr>
                  <a:t> Intensity,</a:t>
                </a:r>
                <a:br>
                  <a:rPr lang="de-DE" sz="2400" b="1" dirty="0" smtClean="0">
                    <a:solidFill>
                      <a:schemeClr val="tx2"/>
                    </a:solidFill>
                    <a:effectLst>
                      <a:outerShdw blurRad="38100" dist="38100" dir="2700000" algn="tl">
                        <a:srgbClr val="000000">
                          <a:alpha val="43137"/>
                        </a:srgbClr>
                      </a:outerShdw>
                    </a:effectLst>
                  </a:rPr>
                </a:br>
                <a:r>
                  <a:rPr lang="de-DE" sz="2400" dirty="0" err="1" smtClean="0"/>
                  <a:t>saturates</a:t>
                </a:r>
                <a:r>
                  <a:rPr lang="de-DE" sz="2400" dirty="0" smtClean="0"/>
                  <a:t> </a:t>
                </a:r>
                <a:r>
                  <a:rPr lang="de-DE" sz="2400" dirty="0" err="1" smtClean="0"/>
                  <a:t>at</a:t>
                </a:r>
                <a:r>
                  <a:rPr lang="de-DE" sz="2400" dirty="0" smtClean="0"/>
                  <a:t> high </a:t>
                </a:r>
                <a:r>
                  <a:rPr lang="de-DE" sz="2400" dirty="0" err="1" smtClean="0"/>
                  <a:t>intensities</a:t>
                </a:r>
                <a:r>
                  <a:rPr lang="de-DE" sz="2400" dirty="0" smtClean="0"/>
                  <a:t>.</a:t>
                </a:r>
              </a:p>
              <a:p>
                <a:pPr algn="r"/>
                <a:r>
                  <a:rPr lang="de-DE" sz="1400" dirty="0" err="1">
                    <a:solidFill>
                      <a:schemeClr val="tx2"/>
                    </a:solidFill>
                  </a:rPr>
                  <a:t>c</a:t>
                </a:r>
                <a:r>
                  <a:rPr lang="de-DE" sz="1400" dirty="0" err="1" smtClean="0">
                    <a:solidFill>
                      <a:schemeClr val="tx2"/>
                    </a:solidFill>
                  </a:rPr>
                  <a:t>onsistent</a:t>
                </a:r>
                <a:r>
                  <a:rPr lang="de-DE" sz="1400" dirty="0" smtClean="0">
                    <a:solidFill>
                      <a:schemeClr val="tx2"/>
                    </a:solidFill>
                  </a:rPr>
                  <a:t> </a:t>
                </a:r>
                <a:r>
                  <a:rPr lang="de-DE" sz="1400" dirty="0" err="1" smtClean="0">
                    <a:solidFill>
                      <a:schemeClr val="tx2"/>
                    </a:solidFill>
                  </a:rPr>
                  <a:t>with</a:t>
                </a:r>
                <a:r>
                  <a:rPr lang="de-DE" sz="1400" dirty="0" smtClean="0">
                    <a:solidFill>
                      <a:schemeClr val="tx2"/>
                    </a:solidFill>
                  </a:rPr>
                  <a:t> </a:t>
                </a:r>
                <a:r>
                  <a:rPr lang="de-DE" sz="1400" dirty="0" err="1" smtClean="0">
                    <a:solidFill>
                      <a:schemeClr val="tx2"/>
                    </a:solidFill>
                  </a:rPr>
                  <a:t>previous</a:t>
                </a:r>
                <a:r>
                  <a:rPr lang="de-DE" sz="1400" dirty="0" smtClean="0">
                    <a:solidFill>
                      <a:schemeClr val="tx2"/>
                    </a:solidFill>
                  </a:rPr>
                  <a:t> </a:t>
                </a:r>
                <a:r>
                  <a:rPr lang="de-DE" sz="1400" dirty="0" err="1" smtClean="0">
                    <a:solidFill>
                      <a:schemeClr val="tx2"/>
                    </a:solidFill>
                  </a:rPr>
                  <a:t>analysis</a:t>
                </a:r>
                <a:r>
                  <a:rPr lang="de-DE" sz="1400" dirty="0">
                    <a:solidFill>
                      <a:schemeClr val="tx2"/>
                    </a:solidFill>
                  </a:rPr>
                  <a:t> </a:t>
                </a:r>
                <a:r>
                  <a:rPr lang="de-DE" sz="1400" dirty="0" smtClean="0">
                    <a:solidFill>
                      <a:schemeClr val="tx2"/>
                    </a:solidFill>
                  </a:rPr>
                  <a:t>(</a:t>
                </a:r>
                <a:r>
                  <a:rPr lang="de-DE" sz="1400" dirty="0" err="1" smtClean="0">
                    <a:solidFill>
                      <a:schemeClr val="tx2"/>
                    </a:solidFill>
                  </a:rPr>
                  <a:t>cp</a:t>
                </a:r>
                <a:r>
                  <a:rPr lang="de-DE" sz="1400" dirty="0" smtClean="0">
                    <a:solidFill>
                      <a:schemeClr val="tx2"/>
                    </a:solidFill>
                  </a:rPr>
                  <a:t>. E. Nebot, IPAC’11).</a:t>
                </a:r>
                <a:endParaRPr lang="de-DE" sz="1400" dirty="0">
                  <a:solidFill>
                    <a:schemeClr val="tx2"/>
                  </a:solidFill>
                </a:endParaRPr>
              </a:p>
            </p:txBody>
          </p:sp>
        </mc:Choice>
        <mc:Fallback xmlns="">
          <p:sp>
            <p:nvSpPr>
              <p:cNvPr id="3" name="Textplatzhalter 2"/>
              <p:cNvSpPr>
                <a:spLocks noGrp="1" noRot="1" noChangeAspect="1" noMove="1" noResize="1" noEditPoints="1" noAdjustHandles="1" noChangeArrowheads="1" noChangeShapeType="1" noTextEdit="1"/>
              </p:cNvSpPr>
              <p:nvPr>
                <p:ph type="body" sz="quarter" idx="13"/>
              </p:nvPr>
            </p:nvSpPr>
            <p:spPr>
              <a:blipFill rotWithShape="1">
                <a:blip r:embed="rId2"/>
                <a:stretch>
                  <a:fillRect r="-206"/>
                </a:stretch>
              </a:blipFill>
            </p:spPr>
            <p:txBody>
              <a:bodyPr/>
              <a:lstStyle/>
              <a:p>
                <a:r>
                  <a:rPr lang="de-DE">
                    <a:noFill/>
                  </a:rPr>
                  <a:t> </a:t>
                </a:r>
              </a:p>
            </p:txBody>
          </p:sp>
        </mc:Fallback>
      </mc:AlternateContent>
      <p:pic>
        <p:nvPicPr>
          <p:cNvPr id="4098" name="Picture 2" descr="L:\MyReports\LHC\UFOs\2012-05-21_-_25_-_IPAC12\paper\images\intensitycorrel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16" y="1024823"/>
            <a:ext cx="4945927" cy="3882708"/>
          </a:xfrm>
          <a:prstGeom prst="rect">
            <a:avLst/>
          </a:prstGeom>
          <a:noFill/>
          <a:extLst>
            <a:ext uri="{909E8E84-426E-40DD-AFC4-6F175D3DCCD1}">
              <a14:hiddenFill xmlns:a14="http://schemas.microsoft.com/office/drawing/2010/main">
                <a:solidFill>
                  <a:srgbClr val="FFFFFF"/>
                </a:solidFill>
              </a14:hiddenFill>
            </a:ext>
          </a:extLst>
        </p:spPr>
      </p:pic>
      <p:sp>
        <p:nvSpPr>
          <p:cNvPr id="18" name="Abgerundetes Rechteck 17"/>
          <p:cNvSpPr/>
          <p:nvPr/>
        </p:nvSpPr>
        <p:spPr bwMode="auto">
          <a:xfrm>
            <a:off x="6178132" y="3433786"/>
            <a:ext cx="2814661" cy="1021556"/>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spAutoFit/>
          </a:bodyPr>
          <a:lstStyle/>
          <a:p>
            <a:pPr algn="just" eaLnBrk="0" fontAlgn="base" hangingPunct="0">
              <a:spcBef>
                <a:spcPct val="0"/>
              </a:spcBef>
              <a:spcAft>
                <a:spcPct val="0"/>
              </a:spcAft>
            </a:pPr>
            <a:r>
              <a:rPr lang="en-US" sz="1000" i="1" dirty="0" smtClean="0">
                <a:solidFill>
                  <a:schemeClr val="tx2"/>
                </a:solidFill>
                <a:latin typeface="Arial" pitchFamily="-112" charset="0"/>
                <a:ea typeface="ＭＳ Ｐゴシック" pitchFamily="-112" charset="-128"/>
                <a:cs typeface="ＭＳ Ｐゴシック" pitchFamily="-112" charset="-128"/>
              </a:rPr>
              <a:t>500 candidate </a:t>
            </a:r>
            <a:r>
              <a:rPr lang="en-US" sz="1000" i="1" dirty="0">
                <a:solidFill>
                  <a:schemeClr val="tx2"/>
                </a:solidFill>
                <a:latin typeface="Arial" pitchFamily="-112" charset="0"/>
                <a:ea typeface="ＭＳ Ｐゴシック" pitchFamily="-112" charset="-128"/>
                <a:cs typeface="ＭＳ Ｐゴシック" pitchFamily="-112" charset="-128"/>
              </a:rPr>
              <a:t>UFOs </a:t>
            </a:r>
            <a:r>
              <a:rPr lang="en-US" sz="1000" i="1" dirty="0" smtClean="0">
                <a:solidFill>
                  <a:schemeClr val="tx2"/>
                </a:solidFill>
                <a:latin typeface="Arial" pitchFamily="-112" charset="0"/>
                <a:ea typeface="ＭＳ Ｐゴシック" pitchFamily="-112" charset="-128"/>
                <a:cs typeface="ＭＳ Ｐゴシック" pitchFamily="-112" charset="-128"/>
              </a:rPr>
              <a:t>during stable beams with a signal in RS04 </a:t>
            </a:r>
            <a:r>
              <a:rPr lang="en-US" sz="1000" i="1" dirty="0">
                <a:solidFill>
                  <a:schemeClr val="tx2"/>
                </a:solidFill>
                <a:latin typeface="Arial" pitchFamily="-112" charset="0"/>
                <a:ea typeface="ＭＳ Ｐゴシック" pitchFamily="-112" charset="-128"/>
                <a:cs typeface="ＭＳ Ｐゴシック" pitchFamily="-112" charset="-128"/>
              </a:rPr>
              <a:t>&gt; 2∙10</a:t>
            </a:r>
            <a:r>
              <a:rPr lang="en-US" sz="1000" i="1" baseline="30000" dirty="0">
                <a:solidFill>
                  <a:schemeClr val="tx2"/>
                </a:solidFill>
                <a:latin typeface="Arial" pitchFamily="-112" charset="0"/>
                <a:ea typeface="ＭＳ Ｐゴシック" pitchFamily="-112" charset="-128"/>
                <a:cs typeface="ＭＳ Ｐゴシック" pitchFamily="-112" charset="-128"/>
              </a:rPr>
              <a:t>-4</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smtClean="0">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 28 fills with at least 1 hour in stable </a:t>
            </a:r>
            <a:r>
              <a:rPr lang="en-US" sz="1000" i="1" dirty="0" smtClean="0">
                <a:solidFill>
                  <a:schemeClr val="tx2"/>
                </a:solidFill>
                <a:latin typeface="Arial" pitchFamily="-112" charset="0"/>
                <a:ea typeface="ＭＳ Ｐゴシック" pitchFamily="-112" charset="-128"/>
                <a:cs typeface="ＭＳ Ｐゴシック" pitchFamily="-112" charset="-128"/>
              </a:rPr>
              <a:t>beams in the first quarter of 2012 are considered. The beam intensity is computed as the maximum intensity per fill, averaged over both beams. </a:t>
            </a:r>
            <a:endParaRPr lang="en-US" sz="1000" i="1" dirty="0">
              <a:solidFill>
                <a:schemeClr val="tx2"/>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908585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UFOs in </a:t>
            </a:r>
            <a:r>
              <a:rPr lang="de-DE" dirty="0" err="1" smtClean="0"/>
              <a:t>cell</a:t>
            </a:r>
            <a:r>
              <a:rPr lang="de-DE" dirty="0" smtClean="0"/>
              <a:t> 19R3</a:t>
            </a:r>
            <a:endParaRPr lang="de-DE" dirty="0"/>
          </a:p>
        </p:txBody>
      </p:sp>
      <p:sp>
        <p:nvSpPr>
          <p:cNvPr id="3" name="Textplatzhalter 2"/>
          <p:cNvSpPr>
            <a:spLocks noGrp="1"/>
          </p:cNvSpPr>
          <p:nvPr>
            <p:ph type="body" sz="quarter" idx="13"/>
          </p:nvPr>
        </p:nvSpPr>
        <p:spPr/>
        <p:txBody>
          <a:bodyPr/>
          <a:lstStyle/>
          <a:p>
            <a:pPr>
              <a:buFont typeface="Arial" pitchFamily="34" charset="0"/>
              <a:buChar char="•"/>
            </a:pPr>
            <a:r>
              <a:rPr lang="de-DE" sz="2400" dirty="0" smtClean="0"/>
              <a:t>Additional BLMs in </a:t>
            </a:r>
            <a:r>
              <a:rPr lang="de-DE" sz="2400" dirty="0" err="1" smtClean="0"/>
              <a:t>cell</a:t>
            </a:r>
            <a:r>
              <a:rPr lang="de-DE" sz="2400" dirty="0" smtClean="0"/>
              <a:t> 19R3 </a:t>
            </a:r>
            <a:r>
              <a:rPr lang="de-DE" sz="2400" dirty="0" err="1" smtClean="0"/>
              <a:t>to</a:t>
            </a:r>
            <a:r>
              <a:rPr lang="de-DE" sz="2400" dirty="0" smtClean="0"/>
              <a:t> </a:t>
            </a:r>
            <a:r>
              <a:rPr lang="de-DE" sz="2400" dirty="0" err="1" smtClean="0"/>
              <a:t>determine</a:t>
            </a:r>
            <a:r>
              <a:rPr lang="de-DE" sz="2400" dirty="0" smtClean="0"/>
              <a:t> UFO </a:t>
            </a:r>
            <a:r>
              <a:rPr lang="de-DE" sz="2400" dirty="0" err="1" smtClean="0"/>
              <a:t>location</a:t>
            </a:r>
            <a:r>
              <a:rPr lang="de-DE" sz="2400" dirty="0" smtClean="0"/>
              <a:t>.</a:t>
            </a:r>
            <a:endParaRPr lang="de-DE" sz="2400" dirty="0"/>
          </a:p>
        </p:txBody>
      </p:sp>
      <p:pic>
        <p:nvPicPr>
          <p:cNvPr id="3079" name="Picture 7"/>
          <p:cNvPicPr>
            <a:picLocks noChangeArrowheads="1"/>
          </p:cNvPicPr>
          <p:nvPr/>
        </p:nvPicPr>
        <p:blipFill rotWithShape="1">
          <a:blip r:embed="rId2">
            <a:extLst>
              <a:ext uri="{28A0092B-C50C-407E-A947-70E740481C1C}">
                <a14:useLocalDpi xmlns:a14="http://schemas.microsoft.com/office/drawing/2010/main" val="0"/>
              </a:ext>
            </a:extLst>
          </a:blip>
          <a:srcRect l="1195" t="10000" r="38715" b="35074"/>
          <a:stretch/>
        </p:blipFill>
        <p:spPr bwMode="auto">
          <a:xfrm>
            <a:off x="137160" y="1537498"/>
            <a:ext cx="4389120" cy="22860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1630392" y="2140314"/>
            <a:ext cx="819510" cy="338554"/>
          </a:xfrm>
          <a:prstGeom prst="rect">
            <a:avLst/>
          </a:prstGeom>
          <a:noFill/>
        </p:spPr>
        <p:txBody>
          <a:bodyPr wrap="square" rtlCol="0">
            <a:spAutoFit/>
          </a:bodyPr>
          <a:lstStyle/>
          <a:p>
            <a:pPr algn="ctr"/>
            <a:r>
              <a:rPr lang="de-DE" sz="1600" b="1" dirty="0" smtClean="0">
                <a:solidFill>
                  <a:schemeClr val="tx2"/>
                </a:solidFill>
              </a:rPr>
              <a:t>19R3</a:t>
            </a:r>
          </a:p>
        </p:txBody>
      </p:sp>
      <p:grpSp>
        <p:nvGrpSpPr>
          <p:cNvPr id="5" name="Gruppieren 4"/>
          <p:cNvGrpSpPr/>
          <p:nvPr/>
        </p:nvGrpSpPr>
        <p:grpSpPr>
          <a:xfrm>
            <a:off x="4617720" y="1537136"/>
            <a:ext cx="4389120" cy="2286000"/>
            <a:chOff x="4617720" y="1537136"/>
            <a:chExt cx="4389120" cy="2286000"/>
          </a:xfrm>
        </p:grpSpPr>
        <p:pic>
          <p:nvPicPr>
            <p:cNvPr id="3075" name="Picture 3"/>
            <p:cNvPicPr>
              <a:picLocks noChangeArrowheads="1"/>
            </p:cNvPicPr>
            <p:nvPr/>
          </p:nvPicPr>
          <p:blipFill rotWithShape="1">
            <a:blip r:embed="rId3">
              <a:extLst>
                <a:ext uri="{28A0092B-C50C-407E-A947-70E740481C1C}">
                  <a14:useLocalDpi xmlns:a14="http://schemas.microsoft.com/office/drawing/2010/main" val="0"/>
                </a:ext>
              </a:extLst>
            </a:blip>
            <a:srcRect l="1015" t="10000" r="38716" b="35393"/>
            <a:stretch/>
          </p:blipFill>
          <p:spPr bwMode="auto">
            <a:xfrm>
              <a:off x="4617720" y="1537136"/>
              <a:ext cx="4389120" cy="22860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6147758" y="2140314"/>
              <a:ext cx="819510" cy="338554"/>
            </a:xfrm>
            <a:prstGeom prst="rect">
              <a:avLst/>
            </a:prstGeom>
            <a:noFill/>
          </p:spPr>
          <p:txBody>
            <a:bodyPr wrap="square" rtlCol="0">
              <a:spAutoFit/>
            </a:bodyPr>
            <a:lstStyle/>
            <a:p>
              <a:pPr algn="ctr"/>
              <a:r>
                <a:rPr lang="de-DE" sz="1600" b="1" dirty="0" smtClean="0">
                  <a:solidFill>
                    <a:schemeClr val="tx2"/>
                  </a:solidFill>
                </a:rPr>
                <a:t>19R3</a:t>
              </a:r>
            </a:p>
          </p:txBody>
        </p:sp>
      </p:grpSp>
      <p:grpSp>
        <p:nvGrpSpPr>
          <p:cNvPr id="7" name="Gruppieren 6"/>
          <p:cNvGrpSpPr/>
          <p:nvPr/>
        </p:nvGrpSpPr>
        <p:grpSpPr>
          <a:xfrm>
            <a:off x="4617721" y="3914576"/>
            <a:ext cx="4389120" cy="2286000"/>
            <a:chOff x="4617721" y="3914576"/>
            <a:chExt cx="4389120" cy="2286000"/>
          </a:xfrm>
        </p:grpSpPr>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76" t="10000" r="38621" b="35563"/>
            <a:stretch/>
          </p:blipFill>
          <p:spPr bwMode="auto">
            <a:xfrm>
              <a:off x="4617721" y="3914576"/>
              <a:ext cx="4389120" cy="22860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6147758" y="4518331"/>
              <a:ext cx="819510" cy="338554"/>
            </a:xfrm>
            <a:prstGeom prst="rect">
              <a:avLst/>
            </a:prstGeom>
            <a:noFill/>
          </p:spPr>
          <p:txBody>
            <a:bodyPr wrap="square" rtlCol="0">
              <a:spAutoFit/>
            </a:bodyPr>
            <a:lstStyle/>
            <a:p>
              <a:pPr algn="ctr"/>
              <a:r>
                <a:rPr lang="de-DE" sz="1600" b="1" dirty="0" smtClean="0">
                  <a:solidFill>
                    <a:schemeClr val="tx2"/>
                  </a:solidFill>
                </a:rPr>
                <a:t>19R3</a:t>
              </a:r>
            </a:p>
          </p:txBody>
        </p:sp>
      </p:grpSp>
      <p:grpSp>
        <p:nvGrpSpPr>
          <p:cNvPr id="6" name="Gruppieren 5"/>
          <p:cNvGrpSpPr/>
          <p:nvPr/>
        </p:nvGrpSpPr>
        <p:grpSpPr>
          <a:xfrm>
            <a:off x="137160" y="3914576"/>
            <a:ext cx="4389120" cy="2286000"/>
            <a:chOff x="137160" y="3914576"/>
            <a:chExt cx="4389120" cy="2286000"/>
          </a:xfrm>
        </p:grpSpPr>
        <p:pic>
          <p:nvPicPr>
            <p:cNvPr id="3077" name="Picture 5"/>
            <p:cNvPicPr>
              <a:picLocks noChangeArrowheads="1"/>
            </p:cNvPicPr>
            <p:nvPr/>
          </p:nvPicPr>
          <p:blipFill rotWithShape="1">
            <a:blip r:embed="rId5">
              <a:extLst>
                <a:ext uri="{28A0092B-C50C-407E-A947-70E740481C1C}">
                  <a14:useLocalDpi xmlns:a14="http://schemas.microsoft.com/office/drawing/2010/main" val="0"/>
                </a:ext>
              </a:extLst>
            </a:blip>
            <a:srcRect l="985" t="10115" r="38655" b="35264"/>
            <a:stretch/>
          </p:blipFill>
          <p:spPr bwMode="auto">
            <a:xfrm>
              <a:off x="137160" y="3914576"/>
              <a:ext cx="4389120" cy="22860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1630392" y="4518331"/>
              <a:ext cx="819510" cy="338554"/>
            </a:xfrm>
            <a:prstGeom prst="rect">
              <a:avLst/>
            </a:prstGeom>
            <a:noFill/>
          </p:spPr>
          <p:txBody>
            <a:bodyPr wrap="square" rtlCol="0">
              <a:spAutoFit/>
            </a:bodyPr>
            <a:lstStyle/>
            <a:p>
              <a:pPr algn="ctr"/>
              <a:r>
                <a:rPr lang="de-DE" sz="1600" b="1" dirty="0" smtClean="0">
                  <a:solidFill>
                    <a:schemeClr val="tx2"/>
                  </a:solidFill>
                </a:rPr>
                <a:t>19R3</a:t>
              </a:r>
            </a:p>
          </p:txBody>
        </p:sp>
      </p:grpSp>
      <p:grpSp>
        <p:nvGrpSpPr>
          <p:cNvPr id="8" name="Gruppieren 7"/>
          <p:cNvGrpSpPr/>
          <p:nvPr/>
        </p:nvGrpSpPr>
        <p:grpSpPr>
          <a:xfrm>
            <a:off x="1460994" y="2584702"/>
            <a:ext cx="4389120" cy="2285999"/>
            <a:chOff x="7479656" y="2478868"/>
            <a:chExt cx="4389120" cy="2285999"/>
          </a:xfrm>
        </p:grpSpPr>
        <p:pic>
          <p:nvPicPr>
            <p:cNvPr id="308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900" t="10348" r="38567" b="35363"/>
            <a:stretch/>
          </p:blipFill>
          <p:spPr bwMode="auto">
            <a:xfrm>
              <a:off x="7479656" y="2478868"/>
              <a:ext cx="4389120" cy="2285999"/>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9006840" y="3070636"/>
              <a:ext cx="819510" cy="338554"/>
            </a:xfrm>
            <a:prstGeom prst="rect">
              <a:avLst/>
            </a:prstGeom>
            <a:noFill/>
          </p:spPr>
          <p:txBody>
            <a:bodyPr wrap="square" rtlCol="0">
              <a:spAutoFit/>
            </a:bodyPr>
            <a:lstStyle/>
            <a:p>
              <a:pPr algn="ctr"/>
              <a:r>
                <a:rPr lang="de-DE" sz="1600" b="1" dirty="0" smtClean="0">
                  <a:solidFill>
                    <a:schemeClr val="tx2"/>
                  </a:solidFill>
                </a:rPr>
                <a:t>19R3</a:t>
              </a:r>
            </a:p>
          </p:txBody>
        </p:sp>
      </p:grpSp>
      <p:sp>
        <p:nvSpPr>
          <p:cNvPr id="21" name="Abgerundetes Rechteck 20"/>
          <p:cNvSpPr/>
          <p:nvPr/>
        </p:nvSpPr>
        <p:spPr bwMode="auto">
          <a:xfrm>
            <a:off x="962168" y="3399955"/>
            <a:ext cx="7219665" cy="1464231"/>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spAutoFit/>
          </a:bodyPr>
          <a:lstStyle/>
          <a:p>
            <a:pPr algn="just" eaLnBrk="0" fontAlgn="base" hangingPunct="0">
              <a:spcBef>
                <a:spcPct val="0"/>
              </a:spcBef>
              <a:spcAft>
                <a:spcPct val="0"/>
              </a:spcAft>
            </a:pPr>
            <a:r>
              <a:rPr lang="en-US" sz="2400" b="1" dirty="0" smtClean="0">
                <a:solidFill>
                  <a:schemeClr val="tx2"/>
                </a:solidFill>
                <a:ea typeface="ＭＳ Ｐゴシック" pitchFamily="-112" charset="-128"/>
                <a:cs typeface="ＭＳ Ｐゴシック" pitchFamily="-112" charset="-128"/>
              </a:rPr>
              <a:t>UFOs with </a:t>
            </a:r>
            <a:r>
              <a:rPr lang="en-US" sz="2400" b="1" dirty="0" smtClean="0">
                <a:solidFill>
                  <a:schemeClr val="accent6"/>
                </a:solidFill>
                <a:effectLst>
                  <a:outerShdw blurRad="38100" dist="38100" dir="2700000" algn="tl">
                    <a:srgbClr val="000000">
                      <a:alpha val="43137"/>
                    </a:srgbClr>
                  </a:outerShdw>
                </a:effectLst>
                <a:ea typeface="ＭＳ Ｐゴシック" pitchFamily="-112" charset="-128"/>
                <a:cs typeface="ＭＳ Ｐゴシック" pitchFamily="-112" charset="-128"/>
              </a:rPr>
              <a:t>different spatial loss pattern </a:t>
            </a:r>
            <a:r>
              <a:rPr lang="en-US" sz="2400" b="1" dirty="0" smtClean="0">
                <a:solidFill>
                  <a:schemeClr val="tx2"/>
                </a:solidFill>
                <a:ea typeface="ＭＳ Ｐゴシック" pitchFamily="-112" charset="-128"/>
                <a:cs typeface="ＭＳ Ｐゴシック" pitchFamily="-112" charset="-128"/>
              </a:rPr>
              <a:t>were observed in cell 19R3, suggesting that the </a:t>
            </a:r>
            <a:r>
              <a:rPr lang="en-US" sz="2400" b="1" dirty="0" smtClean="0">
                <a:solidFill>
                  <a:schemeClr val="accent6"/>
                </a:solidFill>
                <a:effectLst>
                  <a:outerShdw blurRad="38100" dist="38100" dir="2700000" algn="tl">
                    <a:srgbClr val="000000">
                      <a:alpha val="43137"/>
                    </a:srgbClr>
                  </a:outerShdw>
                </a:effectLst>
                <a:ea typeface="ＭＳ Ｐゴシック" pitchFamily="-112" charset="-128"/>
                <a:cs typeface="ＭＳ Ｐゴシック" pitchFamily="-112" charset="-128"/>
              </a:rPr>
              <a:t>UFOs originate from various position across the cell.</a:t>
            </a:r>
          </a:p>
          <a:p>
            <a:pPr algn="r" eaLnBrk="0" fontAlgn="base" hangingPunct="0">
              <a:spcBef>
                <a:spcPct val="0"/>
              </a:spcBef>
              <a:spcAft>
                <a:spcPct val="0"/>
              </a:spcAft>
            </a:pPr>
            <a:r>
              <a:rPr lang="en-US" sz="1400" i="1" dirty="0" err="1" smtClean="0">
                <a:solidFill>
                  <a:schemeClr val="tx2"/>
                </a:solidFill>
                <a:ea typeface="ＭＳ Ｐゴシック" pitchFamily="-112" charset="-128"/>
                <a:cs typeface="ＭＳ Ｐゴシック" pitchFamily="-112" charset="-128"/>
              </a:rPr>
              <a:t>c</a:t>
            </a:r>
            <a:r>
              <a:rPr lang="en-US" sz="1400" i="1" dirty="0" err="1">
                <a:solidFill>
                  <a:schemeClr val="tx2"/>
                </a:solidFill>
                <a:ea typeface="ＭＳ Ｐゴシック" pitchFamily="-112" charset="-128"/>
                <a:cs typeface="ＭＳ Ｐゴシック" pitchFamily="-112" charset="-128"/>
              </a:rPr>
              <a:t>p</a:t>
            </a:r>
            <a:r>
              <a:rPr lang="en-US" sz="1400" i="1" dirty="0" smtClean="0">
                <a:solidFill>
                  <a:schemeClr val="tx2"/>
                </a:solidFill>
                <a:ea typeface="ＭＳ Ｐゴシック" pitchFamily="-112" charset="-128"/>
                <a:cs typeface="ＭＳ Ｐゴシック" pitchFamily="-112" charset="-128"/>
              </a:rPr>
              <a:t> also A. Lechner et al., Quench Test Strategy Working Group, May 2012</a:t>
            </a:r>
            <a:endParaRPr lang="en-US" sz="1400" i="1" dirty="0">
              <a:solidFill>
                <a:schemeClr val="tx2"/>
              </a:solidFil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2308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Template6">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DADEFE"/>
      </a:accent4>
      <a:accent5>
        <a:srgbClr val="1F497D"/>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txDef>
      <a:spPr>
        <a:noFill/>
      </a:spPr>
      <a:bodyPr wrap="square" rtlCol="0">
        <a:spAutoFit/>
      </a:bodyPr>
      <a:lstStyle>
        <a:defPPr>
          <a:defRPr dirty="0" err="1" smtClean="0"/>
        </a:defPPr>
      </a:lstStyle>
    </a:txDef>
  </a:objectDefaults>
  <a:extraClrSchemeLst>
    <a:extraClrScheme>
      <a:clrScheme name="Template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2219</Words>
  <Application>Microsoft Office PowerPoint</Application>
  <PresentationFormat>Bildschirmpräsentation (4:3)</PresentationFormat>
  <Paragraphs>484</Paragraphs>
  <Slides>48</Slides>
  <Notes>1</Notes>
  <HiddenSlides>0</HiddenSlides>
  <MMClips>0</MMClips>
  <ScaleCrop>false</ScaleCrop>
  <HeadingPairs>
    <vt:vector size="4" baseType="variant">
      <vt:variant>
        <vt:lpstr>Design</vt:lpstr>
      </vt:variant>
      <vt:variant>
        <vt:i4>1</vt:i4>
      </vt:variant>
      <vt:variant>
        <vt:lpstr>Folientitel</vt:lpstr>
      </vt:variant>
      <vt:variant>
        <vt:i4>48</vt:i4>
      </vt:variant>
    </vt:vector>
  </HeadingPairs>
  <TitlesOfParts>
    <vt:vector size="49" baseType="lpstr">
      <vt:lpstr>Template6</vt:lpstr>
      <vt:lpstr>PowerPoint-Präsentation</vt:lpstr>
      <vt:lpstr>Content</vt:lpstr>
      <vt:lpstr>Content</vt:lpstr>
      <vt:lpstr>Introduction</vt:lpstr>
      <vt:lpstr>Spatial UFO Distribution</vt:lpstr>
      <vt:lpstr>Arc UFO Size</vt:lpstr>
      <vt:lpstr>Arc UFO Rate</vt:lpstr>
      <vt:lpstr>Intensity Dependency</vt:lpstr>
      <vt:lpstr>UFOs in cell 19R3</vt:lpstr>
      <vt:lpstr>Content</vt:lpstr>
      <vt:lpstr>Number of MKI UFOs</vt:lpstr>
      <vt:lpstr>Vacuum Correlation</vt:lpstr>
      <vt:lpstr>Content</vt:lpstr>
      <vt:lpstr>Energy Dependence</vt:lpstr>
      <vt:lpstr>Energy Extrapolation Arc UFOs</vt:lpstr>
      <vt:lpstr>Content</vt:lpstr>
      <vt:lpstr>Plans for 2012/13</vt:lpstr>
      <vt:lpstr>Mitigation Strategies</vt:lpstr>
      <vt:lpstr>Summary</vt:lpstr>
      <vt:lpstr>PowerPoint-Präsentation</vt:lpstr>
      <vt:lpstr>UFOs in 2012</vt:lpstr>
      <vt:lpstr>Below Threshold UFOs</vt:lpstr>
      <vt:lpstr>Intrafill UFO rate</vt:lpstr>
      <vt:lpstr>Peak Signal vs Loss Duration</vt:lpstr>
      <vt:lpstr>Peak Signal</vt:lpstr>
      <vt:lpstr>UFO rate vs Bunch Intensity</vt:lpstr>
      <vt:lpstr>Content</vt:lpstr>
      <vt:lpstr>Layout of MKI Region</vt:lpstr>
      <vt:lpstr>MKI UFOs</vt:lpstr>
      <vt:lpstr>UFOs after MKI Pulse</vt:lpstr>
      <vt:lpstr>Number of MKI UFOs</vt:lpstr>
      <vt:lpstr>Number of MKI UFOs</vt:lpstr>
      <vt:lpstr>Vacuum Valve Movement</vt:lpstr>
      <vt:lpstr>MKI UFOs</vt:lpstr>
      <vt:lpstr>MKI UFO Studies</vt:lpstr>
      <vt:lpstr>Macro Particle Size</vt:lpstr>
      <vt:lpstr>Vibration Measurements</vt:lpstr>
      <vt:lpstr>Macro Particles in MKIs</vt:lpstr>
      <vt:lpstr>Content</vt:lpstr>
      <vt:lpstr>25ns Operation</vt:lpstr>
      <vt:lpstr>Energy Dependence</vt:lpstr>
      <vt:lpstr>Energy Extrapolation</vt:lpstr>
      <vt:lpstr>Lead MKI UFOs</vt:lpstr>
      <vt:lpstr>UFO Model</vt:lpstr>
      <vt:lpstr>Content</vt:lpstr>
      <vt:lpstr>QTSWG</vt:lpstr>
      <vt:lpstr>Dumps by Arc UFOs in 2011</vt:lpstr>
      <vt:lpstr>Proposal for LMC</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Tobias Baer</dc:creator>
  <cp:lastModifiedBy>Tobias Bär</cp:lastModifiedBy>
  <cp:revision>2255</cp:revision>
  <dcterms:created xsi:type="dcterms:W3CDTF">2010-02-06T14:40:52Z</dcterms:created>
  <dcterms:modified xsi:type="dcterms:W3CDTF">2012-07-24T10:37:45Z</dcterms:modified>
</cp:coreProperties>
</file>