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38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11738" cy="3754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84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00775" cy="4508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5597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5597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5597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55975" cy="485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LGC Sans" charset="0"/>
                <a:cs typeface="DejaVu LGC Sans" charset="0"/>
              </a:defRPr>
            </a:lvl1pPr>
          </a:lstStyle>
          <a:p>
            <a:fld id="{C66ADA1D-7518-41A7-A5B1-4E79048F1D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EBA987-4114-4745-9668-8A9CC110C941}" type="slidenum">
              <a:rPr lang="en-US"/>
              <a:pPr/>
              <a:t>1</a:t>
            </a:fld>
            <a:endParaRPr lang="en-US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02363" cy="45100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63D059F-B71F-475B-B70D-EF4101DC928C}" type="slidenum">
              <a:rPr lang="en-US"/>
              <a:pPr/>
              <a:t>10</a:t>
            </a:fld>
            <a:endParaRPr lang="en-US"/>
          </a:p>
        </p:txBody>
      </p:sp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A6FA8E-848B-4C48-93F5-63B4732B38E3}" type="slidenum">
              <a:rPr lang="en-US"/>
              <a:pPr/>
              <a:t>11</a:t>
            </a:fld>
            <a:endParaRPr lang="en-US"/>
          </a:p>
        </p:txBody>
      </p:sp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577355-9A21-4375-8C6E-892616057396}" type="slidenum">
              <a:rPr lang="en-US"/>
              <a:pPr/>
              <a:t>12</a:t>
            </a:fld>
            <a:endParaRPr lang="en-US"/>
          </a:p>
        </p:txBody>
      </p:sp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E4B25C-3DE8-457E-8792-AC4955355D0D}" type="slidenum">
              <a:rPr lang="en-US"/>
              <a:pPr/>
              <a:t>13</a:t>
            </a:fld>
            <a:endParaRPr lang="en-US"/>
          </a:p>
        </p:txBody>
      </p:sp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7531A8F-9EB0-429E-AD24-B47540BE40BD}" type="slidenum">
              <a:rPr lang="en-US"/>
              <a:pPr/>
              <a:t>14</a:t>
            </a:fld>
            <a:endParaRPr lang="en-US"/>
          </a:p>
        </p:txBody>
      </p:sp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7C1417-6746-4DF7-B520-404E0640B3EB}" type="slidenum">
              <a:rPr lang="en-US"/>
              <a:pPr/>
              <a:t>15</a:t>
            </a:fld>
            <a:endParaRPr lang="en-US"/>
          </a:p>
        </p:txBody>
      </p:sp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DF7FE5-165A-42C5-B2FD-B3D1AD7F576A}" type="slidenum">
              <a:rPr lang="en-US"/>
              <a:pPr/>
              <a:t>2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7B6F57-3067-4ACB-ABFD-1CBE6E9F1270}" type="slidenum">
              <a:rPr lang="en-US"/>
              <a:pPr/>
              <a:t>3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0DC987-57E3-42FA-9620-B2F2143B5BC3}" type="slidenum">
              <a:rPr lang="en-US"/>
              <a:pPr/>
              <a:t>4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1436E7-1035-4F1A-8BBD-A6BBEB48F29F}" type="slidenum">
              <a:rPr lang="en-US"/>
              <a:pPr/>
              <a:t>5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C2D626-EE98-41EE-830F-9DC5F227115F}" type="slidenum">
              <a:rPr lang="en-US"/>
              <a:pPr/>
              <a:t>6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7D1167-14C3-4759-A33C-FD9DFE2FFDA6}" type="slidenum">
              <a:rPr lang="en-US"/>
              <a:pPr/>
              <a:t>7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D1BCA8-6B3B-4A38-97FC-F9C82A726921}" type="slidenum">
              <a:rPr lang="en-US"/>
              <a:pPr/>
              <a:t>8</a:t>
            </a:fld>
            <a:endParaRPr lang="en-US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A80176-06F8-4544-AE51-048ADBCDC955}" type="slidenum">
              <a:rPr lang="en-US"/>
              <a:pPr/>
              <a:t>9</a:t>
            </a:fld>
            <a:endParaRPr lang="en-US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4775" y="763588"/>
            <a:ext cx="5006975" cy="37560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02363" cy="442118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29DFB28-89B1-43E7-A966-B1A13691F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41AAB32-1A7D-4F32-8140-9401E662F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563" y="301625"/>
            <a:ext cx="2262187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8925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59B466-7691-4958-BFED-C1235DE20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28FCA0-4817-42E0-A615-9575BE5DB3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55863E2-72DE-49CA-93C8-88198E14F6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E8A44A-4EA1-4C64-8974-04DB3843462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2195513"/>
            <a:ext cx="4452937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8575" y="2195513"/>
            <a:ext cx="4452938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574841-343D-4ECF-BA00-FB9536FE05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2997E3-4367-403F-9AB2-BE1527B19B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2C4CE7D-E279-4821-93FE-01BD56971B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26DFEBF-0D1B-497D-9B22-CA7A1F713F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AC2D73-649B-4374-9C85-64A756BF28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01F6B1B-A47F-4BE4-870F-0A23A265A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027B1C-E944-440D-9DFB-321F6E01BC4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DDCD7A4-CB62-4974-858E-B4EE550D86C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7738" y="0"/>
            <a:ext cx="2263775" cy="7212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0"/>
            <a:ext cx="6642100" cy="7212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15A252-105E-4642-85F8-F49EAD48EFF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1161155-9523-4564-9C89-5D87C7872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51350" cy="501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6FD3968-D32D-420A-8479-EDC4C3D708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31B2227-6BC0-4CA4-A605-D2527F47C1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4EDB5A2-8ED2-44F2-93EC-83C1F8C41E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18D883B-70D3-4A1B-95AD-4C606CF78B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B8991CC-29BD-4080-BF10-C70BD9B4A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50B41F5-648E-4E21-97DA-992AE8781D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351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3512" cy="501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48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045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559675" y="7043738"/>
            <a:ext cx="2330450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743FB9B5-0A52-44B8-9949-4858184976D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27000" y="371475"/>
            <a:ext cx="7620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0"/>
            <a:ext cx="10080625" cy="266700"/>
          </a:xfrm>
          <a:prstGeom prst="roundRect">
            <a:avLst>
              <a:gd name="adj" fmla="val 593"/>
            </a:avLst>
          </a:prstGeom>
          <a:gradFill rotWithShape="0">
            <a:gsLst>
              <a:gs pos="0">
                <a:srgbClr val="FF8D00"/>
              </a:gs>
              <a:gs pos="100000">
                <a:srgbClr val="004586"/>
              </a:gs>
            </a:gsLst>
            <a:lin ang="0" scaled="1"/>
          </a:gradFill>
          <a:ln w="9360">
            <a:solidFill>
              <a:srgbClr val="0062B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0" y="7292975"/>
            <a:ext cx="10080625" cy="266700"/>
          </a:xfrm>
          <a:prstGeom prst="roundRect">
            <a:avLst>
              <a:gd name="adj" fmla="val 593"/>
            </a:avLst>
          </a:prstGeom>
          <a:gradFill rotWithShape="0">
            <a:gsLst>
              <a:gs pos="0">
                <a:srgbClr val="FF8D00"/>
              </a:gs>
              <a:gs pos="100000">
                <a:srgbClr val="004586"/>
              </a:gs>
            </a:gsLst>
            <a:lin ang="0" scaled="1"/>
          </a:gradFill>
          <a:ln w="9360">
            <a:solidFill>
              <a:srgbClr val="0062B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8138" y="361950"/>
            <a:ext cx="649287" cy="657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E6E6FF"/>
            </a:gs>
            <a:gs pos="100000">
              <a:srgbClr val="2300D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10080625" cy="16192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E6E6FF"/>
              </a:gs>
              <a:gs pos="100000">
                <a:srgbClr val="2300DC"/>
              </a:gs>
            </a:gsLst>
            <a:path path="shape">
              <a:fillToRect l="50000" t="50000" r="50000" b="50000"/>
            </a:path>
          </a:gra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375" y="1155700"/>
            <a:ext cx="1000125" cy="10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60475" cy="1095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40763" y="0"/>
            <a:ext cx="1260475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0"/>
            <a:ext cx="6827838" cy="1427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2195513"/>
            <a:ext cx="9058275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720725" y="7170738"/>
            <a:ext cx="2119313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6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r>
              <a:rPr lang="sv-FI"/>
              <a:t>22 February 2011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3436938" y="7056438"/>
            <a:ext cx="3209925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6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r>
              <a:rPr lang="en-GB"/>
              <a:t>Presentation of Master Thesis</a:t>
            </a:r>
          </a:p>
          <a:p>
            <a:r>
              <a:rPr lang="en-GB"/>
              <a:t> Tobias Persson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7199313" y="7170738"/>
            <a:ext cx="2362200" cy="376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EF835960-060F-4C0A-B386-2B7CBE3E33E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7018338"/>
            <a:ext cx="10080625" cy="539750"/>
          </a:xfrm>
          <a:prstGeom prst="roundRect">
            <a:avLst>
              <a:gd name="adj" fmla="val 28333"/>
            </a:avLst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B03A442-83F6-4D44-B126-0D0EAB4C927C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E4A46BFC-E918-4109-B888-1BF2192FA327}" type="slidenum">
              <a:rPr lang="en-US"/>
              <a:pPr/>
              <a:t>1</a:t>
            </a:fld>
            <a:endParaRPr 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14363" y="2813050"/>
            <a:ext cx="9070975" cy="126365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Coupling Correction </a:t>
            </a:r>
            <a:br>
              <a:rPr lang="en-US"/>
            </a:br>
            <a:r>
              <a:rPr lang="en-US"/>
              <a:t>Using Injection Data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15938" y="1384300"/>
            <a:ext cx="9070975" cy="4989513"/>
          </a:xfrm>
          <a:ln/>
        </p:spPr>
        <p:txBody>
          <a:bodyPr/>
          <a:lstStyle/>
          <a:p>
            <a:pPr algn="ctr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algn="ctr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/>
          </a:p>
          <a:p>
            <a:pPr algn="ctr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3200" b="1" dirty="0"/>
          </a:p>
          <a:p>
            <a:pPr algn="ctr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sz="2400" b="1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30538" y="6791325"/>
            <a:ext cx="7229475" cy="430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8000" tIns="63000" rIns="108000" bIns="63000"/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Tobias </a:t>
            </a:r>
            <a:r>
              <a:rPr lang="en-GB" sz="2400" dirty="0" err="1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Persson</a:t>
            </a:r>
            <a:r>
              <a:rPr lang="en-GB" sz="2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t>, Rogelio Tomas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1FA7FAA-B32D-4592-AFF4-7D8FB98775D4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451959A-6F14-4AC9-9E9F-F7E20DC10FB3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55100" cy="11557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A real situation, 10 of August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4919663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Coupling was not well corrected for first injection.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Corrected it and measured for the two consecutive injections.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0375" y="3074988"/>
            <a:ext cx="5614988" cy="411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3257550" y="4186238"/>
            <a:ext cx="4171950" cy="523875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515225" y="3817938"/>
            <a:ext cx="1660525" cy="617537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  <p:txBody>
          <a:bodyPr lIns="99000" tIns="54000" rIns="99000" bIns="54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Correction applied here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681163" y="5362575"/>
            <a:ext cx="1649412" cy="300038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7638" y="3967163"/>
            <a:ext cx="1520825" cy="1892300"/>
          </a:xfrm>
          <a:prstGeom prst="rect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lIns="99000" tIns="54000" rIns="99000" bIns="54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Beam dumped due to moving out collimators which were unmasked 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7480300" y="3819525"/>
            <a:ext cx="1468438" cy="628650"/>
          </a:xfrm>
          <a:prstGeom prst="roundRect">
            <a:avLst>
              <a:gd name="adj" fmla="val 250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7319963" y="5618163"/>
            <a:ext cx="1604962" cy="1338262"/>
          </a:xfrm>
          <a:prstGeom prst="roundRect">
            <a:avLst>
              <a:gd name="adj" fmla="val 116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lIns="99000" tIns="54000" rIns="99000" bIns="54000" anchor="ctr" anchorCtr="1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Beam dumped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due to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Unmasked RF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 flipV="1">
            <a:off x="4878388" y="5895975"/>
            <a:ext cx="2465387" cy="5270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FDF7DD7-E535-4D57-9FB9-07C7F140ED26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4840A636-B8FF-4452-8E7F-EE280A15453E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20700" y="515938"/>
            <a:ext cx="9055100" cy="1246187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How it works at the moment </a:t>
            </a:r>
            <a:br>
              <a:rPr lang="en-US"/>
            </a:br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4919663"/>
          </a:xfrm>
          <a:ln/>
        </p:spPr>
        <p:txBody>
          <a:bodyPr/>
          <a:lstStyle/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software automatically detects the arrival of a new injection file and performs the calculation, which takes ~30-40s .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calculations are done by a process which runs on a server.  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In this way we minimize the waiting time.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results are displayed using a user interface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1679575" y="6121400"/>
            <a:ext cx="2395538" cy="688975"/>
          </a:xfrm>
          <a:prstGeom prst="roundRect">
            <a:avLst>
              <a:gd name="adj" fmla="val 22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84338" y="6286500"/>
            <a:ext cx="2360612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Calculations Program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5094288" y="6138863"/>
            <a:ext cx="2395537" cy="688975"/>
          </a:xfrm>
          <a:prstGeom prst="roundRect">
            <a:avLst>
              <a:gd name="adj" fmla="val 22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5000" rIns="90000" bIns="45000" anchor="ctr" anchorCtr="1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684338" y="6286500"/>
            <a:ext cx="2360612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Calculations Program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203825" y="6192838"/>
            <a:ext cx="242887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User Interface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Program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4087813" y="6507163"/>
            <a:ext cx="1038225" cy="20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28DF0A9-1AC2-430D-80EC-F81DA2FCF984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DEE5B3B-7205-424E-9CCA-FD6EA9461BDD}" type="slidenum">
              <a:rPr lang="en-US"/>
              <a:pPr/>
              <a:t>12</a:t>
            </a:fld>
            <a:endParaRPr lang="en-US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55100" cy="11557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user interface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4919663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/>
              <a:t>Loads last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/>
              <a:t> injection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/>
              <a:t>when it starts.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/>
              <a:t>If a new injection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/>
              <a:t>arrives, just click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/>
              <a:t>on : “load last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400"/>
              <a:t>correction”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 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4063" y="1346200"/>
            <a:ext cx="6510337" cy="568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2557463" y="6067425"/>
            <a:ext cx="5949950" cy="444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22325" y="5557838"/>
            <a:ext cx="1500188" cy="1109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The changes to be inferred  to the knob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21B9298-2C99-49ED-AA8C-46AFC4B13AA7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DAB2E7F-8695-44D7-B5A7-55F56437053D}" type="slidenum">
              <a:rPr lang="en-US"/>
              <a:pPr/>
              <a:t>13</a:t>
            </a:fld>
            <a:endParaRPr lang="en-US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55100" cy="11557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Outlook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5870575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We can control the coupling at injection using the method explained.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However, at other state of the machine we have to either correct by hand or by kicking the beam.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two BBQ (for each beam) seems to have the resolution needed to measure the needed properties to correct the coupling. The phase advance is profitable for Beam2, not beam1. 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However, some difficulties:</a:t>
            </a:r>
          </a:p>
          <a:p>
            <a:pPr marL="2284413" lvl="2" indent="-4540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Not synchronized </a:t>
            </a:r>
          </a:p>
          <a:p>
            <a:pPr marL="2284413" lvl="2" indent="-4540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Not always big enough oscillations</a:t>
            </a:r>
          </a:p>
          <a:p>
            <a:pPr marL="2284413" lvl="2" indent="-4540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Measures only at one place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848475" y="5140325"/>
            <a:ext cx="2890838" cy="1109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Thanks to 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Marek Strzelczyk for helping us how to read the BBQ signal‎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5D8CF66-04CB-452B-BD4E-76CC370155D8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14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B831CB6A-38AB-45E2-AE95-112ADEEFE8BD}" type="slidenum">
              <a:rPr lang="en-US"/>
              <a:pPr/>
              <a:t>14</a:t>
            </a:fld>
            <a:endParaRPr lang="en-US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-9525"/>
            <a:ext cx="9055100" cy="18700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/>
            </a:r>
            <a:br>
              <a:rPr lang="en-US"/>
            </a:br>
            <a:r>
              <a:rPr lang="en-US"/>
              <a:t>BBQ layout (beam 2)</a:t>
            </a:r>
            <a:br>
              <a:rPr lang="en-US"/>
            </a:br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4949825"/>
          </a:xfrm>
          <a:ln/>
        </p:spPr>
        <p:txBody>
          <a:bodyPr/>
          <a:lstStyle/>
          <a:p>
            <a:endParaRPr lang="en-U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1325"/>
            <a:ext cx="10079038" cy="4675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7412" name="Line 4"/>
          <p:cNvSpPr>
            <a:spLocks noChangeShapeType="1"/>
          </p:cNvSpPr>
          <p:nvPr/>
        </p:nvSpPr>
        <p:spPr bwMode="auto">
          <a:xfrm flipH="1" flipV="1">
            <a:off x="2290763" y="1846263"/>
            <a:ext cx="503396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367213" y="1470025"/>
            <a:ext cx="391001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Beam 2</a:t>
            </a: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3543300" y="5359400"/>
            <a:ext cx="4237038" cy="207963"/>
          </a:xfrm>
          <a:prstGeom prst="leftRightArrow">
            <a:avLst>
              <a:gd name="adj1" fmla="val 50000"/>
              <a:gd name="adj2" fmla="val 40559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757363" y="6094413"/>
            <a:ext cx="6022975" cy="169862"/>
          </a:xfrm>
          <a:prstGeom prst="leftRightArrow">
            <a:avLst>
              <a:gd name="adj1" fmla="val 50000"/>
              <a:gd name="adj2" fmla="val 7058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129088" y="6281738"/>
            <a:ext cx="134937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Δx = 98.4° 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822825" y="5578475"/>
            <a:ext cx="155733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Δy = 57.8°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697038" y="4922838"/>
            <a:ext cx="306546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Δx = 15.3°, Δy = 10.7°</a:t>
            </a:r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1111250" y="4760913"/>
            <a:ext cx="1954213" cy="149225"/>
          </a:xfrm>
          <a:prstGeom prst="leftRightArrow">
            <a:avLst>
              <a:gd name="adj1" fmla="val 50000"/>
              <a:gd name="adj2" fmla="val 260702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BE2CD1E-589D-4017-97F3-73CB4DAE2B4A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F2AB1869-D636-4D60-B2A1-FCEC89A3DB80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84188" y="1049338"/>
            <a:ext cx="9055100" cy="1246187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Conclusion </a:t>
            </a:r>
            <a:br>
              <a:rPr lang="en-US"/>
            </a:br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7988" y="1801813"/>
            <a:ext cx="9055100" cy="6564312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corrections work well for Beam 2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Still have to be checked for Beam 1.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Can speed up and improve the coupling corrections at injection.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software is operational but there might still need some small improvements.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At the moment it takes ~30-40 seconds from injection until the correction is calculated.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Implement the possibility to send the corrections directly from the software. Would that be useful?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796AD2C-554E-4FE2-B671-D69B1B283A6E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AB35E4C-A8B6-45F7-9D49-416094EF0740}" type="slidenum">
              <a:rPr lang="en-US"/>
              <a:pPr/>
              <a:t>2</a:t>
            </a:fld>
            <a:endParaRPr lang="en-US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55100" cy="11557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Outline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4919663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aim of the project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How it works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Introduction to the terminology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first couple of tests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software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Outlook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A936747-6D9A-48A8-ACA8-FD5B43E228D0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79BDDE8D-2189-4511-AC1F-EB611E5B7773}" type="slidenum">
              <a:rPr lang="en-US"/>
              <a:pPr/>
              <a:t>3</a:t>
            </a:fld>
            <a:endParaRPr lang="en-US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55100" cy="11557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aim of the project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5491163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aim of the project: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To provide a correction of the coupling.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In the first stage we use the injections oscillations from the normal BPMs.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The general idea: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We use the normal injection oscillations, recorded by  BPMs, to measure the coupling.</a:t>
            </a:r>
          </a:p>
          <a:p>
            <a:pPr marL="2284413" lvl="2" indent="-4540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Thanks to Verena Kain and Delphine Jacquet all the BPMs are now recorded for every injection. 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We calculate the best settings for the coupling knobs in order to correct the coupling. 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E770321E-E4F4-48E6-A03A-F515D3E795F5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3AD16B77-751E-450D-8952-3B2BCF974058}" type="slidenum">
              <a:rPr lang="en-US"/>
              <a:pPr/>
              <a:t>4</a:t>
            </a:fld>
            <a:endParaRPr lang="en-US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46075"/>
            <a:ext cx="9055100" cy="11557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How it works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4919663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600"/>
              <a:t>The injection oscillations are like kicks. We observe the oscillations around the closed orbit. 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800"/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800"/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sz="1800"/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160338" y="3544888"/>
            <a:ext cx="1671637" cy="917575"/>
          </a:xfrm>
          <a:prstGeom prst="flowChartProcess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9000" tIns="54000" rIns="99000" bIns="54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Injection data is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recorded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476625" y="3554413"/>
            <a:ext cx="1658938" cy="917575"/>
          </a:xfrm>
          <a:prstGeom prst="flowChartProcess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9000" tIns="54000" rIns="99000" bIns="54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Preform an FFT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(using Sussix)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5502275" y="3544888"/>
            <a:ext cx="1511300" cy="935037"/>
          </a:xfrm>
          <a:prstGeom prst="flowChartProcess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9000" tIns="54000" rIns="99000" bIns="54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Calculate the 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coupling amp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and phase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7381875" y="3552825"/>
            <a:ext cx="2214563" cy="917575"/>
          </a:xfrm>
          <a:prstGeom prst="flowChartProcess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9000" tIns="54000" rIns="99000" bIns="54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Finds the best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correction using SVD</a:t>
            </a:r>
          </a:p>
        </p:txBody>
      </p:sp>
      <p:cxnSp>
        <p:nvCxnSpPr>
          <p:cNvPr id="7175" name="AutoShape 7"/>
          <p:cNvCxnSpPr>
            <a:cxnSpLocks noChangeShapeType="1"/>
            <a:stCxn id="7172" idx="3"/>
            <a:endCxn id="7173" idx="1"/>
          </p:cNvCxnSpPr>
          <p:nvPr/>
        </p:nvCxnSpPr>
        <p:spPr bwMode="auto">
          <a:xfrm>
            <a:off x="5135563" y="4013200"/>
            <a:ext cx="366712" cy="1588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76" name="AutoShape 8"/>
          <p:cNvCxnSpPr>
            <a:cxnSpLocks noChangeShapeType="1"/>
            <a:stCxn id="7173" idx="3"/>
            <a:endCxn id="7174" idx="1"/>
          </p:cNvCxnSpPr>
          <p:nvPr/>
        </p:nvCxnSpPr>
        <p:spPr bwMode="auto">
          <a:xfrm flipV="1">
            <a:off x="7013575" y="4011613"/>
            <a:ext cx="368300" cy="1587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-225425" y="4164013"/>
            <a:ext cx="10483850" cy="2198687"/>
          </a:xfrm>
          <a:prstGeom prst="rect">
            <a:avLst/>
          </a:prstGeom>
          <a:noFill/>
          <a:ln w="36720">
            <a:noFill/>
            <a:round/>
            <a:headEnd/>
            <a:tailEnd/>
          </a:ln>
          <a:effectLst/>
        </p:spPr>
        <p:txBody>
          <a:bodyPr lIns="108360" tIns="63360" rIns="108360" bIns="63360"/>
          <a:lstStyle/>
          <a:p>
            <a:pPr marL="684213" indent="-682625">
              <a:spcAft>
                <a:spcPts val="1425"/>
              </a:spcAft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1346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684213" indent="-682625">
              <a:spcAft>
                <a:spcPts val="1425"/>
              </a:spcAft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1346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684213" indent="-682625">
              <a:spcAft>
                <a:spcPts val="1425"/>
              </a:spcAft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134600" algn="l"/>
              </a:tabLst>
            </a:pPr>
            <a:endParaRPr lang="en-US">
              <a:solidFill>
                <a:srgbClr val="000000"/>
              </a:solidFill>
              <a:ea typeface="DejaVu LGC Sans" charset="0"/>
              <a:cs typeface="DejaVu LGC Sans" charset="0"/>
            </a:endParaRPr>
          </a:p>
          <a:p>
            <a:pPr marL="684213" indent="-682625">
              <a:spcAft>
                <a:spcPts val="1425"/>
              </a:spcAft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  <a:tab pos="101346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*Large parts of the code is re-used and written by:  Masamitsu Aiba, Rama Calaga, Ryoichi Miyamoto, Glenn Vanbavinckhove, Rogelio Tomas and other people collaborating with the OMC team. 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2127250" y="3541713"/>
            <a:ext cx="1095375" cy="933450"/>
          </a:xfrm>
          <a:prstGeom prst="flowChartProcess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9000" tIns="54000" rIns="99000" bIns="54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Clean the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Data using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svd</a:t>
            </a:r>
          </a:p>
        </p:txBody>
      </p:sp>
      <p:cxnSp>
        <p:nvCxnSpPr>
          <p:cNvPr id="7179" name="AutoShape 11"/>
          <p:cNvCxnSpPr>
            <a:cxnSpLocks noChangeShapeType="1"/>
            <a:endCxn id="7178" idx="1"/>
          </p:cNvCxnSpPr>
          <p:nvPr/>
        </p:nvCxnSpPr>
        <p:spPr bwMode="auto">
          <a:xfrm>
            <a:off x="1952625" y="4006850"/>
            <a:ext cx="174625" cy="1588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0" name="AutoShape 12"/>
          <p:cNvCxnSpPr>
            <a:cxnSpLocks noChangeShapeType="1"/>
            <a:stCxn id="7177" idx="3"/>
            <a:endCxn id="7177" idx="3"/>
          </p:cNvCxnSpPr>
          <p:nvPr/>
        </p:nvCxnSpPr>
        <p:spPr bwMode="auto">
          <a:xfrm>
            <a:off x="10258425" y="5268913"/>
            <a:ext cx="1588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7181" name="AutoShape 13"/>
          <p:cNvCxnSpPr>
            <a:cxnSpLocks noChangeShapeType="1"/>
          </p:cNvCxnSpPr>
          <p:nvPr/>
        </p:nvCxnSpPr>
        <p:spPr bwMode="auto">
          <a:xfrm>
            <a:off x="3316288" y="3987800"/>
            <a:ext cx="174625" cy="1588"/>
          </a:xfrm>
          <a:prstGeom prst="bentConnector3">
            <a:avLst>
              <a:gd name="adj1" fmla="val 50000"/>
            </a:avLst>
          </a:prstGeom>
          <a:noFill/>
          <a:ln w="3672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93564DC-47A9-42D2-96D8-C08E22DF8229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48A94CF-239B-4B06-B4C7-9C5D772AC147}" type="slidenum">
              <a:rPr lang="en-US"/>
              <a:pPr/>
              <a:t>5</a:t>
            </a:fld>
            <a:endParaRPr lang="en-US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71488" y="368300"/>
            <a:ext cx="9055100" cy="1155700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Injection data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4919663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Example of injection data from 20 of August ~15.00: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We usually use the first 600 turns for the FFT.  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8750" y="2997200"/>
            <a:ext cx="5099050" cy="3394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E3E206D-7C22-451C-B51F-4112AE3BBEAC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6C4C48CA-385E-4F3E-AC31-B2E9ECF6D4D2}" type="slidenum">
              <a:rPr lang="en-US"/>
              <a:pPr/>
              <a:t>6</a:t>
            </a:fld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55100" cy="12461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Introduction to the terminology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6118225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From the FFT-spectrum the </a:t>
            </a:r>
            <a:r>
              <a:rPr lang="en-US" dirty="0" smtClean="0"/>
              <a:t>f</a:t>
            </a:r>
            <a:r>
              <a:rPr lang="en-US" baseline="-33000" dirty="0" smtClean="0"/>
              <a:t>1001 </a:t>
            </a:r>
            <a:r>
              <a:rPr lang="en-US" dirty="0" smtClean="0"/>
              <a:t>is </a:t>
            </a:r>
            <a:r>
              <a:rPr lang="en-US" dirty="0"/>
              <a:t>calculated along the ring. 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The </a:t>
            </a:r>
            <a:r>
              <a:rPr lang="en-US" dirty="0" smtClean="0"/>
              <a:t>f</a:t>
            </a:r>
            <a:r>
              <a:rPr lang="en-US" baseline="-33000" dirty="0" smtClean="0"/>
              <a:t>1001</a:t>
            </a:r>
            <a:r>
              <a:rPr lang="en-US" dirty="0" smtClean="0"/>
              <a:t>is </a:t>
            </a:r>
            <a:r>
              <a:rPr lang="en-US" dirty="0"/>
              <a:t>a complex quantity.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To calculate the </a:t>
            </a:r>
            <a:r>
              <a:rPr lang="en-US" dirty="0" smtClean="0"/>
              <a:t>f</a:t>
            </a:r>
            <a:r>
              <a:rPr lang="en-US" baseline="-33000" dirty="0" smtClean="0"/>
              <a:t>1001</a:t>
            </a:r>
            <a:r>
              <a:rPr lang="en-US" dirty="0" smtClean="0"/>
              <a:t>we </a:t>
            </a:r>
            <a:r>
              <a:rPr lang="en-US" dirty="0"/>
              <a:t>need the relative amplitude between the main peak and the coupling peak. We also need the phase of the two peaks.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The      is a global parameter and can be calculated as:</a:t>
            </a:r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dirty="0"/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We also have the relation: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   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dirty="0"/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417888" y="4303713"/>
          <a:ext cx="719137" cy="360362"/>
        </p:xfrm>
        <a:graphic>
          <a:graphicData uri="http://schemas.openxmlformats.org/presentationml/2006/ole">
            <p:oleObj spid="_x0000_s9219" r:id="rId4" imgW="72360" imgH="169200" progId="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414713" y="3692525"/>
          <a:ext cx="71437" cy="173038"/>
        </p:xfrm>
        <a:graphic>
          <a:graphicData uri="http://schemas.openxmlformats.org/presentationml/2006/ole">
            <p:oleObj spid="_x0000_s9220" r:id="rId5" imgW="72360" imgH="169200" progId="">
              <p:embed/>
            </p:oleObj>
          </a:graphicData>
        </a:graphic>
      </p:graphicFrame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40388" y="5851525"/>
            <a:ext cx="2886075" cy="639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2988" y="5211763"/>
            <a:ext cx="327342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71960" y="4571925"/>
            <a:ext cx="442912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251EED5-6F0C-4B4C-8822-5402B88403F9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524F718C-5CC5-41AE-9C68-F4EFDFFC5565}" type="slidenum">
              <a:rPr lang="en-US"/>
              <a:pPr/>
              <a:t>7</a:t>
            </a:fld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0150" y="4605338"/>
            <a:ext cx="5272088" cy="2636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938" y="349250"/>
            <a:ext cx="9055100" cy="1870075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First test during the </a:t>
            </a:r>
            <a:br>
              <a:rPr lang="en-US"/>
            </a:br>
            <a:r>
              <a:rPr lang="en-US"/>
              <a:t>Non-linear MD (1)</a:t>
            </a:r>
            <a:br>
              <a:rPr lang="en-US"/>
            </a:b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6702425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Good opportunity since </a:t>
            </a:r>
            <a:endParaRPr lang="en-US" dirty="0" smtClean="0"/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 smtClean="0"/>
              <a:t>	we had </a:t>
            </a:r>
            <a:r>
              <a:rPr lang="en-US" dirty="0"/>
              <a:t>a lot of injections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Only B2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Time between 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injection is ~10min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Coupling was rather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Stable over the ~6h.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We changed manually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the knob setting for 3 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dirty="0"/>
              <a:t>injections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dirty="0"/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dirty="0"/>
          </a:p>
          <a:p>
            <a:pPr marL="684213" indent="-6826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9838" y="1592263"/>
            <a:ext cx="5153025" cy="293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9170988" y="1382713"/>
            <a:ext cx="120650" cy="730250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6862763" y="1411288"/>
            <a:ext cx="2035175" cy="85883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9077325" y="1395413"/>
            <a:ext cx="554038" cy="3646487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682038" y="757238"/>
            <a:ext cx="1398587" cy="995362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  <p:txBody>
          <a:bodyPr lIns="99000" tIns="54000" rIns="99000" bIns="54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Manual changes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8682038" y="765175"/>
            <a:ext cx="1039812" cy="611188"/>
          </a:xfrm>
          <a:prstGeom prst="roundRect">
            <a:avLst>
              <a:gd name="adj" fmla="val 259"/>
            </a:avLst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EEE4B8A-FB70-4973-9EB9-D813A1891893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12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9D8BC15-05B9-49B9-9763-4D0F15193614}" type="slidenum">
              <a:rPr lang="en-US"/>
              <a:pPr/>
              <a:t>8</a:t>
            </a:fld>
            <a:endParaRPr lang="en-US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55100" cy="12461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First test during the </a:t>
            </a:r>
            <a:br>
              <a:rPr lang="en-US"/>
            </a:br>
            <a:r>
              <a:rPr lang="en-US"/>
              <a:t>Non-linear MD (2)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7900" y="2935288"/>
            <a:ext cx="5856288" cy="420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4919663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30250" y="1995488"/>
            <a:ext cx="2141538" cy="682625"/>
          </a:xfrm>
          <a:prstGeom prst="flowChartProcess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9000" tIns="54000" rIns="99000" bIns="54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Calculate correction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from injection: </a:t>
            </a:r>
            <a:r>
              <a:rPr lang="en-US" b="1">
                <a:solidFill>
                  <a:srgbClr val="000000"/>
                </a:solidFill>
                <a:ea typeface="DejaVu LGC Sans" charset="0"/>
                <a:cs typeface="DejaVu LGC Sans" charset="0"/>
              </a:rPr>
              <a:t>i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879725" y="2327275"/>
            <a:ext cx="830263" cy="9525"/>
          </a:xfrm>
          <a:prstGeom prst="line">
            <a:avLst/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692525" y="1943100"/>
            <a:ext cx="2185988" cy="760413"/>
          </a:xfrm>
          <a:prstGeom prst="flowChartProcess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32225" y="2022475"/>
            <a:ext cx="1984375" cy="617538"/>
          </a:xfrm>
          <a:prstGeom prst="rect">
            <a:avLst/>
          </a:prstGeom>
          <a:noFill/>
          <a:ln w="18360">
            <a:noFill/>
            <a:round/>
            <a:headEnd/>
            <a:tailEnd/>
          </a:ln>
          <a:effectLst/>
        </p:spPr>
        <p:txBody>
          <a:bodyPr lIns="99000" tIns="54000" rIns="99000" bIns="54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Apply correction to</a:t>
            </a:r>
            <a:r>
              <a:rPr lang="en-US" b="1">
                <a:solidFill>
                  <a:srgbClr val="000000"/>
                </a:solidFill>
                <a:ea typeface="DejaVu LGC Sans" charset="0"/>
                <a:cs typeface="DejaVu LGC Sans" charset="0"/>
              </a:rPr>
              <a:t>:i+1</a:t>
            </a: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. 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6996113" y="1925638"/>
            <a:ext cx="2166937" cy="803275"/>
          </a:xfrm>
          <a:prstGeom prst="flowChartProcess">
            <a:avLst/>
          </a:prstGeom>
          <a:noFill/>
          <a:ln w="18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9000" tIns="54000" rIns="99000" bIns="5400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Simulate predicted</a:t>
            </a: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Cminus</a:t>
            </a:r>
          </a:p>
        </p:txBody>
      </p:sp>
      <p:cxnSp>
        <p:nvCxnSpPr>
          <p:cNvPr id="11273" name="AutoShape 9"/>
          <p:cNvCxnSpPr>
            <a:cxnSpLocks noChangeShapeType="1"/>
            <a:stCxn id="11270" idx="3"/>
            <a:endCxn id="11272" idx="1"/>
          </p:cNvCxnSpPr>
          <p:nvPr/>
        </p:nvCxnSpPr>
        <p:spPr bwMode="auto">
          <a:xfrm>
            <a:off x="5876925" y="2324100"/>
            <a:ext cx="1119188" cy="4763"/>
          </a:xfrm>
          <a:prstGeom prst="bentConnector3">
            <a:avLst>
              <a:gd name="adj1" fmla="val 50000"/>
            </a:avLst>
          </a:prstGeom>
          <a:noFill/>
          <a:ln w="18360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88A13DB-E8D2-416D-AF9E-3DD0A9825385}" type="datetime1">
              <a:rPr lang="en-GB"/>
              <a:pPr/>
              <a:t>21/08/2012</a:t>
            </a:fld>
            <a:endParaRPr lang="en-GB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07238BD5-5B3A-461E-96AE-7DB48C1C09E5}" type="slidenum">
              <a:rPr lang="en-US"/>
              <a:pPr/>
              <a:t>9</a:t>
            </a:fld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1338" y="2647950"/>
            <a:ext cx="5811837" cy="4098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3238" y="301625"/>
            <a:ext cx="9055100" cy="1246188"/>
          </a:xfrm>
          <a:ln/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8 of August during </a:t>
            </a:r>
            <a:br>
              <a:rPr lang="en-US" dirty="0"/>
            </a:br>
            <a:r>
              <a:rPr lang="en-US" dirty="0"/>
              <a:t>normal operation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1768475"/>
            <a:ext cx="9055100" cy="6978650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Coupling was well corrected from start.</a:t>
            </a:r>
          </a:p>
          <a:p>
            <a:pPr marL="1484313" lvl="1" indent="-568325">
              <a:buFont typeface="Times New Roman" pitchFamily="16" charset="0"/>
              <a:buChar char="–"/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We introduced manually some extra coupling before injection: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Δ imaginary = -0.006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Δ real:-0.007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From measurement: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Δ imaginary = -0.006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/>
              <a:t>Δ real:-0.004</a:t>
            </a:r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  <a:p>
            <a:pPr marL="1484313" lvl="1" indent="-568325">
              <a:tabLst>
                <a:tab pos="684213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838700" y="2608263"/>
          <a:ext cx="719138" cy="360362"/>
        </p:xfrm>
        <a:graphic>
          <a:graphicData uri="http://schemas.openxmlformats.org/presentationml/2006/ole">
            <p:oleObj spid="_x0000_s12292" r:id="rId5" imgW="72360" imgH="169200" progId="">
              <p:embed/>
            </p:oleObj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563688" y="6527800"/>
            <a:ext cx="3646487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  <a:ea typeface="DejaVu LGC Sans" charset="0"/>
                <a:cs typeface="DejaVu LGC Sans" charset="0"/>
              </a:rPr>
              <a:t>Thanks to Alick Macpherson for helping us during this test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745</Words>
  <Application>Microsoft Office PowerPoint</Application>
  <PresentationFormat>Custom</PresentationFormat>
  <Paragraphs>180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Times New Roman</vt:lpstr>
      <vt:lpstr>Arial</vt:lpstr>
      <vt:lpstr>DejaVu LGC Sans</vt:lpstr>
      <vt:lpstr>DejaVu Sans</vt:lpstr>
      <vt:lpstr>Office Theme</vt:lpstr>
      <vt:lpstr>Office Theme</vt:lpstr>
      <vt:lpstr>Coupling Correction  Using Injection Data</vt:lpstr>
      <vt:lpstr>Outline</vt:lpstr>
      <vt:lpstr>The aim of the project</vt:lpstr>
      <vt:lpstr>How it works</vt:lpstr>
      <vt:lpstr>Injection data</vt:lpstr>
      <vt:lpstr>Introduction to the terminology</vt:lpstr>
      <vt:lpstr>First test during the  Non-linear MD (1) </vt:lpstr>
      <vt:lpstr>First test during the  Non-linear MD (2)</vt:lpstr>
      <vt:lpstr>8 of August during  normal operation</vt:lpstr>
      <vt:lpstr>A real situation, 10 of August</vt:lpstr>
      <vt:lpstr>How it works at the moment  </vt:lpstr>
      <vt:lpstr>The user interface </vt:lpstr>
      <vt:lpstr>Outlook</vt:lpstr>
      <vt:lpstr> BBQ layout (beam 2) </vt:lpstr>
      <vt:lpstr>Conclusion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Coupling Correction  Using Injection Data</dc:title>
  <dc:creator>Tobias Hakan Bjorn Persson</dc:creator>
  <cp:lastModifiedBy>tpersson</cp:lastModifiedBy>
  <cp:revision>17</cp:revision>
  <cp:lastPrinted>1601-01-01T00:00:00Z</cp:lastPrinted>
  <dcterms:created xsi:type="dcterms:W3CDTF">2012-08-20T21:07:34Z</dcterms:created>
  <dcterms:modified xsi:type="dcterms:W3CDTF">2012-08-21T12:45:55Z</dcterms:modified>
</cp:coreProperties>
</file>