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8" r:id="rId8"/>
    <p:sldId id="266" r:id="rId9"/>
    <p:sldId id="264" r:id="rId10"/>
    <p:sldId id="261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4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1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2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6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0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495D-D633-430C-B12F-52F224718C2C}" type="datetimeFigureOut">
              <a:rPr lang="en-GB" smtClean="0"/>
              <a:t>16/10/2012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D8686-F6BF-4B75-952B-F7A63D52F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dirty="0" smtClean="0"/>
              <a:t>Proposal to change bunch length during physics fills to assess beam induced heating after LS1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848872" cy="1752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M. Barnes, P. Baudrenghien, A. Burov, S. Claudet, S. Jakobsen, T. Mastoridis, E. </a:t>
            </a:r>
            <a:r>
              <a:rPr lang="en-GB" sz="2000" dirty="0" err="1" smtClean="0"/>
              <a:t>Métral</a:t>
            </a:r>
            <a:r>
              <a:rPr lang="en-GB" sz="2000" dirty="0" smtClean="0"/>
              <a:t>, N. Mounet, F. </a:t>
            </a:r>
            <a:r>
              <a:rPr lang="en-GB" sz="2000" dirty="0" err="1" smtClean="0"/>
              <a:t>Roncarolo</a:t>
            </a:r>
            <a:r>
              <a:rPr lang="en-GB" sz="2000" dirty="0" smtClean="0"/>
              <a:t>, B. Salvant, </a:t>
            </a:r>
            <a:br>
              <a:rPr lang="en-GB" sz="2000" dirty="0" smtClean="0"/>
            </a:br>
            <a:r>
              <a:rPr lang="en-GB" sz="2000" dirty="0" smtClean="0"/>
              <a:t>E. </a:t>
            </a:r>
            <a:r>
              <a:rPr lang="en-GB" sz="2000" dirty="0" err="1" smtClean="0"/>
              <a:t>Shaposhnikova</a:t>
            </a:r>
            <a:r>
              <a:rPr lang="en-GB" sz="2000" dirty="0" smtClean="0"/>
              <a:t>, L. </a:t>
            </a:r>
            <a:r>
              <a:rPr lang="en-GB" sz="2000" dirty="0" err="1" smtClean="0"/>
              <a:t>Tavian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Acknowledgements to the LHC OP team and coordinators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097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92688"/>
          </a:xfrm>
        </p:spPr>
        <p:txBody>
          <a:bodyPr>
            <a:noAutofit/>
          </a:bodyPr>
          <a:lstStyle/>
          <a:p>
            <a:r>
              <a:rPr lang="en-GB" sz="1800" dirty="0" smtClean="0"/>
              <a:t>Proposal</a:t>
            </a:r>
          </a:p>
          <a:p>
            <a:pPr lvl="1"/>
            <a:r>
              <a:rPr lang="en-GB" sz="1600" dirty="0" smtClean="0"/>
              <a:t>Reduce the target bunch length after the ramp during physics fills (in small steps: ~ 50 </a:t>
            </a:r>
            <a:r>
              <a:rPr lang="en-GB" sz="1600" dirty="0" err="1" smtClean="0"/>
              <a:t>ps</a:t>
            </a:r>
            <a:r>
              <a:rPr lang="en-GB" sz="1600" dirty="0" smtClean="0"/>
              <a:t> per fill).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800" dirty="0" smtClean="0"/>
              <a:t>Why?</a:t>
            </a:r>
          </a:p>
          <a:p>
            <a:pPr lvl="1"/>
            <a:r>
              <a:rPr lang="en-GB" sz="1600" dirty="0" smtClean="0"/>
              <a:t>Assess the possibility to run with lower bunch length after LS1. What is the limit?</a:t>
            </a:r>
          </a:p>
          <a:p>
            <a:pPr lvl="1"/>
            <a:r>
              <a:rPr lang="en-GB" sz="1600" dirty="0" smtClean="0"/>
              <a:t>Bunch length was increased in mid-2011 to reduce beam induced heating.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800" dirty="0" smtClean="0"/>
              <a:t>What should be monitored?</a:t>
            </a:r>
          </a:p>
          <a:p>
            <a:pPr lvl="1"/>
            <a:r>
              <a:rPr lang="en-GB" sz="1600" dirty="0" smtClean="0"/>
              <a:t>Temperatures (in particular ALFA and beam screens)</a:t>
            </a:r>
          </a:p>
          <a:p>
            <a:pPr lvl="1"/>
            <a:r>
              <a:rPr lang="en-GB" sz="1600" dirty="0" smtClean="0"/>
              <a:t>Beam spectra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800" dirty="0" smtClean="0"/>
              <a:t>Risks?</a:t>
            </a:r>
          </a:p>
          <a:p>
            <a:pPr lvl="1"/>
            <a:r>
              <a:rPr lang="en-GB" sz="1600" dirty="0" smtClean="0"/>
              <a:t>Damage to ALFA detector, BSRT and other </a:t>
            </a:r>
            <a:r>
              <a:rPr lang="en-GB" sz="1600" dirty="0" err="1" smtClean="0"/>
              <a:t>equipments</a:t>
            </a:r>
            <a:r>
              <a:rPr lang="en-GB" sz="1600" dirty="0" smtClean="0"/>
              <a:t> </a:t>
            </a:r>
            <a:r>
              <a:rPr lang="en-GB" sz="1600" dirty="0" smtClean="0">
                <a:sym typeface="Wingdings" pitchFamily="2" charset="2"/>
              </a:rPr>
              <a:t> need to go in small steps</a:t>
            </a:r>
            <a:endParaRPr lang="en-GB" sz="1600" dirty="0" smtClean="0"/>
          </a:p>
          <a:p>
            <a:pPr lvl="1"/>
            <a:r>
              <a:rPr lang="en-GB" sz="1600" dirty="0" smtClean="0"/>
              <a:t>Not enough cooling power for beam screens </a:t>
            </a:r>
            <a:r>
              <a:rPr lang="en-GB" sz="1600" dirty="0" smtClean="0">
                <a:sym typeface="Wingdings" pitchFamily="2" charset="2"/>
              </a:rPr>
              <a:t>  need to go in </a:t>
            </a:r>
            <a:r>
              <a:rPr lang="en-GB" sz="1600" smtClean="0">
                <a:sym typeface="Wingdings" pitchFamily="2" charset="2"/>
              </a:rPr>
              <a:t>small steps</a:t>
            </a:r>
            <a:endParaRPr lang="en-GB" sz="1600" dirty="0" smtClean="0"/>
          </a:p>
          <a:p>
            <a:pPr lvl="1"/>
            <a:r>
              <a:rPr lang="en-GB" sz="1600" dirty="0" smtClean="0"/>
              <a:t>Maybe more transverse instabilities as discussed with the ABP/ICE team (we could also increase the bunch length for a few fills to check)</a:t>
            </a:r>
          </a:p>
          <a:p>
            <a:pPr lvl="1"/>
            <a:r>
              <a:rPr lang="en-GB" sz="1600" dirty="0" smtClean="0"/>
              <a:t>With the new diagnostics, the RF team observed that the beam spectrum is quite different from fill to fill. However the variations should become smaller with smaller bunch length.</a:t>
            </a:r>
          </a:p>
          <a:p>
            <a:pPr lvl="1"/>
            <a:r>
              <a:rPr lang="en-GB" sz="1600" dirty="0" smtClean="0"/>
              <a:t>Dump due to temperature interlocks (TCTVB, MKI, TCP)</a:t>
            </a:r>
          </a:p>
          <a:p>
            <a:pPr lvl="1"/>
            <a:r>
              <a:rPr lang="en-GB" sz="1600" dirty="0" smtClean="0"/>
              <a:t>Difficulty to compare two fills with many parameters changing. Need statistics.</a:t>
            </a:r>
          </a:p>
          <a:p>
            <a:pPr lvl="1"/>
            <a:r>
              <a:rPr lang="en-GB" sz="1600" dirty="0" smtClean="0"/>
              <a:t>Other considerations?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0242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1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Following Elena’s talk at LMC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Study the impact of flattened bunches with RF noise:</a:t>
            </a:r>
          </a:p>
          <a:p>
            <a:r>
              <a:rPr lang="en-GB" sz="2400" dirty="0" smtClean="0"/>
              <a:t>Potential interests:</a:t>
            </a:r>
          </a:p>
          <a:p>
            <a:pPr lvl="1"/>
            <a:r>
              <a:rPr lang="en-GB" sz="2000" dirty="0" smtClean="0"/>
              <a:t>Can enhance heating </a:t>
            </a:r>
            <a:r>
              <a:rPr lang="en-GB" sz="2000" dirty="0" smtClean="0"/>
              <a:t>of unknown high </a:t>
            </a:r>
            <a:r>
              <a:rPr lang="en-GB" sz="2000" dirty="0" smtClean="0"/>
              <a:t>frequencies while decreasing most known problematic sources of </a:t>
            </a:r>
            <a:r>
              <a:rPr lang="en-GB" sz="2000" dirty="0" smtClean="0"/>
              <a:t>heating </a:t>
            </a:r>
            <a:br>
              <a:rPr lang="en-GB" sz="2000" dirty="0" smtClean="0"/>
            </a:br>
            <a:r>
              <a:rPr lang="en-GB" sz="2000" dirty="0" smtClean="0">
                <a:sym typeface="Wingdings" pitchFamily="2" charset="2"/>
              </a:rPr>
              <a:t> very important to disentangle “</a:t>
            </a:r>
            <a:r>
              <a:rPr lang="en-GB" sz="2000" dirty="0" err="1" smtClean="0">
                <a:sym typeface="Wingdings" pitchFamily="2" charset="2"/>
              </a:rPr>
              <a:t>broaband</a:t>
            </a:r>
            <a:r>
              <a:rPr lang="en-GB" sz="2000" dirty="0" smtClean="0">
                <a:sym typeface="Wingdings" pitchFamily="2" charset="2"/>
              </a:rPr>
              <a:t>/narrow band” “high frequency/low frequency” contributions</a:t>
            </a:r>
            <a:endParaRPr lang="en-GB" sz="2000" dirty="0" smtClean="0"/>
          </a:p>
          <a:p>
            <a:pPr lvl="1"/>
            <a:r>
              <a:rPr lang="en-GB" sz="2000" dirty="0" smtClean="0"/>
              <a:t>Assess impact on transverse stability of these flat bunches (as discussed with the ABP/ICE team)</a:t>
            </a:r>
          </a:p>
          <a:p>
            <a:r>
              <a:rPr lang="en-GB" sz="2400" dirty="0" smtClean="0"/>
              <a:t>This study would require RF tests at injection (2h) and then end of fill studies.</a:t>
            </a:r>
          </a:p>
          <a:p>
            <a:r>
              <a:rPr lang="en-GB" sz="2400" dirty="0" smtClean="0"/>
              <a:t>Other considerations?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2227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 of fill test on Oct 5</a:t>
            </a:r>
            <a:r>
              <a:rPr lang="en-GB" baseline="30000" dirty="0" smtClean="0"/>
              <a:t>th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Proposal to reduce the bunch length in physics</a:t>
            </a:r>
          </a:p>
          <a:p>
            <a:endParaRPr lang="en-GB" dirty="0"/>
          </a:p>
          <a:p>
            <a:r>
              <a:rPr lang="en-GB" dirty="0" smtClean="0"/>
              <a:t>Proposal for end of fill study to flatten the bunches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8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End of fill test on Oct 5</a:t>
            </a:r>
            <a:r>
              <a:rPr lang="en-GB" baseline="30000" dirty="0" smtClean="0"/>
              <a:t>th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With P. Baudrenghien, T. Mastoridis, the TE/CRG team (S. Claudet, A. Gallon, L. </a:t>
            </a:r>
            <a:r>
              <a:rPr lang="en-US" sz="2000" dirty="0" err="1" smtClean="0"/>
              <a:t>Tavian</a:t>
            </a:r>
            <a:r>
              <a:rPr lang="en-US" sz="2000" dirty="0" smtClean="0"/>
              <a:t>) and the OP team (M. Pojer, L. </a:t>
            </a:r>
            <a:r>
              <a:rPr lang="en-US" sz="2000" dirty="0" err="1" smtClean="0"/>
              <a:t>Normann</a:t>
            </a:r>
            <a:r>
              <a:rPr lang="en-US" sz="2000" dirty="0" smtClean="0"/>
              <a:t>, R. Alemany and M. Albert), thanks to the LHC coordinators (G. Arduini and M. Lamont)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 smtClean="0"/>
              <a:t>Cavity voltage was lowered to 10 MV and increased to 15 MV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Objectives:</a:t>
            </a:r>
          </a:p>
          <a:p>
            <a:pPr lvl="1"/>
            <a:r>
              <a:rPr lang="en-US" sz="2000" dirty="0" smtClean="0"/>
              <a:t>assess the impact of bunch length on temperature of LHC equipment (did not expect to see much as the available range of bunch length is small with that method)</a:t>
            </a:r>
          </a:p>
          <a:p>
            <a:pPr lvl="1"/>
            <a:r>
              <a:rPr lang="en-US" sz="2000" dirty="0" smtClean="0"/>
              <a:t>record beam spectrum change with voltage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9245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End of fill test on Oct 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2012: </a:t>
            </a:r>
            <a:br>
              <a:rPr lang="en-GB" sz="2800" dirty="0" smtClean="0"/>
            </a:br>
            <a:r>
              <a:rPr lang="en-GB" sz="2800" dirty="0" smtClean="0"/>
              <a:t>ALFA (data from ATLAS logging)</a:t>
            </a:r>
            <a:endParaRPr lang="en-GB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38755"/>
            <a:ext cx="7478521" cy="535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6453336"/>
            <a:ext cx="422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Significant  impact on ALFA temperature 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57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End of Fill test on Oct 5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:</a:t>
            </a:r>
            <a:br>
              <a:rPr lang="en-GB" sz="3200" dirty="0" smtClean="0"/>
            </a:br>
            <a:r>
              <a:rPr lang="en-GB" sz="3200" dirty="0" smtClean="0"/>
              <a:t>MKI8C temperatures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 descr="\\cern.ch\dfs\Users\b\bsalvant\Documents\TIMESERIES_CHART_IMAGE_MKICb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"/>
          <a:stretch/>
        </p:blipFill>
        <p:spPr bwMode="auto">
          <a:xfrm>
            <a:off x="683568" y="1066428"/>
            <a:ext cx="7560840" cy="519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6512" y="6309320"/>
            <a:ext cx="93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Change of slope observed after changing the bunch length observed for the </a:t>
            </a:r>
            <a:r>
              <a:rPr lang="en-GB" dirty="0" err="1" smtClean="0"/>
              <a:t>tube_up</a:t>
            </a:r>
            <a:r>
              <a:rPr lang="en-GB" dirty="0" smtClean="0"/>
              <a:t> temperature</a:t>
            </a:r>
          </a:p>
        </p:txBody>
      </p:sp>
    </p:spTree>
    <p:extLst>
      <p:ext uri="{BB962C8B-B14F-4D97-AF65-F5344CB8AC3E}">
        <p14:creationId xmlns:p14="http://schemas.microsoft.com/office/powerpoint/2010/main" val="74065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827583" y="1267202"/>
            <a:ext cx="8272990" cy="4982400"/>
            <a:chOff x="827583" y="1267202"/>
            <a:chExt cx="8272990" cy="49824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3" y="1267202"/>
              <a:ext cx="7612433" cy="498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5076056" y="2060848"/>
              <a:ext cx="2088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076056" y="2299543"/>
              <a:ext cx="20882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092430" y="2066536"/>
              <a:ext cx="20882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944906" y="2060848"/>
              <a:ext cx="0" cy="238695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972272" y="1799047"/>
              <a:ext cx="1833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~-6 % on </a:t>
              </a:r>
            </a:p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bunch length (BL)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 rot="451415">
              <a:off x="4972777" y="4195709"/>
              <a:ext cx="2111158" cy="238695"/>
              <a:chOff x="4972777" y="4180595"/>
              <a:chExt cx="2111158" cy="23869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4972777" y="4213991"/>
                <a:ext cx="20882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995703" y="4404176"/>
                <a:ext cx="20882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6802582" y="4180595"/>
                <a:ext cx="0" cy="238695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7111477" y="4419894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FF0000"/>
                  </a:solidFill>
                </a:rPr>
                <a:t>~+14 % on BIH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7676785" y="2523086"/>
              <a:ext cx="0" cy="1893343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76785" y="3112071"/>
              <a:ext cx="1423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BIH ~BL</a:t>
              </a:r>
              <a:r>
                <a:rPr lang="en-GB" baseline="30000" dirty="0" smtClean="0">
                  <a:solidFill>
                    <a:srgbClr val="FF0000"/>
                  </a:solidFill>
                </a:rPr>
                <a:t>-2</a:t>
              </a:r>
            </a:p>
            <a:p>
              <a:r>
                <a:rPr lang="en-GB" dirty="0" smtClean="0">
                  <a:solidFill>
                    <a:srgbClr val="FF0000"/>
                  </a:solidFill>
                </a:rPr>
                <a:t>(power -2 </a:t>
              </a:r>
            </a:p>
            <a:p>
              <a:r>
                <a:rPr lang="en-GB" dirty="0" smtClean="0">
                  <a:solidFill>
                    <a:srgbClr val="FF0000"/>
                  </a:solidFill>
                </a:rPr>
                <a:t>dependence)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End of fill test on Oct 5</a:t>
            </a:r>
            <a:r>
              <a:rPr lang="en-GB" baseline="30000" dirty="0" smtClean="0"/>
              <a:t>th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heat load to arc </a:t>
            </a:r>
            <a:r>
              <a:rPr lang="en-GB" dirty="0" err="1" smtClean="0"/>
              <a:t>beamscreens</a:t>
            </a:r>
            <a:r>
              <a:rPr lang="en-GB" dirty="0" smtClean="0"/>
              <a:t> (L. Tavian et al)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81328"/>
            <a:ext cx="6899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Clear step observed. Nothing observed for the critical standalone Q6R5.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72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BSRT B1 and B2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\\cern.ch\dfs\Users\b\bsalvant\Documents\My Pictures\BSRT_B1and B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5" t="2909" r="6572" b="4698"/>
          <a:stretch/>
        </p:blipFill>
        <p:spPr bwMode="auto">
          <a:xfrm>
            <a:off x="395536" y="1021976"/>
            <a:ext cx="7992888" cy="555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630" y="6488668"/>
            <a:ext cx="893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Small change of slope at the moment of bunch length change (23:00 for B1 and 23:30 for B2) 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04248" y="22768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88224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2200" y="1916832"/>
            <a:ext cx="117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Change B2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78751" y="2910481"/>
            <a:ext cx="117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Change B1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94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743" y="142181"/>
            <a:ext cx="85538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Preliminary conclusion:</a:t>
            </a:r>
          </a:p>
          <a:p>
            <a:endParaRPr lang="en-GB" dirty="0"/>
          </a:p>
          <a:p>
            <a:r>
              <a:rPr lang="en-GB" dirty="0" smtClean="0"/>
              <a:t>- Even with small change of bunch length, we see effects on the temperature of several </a:t>
            </a:r>
            <a:br>
              <a:rPr lang="en-GB" dirty="0" smtClean="0"/>
            </a:br>
            <a:r>
              <a:rPr lang="en-GB" dirty="0" smtClean="0"/>
              <a:t>devices (ALFA, MKI, beam screens, BSRT). Not much was seen on collimators.</a:t>
            </a:r>
          </a:p>
          <a:p>
            <a:endParaRPr lang="en-GB" dirty="0"/>
          </a:p>
          <a:p>
            <a:r>
              <a:rPr lang="en-GB" dirty="0" smtClean="0"/>
              <a:t>- Next step: understand whether this is predicted with the simulated impedances </a:t>
            </a:r>
            <a:br>
              <a:rPr lang="en-GB" dirty="0" smtClean="0"/>
            </a:br>
            <a:r>
              <a:rPr lang="en-GB" dirty="0" smtClean="0"/>
              <a:t>                      and the small change of spectrum acquired by the RF team</a:t>
            </a:r>
            <a:endParaRPr lang="en-GB" dirty="0"/>
          </a:p>
        </p:txBody>
      </p:sp>
      <p:pic>
        <p:nvPicPr>
          <p:cNvPr id="1026" name="Picture 2" descr="E:\Benoit\System2\Benoit\spectra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16270"/>
            <a:ext cx="576064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284984"/>
            <a:ext cx="1699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T. Mastoridis, </a:t>
            </a:r>
            <a:br>
              <a:rPr lang="en-GB" dirty="0" smtClean="0"/>
            </a:br>
            <a:r>
              <a:rPr lang="en-GB" dirty="0" smtClean="0"/>
              <a:t>P. Baudrenghien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996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492896"/>
            <a:ext cx="2612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Proposal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7193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392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Proposal to change bunch length during physics fills to assess beam induced heating after LS1</vt:lpstr>
      <vt:lpstr>Agenda</vt:lpstr>
      <vt:lpstr>End of fill test on Oct 5th:</vt:lpstr>
      <vt:lpstr>End of fill test on Oct 5th 2012:  ALFA (data from ATLAS logging)</vt:lpstr>
      <vt:lpstr>End of Fill test on Oct 5th: MKI8C temperatures</vt:lpstr>
      <vt:lpstr>PowerPoint Presentation</vt:lpstr>
      <vt:lpstr>BSRT B1 and B2</vt:lpstr>
      <vt:lpstr>PowerPoint Presentation</vt:lpstr>
      <vt:lpstr>PowerPoint Presentation</vt:lpstr>
      <vt:lpstr>PowerPoint Presentation</vt:lpstr>
      <vt:lpstr>2nd proposal</vt:lpstr>
      <vt:lpstr>Following Elena’s talk at LMC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change bunch length during physics fills to assess beam induced heating after LS1</dc:title>
  <dc:creator>Benoit Salvant</dc:creator>
  <cp:lastModifiedBy>Benoit Salvant</cp:lastModifiedBy>
  <cp:revision>40</cp:revision>
  <dcterms:created xsi:type="dcterms:W3CDTF">2012-10-15T17:23:25Z</dcterms:created>
  <dcterms:modified xsi:type="dcterms:W3CDTF">2012-10-16T14:26:34Z</dcterms:modified>
</cp:coreProperties>
</file>