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notesMasterIdLst>
    <p:notesMasterId r:id="rId25"/>
  </p:notesMasterIdLst>
  <p:handoutMasterIdLst>
    <p:handoutMasterId r:id="rId26"/>
  </p:handoutMasterIdLst>
  <p:sldIdLst>
    <p:sldId id="297" r:id="rId2"/>
    <p:sldId id="352" r:id="rId3"/>
    <p:sldId id="359" r:id="rId4"/>
    <p:sldId id="353" r:id="rId5"/>
    <p:sldId id="354" r:id="rId6"/>
    <p:sldId id="355" r:id="rId7"/>
    <p:sldId id="360" r:id="rId8"/>
    <p:sldId id="356" r:id="rId9"/>
    <p:sldId id="361" r:id="rId10"/>
    <p:sldId id="311" r:id="rId11"/>
    <p:sldId id="357" r:id="rId12"/>
    <p:sldId id="358" r:id="rId13"/>
    <p:sldId id="362" r:id="rId14"/>
    <p:sldId id="365" r:id="rId15"/>
    <p:sldId id="367" r:id="rId16"/>
    <p:sldId id="368" r:id="rId17"/>
    <p:sldId id="366" r:id="rId18"/>
    <p:sldId id="369" r:id="rId19"/>
    <p:sldId id="363" r:id="rId20"/>
    <p:sldId id="371" r:id="rId21"/>
    <p:sldId id="372" r:id="rId22"/>
    <p:sldId id="370" r:id="rId23"/>
    <p:sldId id="34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503" autoAdjust="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C25D2-F58D-455F-9B22-4CEDA8A6C2C5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090E5-41EC-4368-93FC-BBA8F27A6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9A8CB-47E0-458B-83BF-34333A94820F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64745-4914-421E-9163-999333A1D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C64745-4914-421E-9163-999333A1D11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2100" y="1219200"/>
            <a:ext cx="8610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3DD17C-84F8-4F29-8B38-5C0A25CE2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LHC RF Status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March </a:t>
            </a:r>
            <a:r>
              <a:rPr lang="en-US" dirty="0" smtClean="0"/>
              <a:t>29, 2011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+mj-lt"/>
              </a:rPr>
              <a:t>LHC RF Status</a:t>
            </a:r>
          </a:p>
          <a:p>
            <a:r>
              <a:rPr lang="en-US" sz="2000" dirty="0" smtClean="0">
                <a:latin typeface="+mj-lt"/>
              </a:rPr>
              <a:t>Reported by P. Baudrenghien  CERN-BE-RF</a:t>
            </a:r>
            <a:endParaRPr lang="en-US" sz="200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D17C-84F8-4F29-8B38-5C0A25CE2E3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124200" y="21336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+mj-lt"/>
              <a:buAutoNum type="arabicPeriod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5814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Acknowledgments to: </a:t>
            </a:r>
          </a:p>
          <a:p>
            <a:r>
              <a:rPr lang="en-US" sz="2000" i="1" dirty="0" smtClean="0"/>
              <a:t>T. Argyropoulos</a:t>
            </a:r>
            <a:r>
              <a:rPr lang="en-US" sz="2000" dirty="0" smtClean="0"/>
              <a:t> and  </a:t>
            </a:r>
            <a:r>
              <a:rPr lang="en-US" sz="2000" i="1" dirty="0" smtClean="0"/>
              <a:t>E. </a:t>
            </a:r>
            <a:r>
              <a:rPr lang="en-US" sz="2000" i="1" dirty="0" err="1" smtClean="0"/>
              <a:t>Shaposhnikova</a:t>
            </a:r>
            <a:r>
              <a:rPr lang="en-US" sz="2000" i="1" dirty="0" smtClean="0"/>
              <a:t> </a:t>
            </a:r>
          </a:p>
          <a:p>
            <a:r>
              <a:rPr lang="en-US" sz="2000" i="1" dirty="0" smtClean="0"/>
              <a:t>	</a:t>
            </a:r>
            <a:r>
              <a:rPr lang="en-US" sz="2000" dirty="0" smtClean="0"/>
              <a:t>for the calculations of capture loss and </a:t>
            </a:r>
            <a:r>
              <a:rPr lang="en-US" sz="2000" dirty="0" err="1" smtClean="0"/>
              <a:t>debunching</a:t>
            </a:r>
            <a:r>
              <a:rPr lang="en-US" sz="2000" dirty="0" smtClean="0"/>
              <a:t> following a 	klystron trip</a:t>
            </a:r>
          </a:p>
          <a:p>
            <a:r>
              <a:rPr lang="en-US" sz="2000" i="1" dirty="0" smtClean="0"/>
              <a:t>P. Maesen </a:t>
            </a:r>
          </a:p>
          <a:p>
            <a:r>
              <a:rPr lang="en-US" sz="2000" i="1" dirty="0" smtClean="0"/>
              <a:t>	</a:t>
            </a:r>
            <a:r>
              <a:rPr lang="en-US" sz="2000" dirty="0" smtClean="0"/>
              <a:t>for the statistics on klystron/cavity problems</a:t>
            </a:r>
          </a:p>
          <a:p>
            <a:pPr marL="457200" indent="-457200"/>
            <a:r>
              <a:rPr lang="en-US" sz="2000" i="1" dirty="0" err="1" smtClean="0"/>
              <a:t>A.Boccardi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i="1" dirty="0" smtClean="0"/>
              <a:t>S. </a:t>
            </a:r>
            <a:r>
              <a:rPr lang="en-US" sz="2000" i="1" dirty="0" smtClean="0"/>
              <a:t>Bart </a:t>
            </a:r>
            <a:r>
              <a:rPr lang="en-US" sz="2000" i="1" dirty="0" smtClean="0"/>
              <a:t>Pedersen </a:t>
            </a:r>
          </a:p>
          <a:p>
            <a:pPr marL="914400" lvl="1" indent="-457200"/>
            <a:r>
              <a:rPr lang="en-US" sz="2000" i="1" dirty="0" smtClean="0"/>
              <a:t>	</a:t>
            </a:r>
            <a:r>
              <a:rPr lang="en-US" sz="2000" dirty="0" smtClean="0"/>
              <a:t>for the help with the Abort Gap Monitor</a:t>
            </a:r>
            <a:endParaRPr lang="en-US" sz="20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Date Placeholder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29.3.2011</a:t>
            </a:r>
            <a:endParaRPr 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smtClean="0"/>
              <a:t>Longitudinal </a:t>
            </a:r>
            <a:r>
              <a:rPr lang="en-GB" sz="4000" dirty="0" err="1" smtClean="0"/>
              <a:t>emittance</a:t>
            </a:r>
            <a:r>
              <a:rPr lang="en-GB" sz="4000" dirty="0" smtClean="0"/>
              <a:t> blow up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0" y="1295400"/>
            <a:ext cx="4343400" cy="3124200"/>
            <a:chOff x="3360" y="702"/>
            <a:chExt cx="2154" cy="1218"/>
          </a:xfrm>
        </p:grpSpPr>
        <p:graphicFrame>
          <p:nvGraphicFramePr>
            <p:cNvPr id="1027" name="Object 2"/>
            <p:cNvGraphicFramePr>
              <a:graphicFrameLocks noChangeAspect="1"/>
            </p:cNvGraphicFramePr>
            <p:nvPr/>
          </p:nvGraphicFramePr>
          <p:xfrm>
            <a:off x="5376" y="1743"/>
            <a:ext cx="138" cy="177"/>
          </p:xfrm>
          <a:graphic>
            <a:graphicData uri="http://schemas.openxmlformats.org/presentationml/2006/ole">
              <p:oleObj spid="_x0000_s200707" name="Equation" r:id="rId3" imgW="253800" imgH="241200" progId="Equation.3">
                <p:embed/>
              </p:oleObj>
            </a:graphicData>
          </a:graphic>
        </p:graphicFrame>
        <p:graphicFrame>
          <p:nvGraphicFramePr>
            <p:cNvPr id="1028" name="Object 3"/>
            <p:cNvGraphicFramePr>
              <a:graphicFrameLocks noChangeAspect="1"/>
            </p:cNvGraphicFramePr>
            <p:nvPr/>
          </p:nvGraphicFramePr>
          <p:xfrm>
            <a:off x="3360" y="735"/>
            <a:ext cx="276" cy="279"/>
          </p:xfrm>
          <a:graphic>
            <a:graphicData uri="http://schemas.openxmlformats.org/presentationml/2006/ole">
              <p:oleObj spid="_x0000_s200708" name="Equation" r:id="rId4" imgW="507960" imgH="380880" progId="Equation.3">
                <p:embed/>
              </p:oleObj>
            </a:graphicData>
          </a:graphic>
        </p:graphicFrame>
        <p:pic>
          <p:nvPicPr>
            <p:cNvPr id="1040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8" y="720"/>
              <a:ext cx="1728" cy="1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1" name="Line 16"/>
            <p:cNvSpPr>
              <a:spLocks noChangeShapeType="1"/>
            </p:cNvSpPr>
            <p:nvPr/>
          </p:nvSpPr>
          <p:spPr bwMode="auto">
            <a:xfrm>
              <a:off x="3738" y="1891"/>
              <a:ext cx="816" cy="0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7"/>
            <p:cNvSpPr>
              <a:spLocks noChangeShapeType="1"/>
            </p:cNvSpPr>
            <p:nvPr/>
          </p:nvSpPr>
          <p:spPr bwMode="auto">
            <a:xfrm flipH="1" flipV="1">
              <a:off x="3813" y="702"/>
              <a:ext cx="0" cy="238"/>
            </a:xfrm>
            <a:prstGeom prst="line">
              <a:avLst/>
            </a:prstGeom>
            <a:noFill/>
            <a:ln w="28575" cap="sq">
              <a:solidFill>
                <a:srgbClr val="00CC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791200" y="4876800"/>
          <a:ext cx="2457450" cy="1012825"/>
        </p:xfrm>
        <a:graphic>
          <a:graphicData uri="http://schemas.openxmlformats.org/presentationml/2006/ole">
            <p:oleObj spid="_x0000_s200706" name="Equation" r:id="rId6" imgW="1663560" imgH="685800" progId="Equation.3">
              <p:embed/>
            </p:oleObj>
          </a:graphicData>
        </a:graphic>
      </p:graphicFrame>
      <p:cxnSp>
        <p:nvCxnSpPr>
          <p:cNvPr id="1034" name="Straight Connector 17"/>
          <p:cNvCxnSpPr>
            <a:cxnSpLocks noChangeShapeType="1"/>
          </p:cNvCxnSpPr>
          <p:nvPr/>
        </p:nvCxnSpPr>
        <p:spPr bwMode="auto">
          <a:xfrm rot="5400000" flipH="1" flipV="1">
            <a:off x="5943600" y="2971800"/>
            <a:ext cx="2133600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035" name="Straight Connector 21"/>
          <p:cNvCxnSpPr>
            <a:cxnSpLocks noChangeShapeType="1"/>
          </p:cNvCxnSpPr>
          <p:nvPr/>
        </p:nvCxnSpPr>
        <p:spPr bwMode="auto">
          <a:xfrm rot="10800000">
            <a:off x="5410200" y="1905000"/>
            <a:ext cx="1600200" cy="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36" name="TextBox 23"/>
          <p:cNvSpPr txBox="1">
            <a:spLocks noChangeArrowheads="1"/>
          </p:cNvSpPr>
          <p:nvPr/>
        </p:nvSpPr>
        <p:spPr bwMode="auto">
          <a:xfrm>
            <a:off x="7086600" y="990600"/>
            <a:ext cx="1905000" cy="307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Phase noise spectrum</a:t>
            </a:r>
          </a:p>
        </p:txBody>
      </p:sp>
      <p:sp>
        <p:nvSpPr>
          <p:cNvPr id="1037" name="TextBox 24"/>
          <p:cNvSpPr txBox="1">
            <a:spLocks noChangeArrowheads="1"/>
          </p:cNvSpPr>
          <p:nvPr/>
        </p:nvSpPr>
        <p:spPr bwMode="auto">
          <a:xfrm>
            <a:off x="7315200" y="2590800"/>
            <a:ext cx="1524000" cy="523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Part of the bunch excited</a:t>
            </a:r>
          </a:p>
        </p:txBody>
      </p:sp>
      <p:sp>
        <p:nvSpPr>
          <p:cNvPr id="1038" name="Line 17"/>
          <p:cNvSpPr>
            <a:spLocks noChangeShapeType="1"/>
          </p:cNvSpPr>
          <p:nvPr/>
        </p:nvSpPr>
        <p:spPr bwMode="auto">
          <a:xfrm flipV="1">
            <a:off x="5486400" y="1143000"/>
            <a:ext cx="1600200" cy="457200"/>
          </a:xfrm>
          <a:prstGeom prst="line">
            <a:avLst/>
          </a:prstGeom>
          <a:noFill/>
          <a:ln w="28575" cap="sq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7"/>
          <p:cNvSpPr>
            <a:spLocks noChangeShapeType="1"/>
          </p:cNvSpPr>
          <p:nvPr/>
        </p:nvSpPr>
        <p:spPr bwMode="auto">
          <a:xfrm flipV="1">
            <a:off x="6096000" y="2819400"/>
            <a:ext cx="1219200" cy="1524000"/>
          </a:xfrm>
          <a:prstGeom prst="line">
            <a:avLst/>
          </a:prstGeom>
          <a:noFill/>
          <a:ln w="28575" cap="sq">
            <a:solidFill>
              <a:srgbClr val="00CC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2133600"/>
            <a:ext cx="4797552" cy="4038600"/>
          </a:xfr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2000" dirty="0" smtClean="0"/>
              <a:t>Rectangular </a:t>
            </a:r>
            <a:r>
              <a:rPr lang="en-GB" sz="2000" dirty="0" smtClean="0"/>
              <a:t>Phase Noise Power Spectral density that </a:t>
            </a:r>
            <a:r>
              <a:rPr lang="en-GB" sz="2000" dirty="0" smtClean="0">
                <a:solidFill>
                  <a:srgbClr val="FF0000"/>
                </a:solidFill>
              </a:rPr>
              <a:t>excites only the core</a:t>
            </a:r>
            <a:endParaRPr lang="en-GB" sz="1600" dirty="0" smtClean="0"/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1600" dirty="0" smtClean="0"/>
              <a:t>hit:  6/7 </a:t>
            </a:r>
            <a:r>
              <a:rPr lang="en-GB" sz="1600" dirty="0" err="1" smtClean="0"/>
              <a:t>f</a:t>
            </a:r>
            <a:r>
              <a:rPr lang="en-GB" sz="1600" baseline="-25000" dirty="0" err="1" smtClean="0"/>
              <a:t>s</a:t>
            </a:r>
            <a:r>
              <a:rPr lang="en-GB" sz="1600" dirty="0" smtClean="0"/>
              <a:t> &lt; f &lt; 1.1 </a:t>
            </a:r>
            <a:r>
              <a:rPr lang="en-GB" sz="1600" dirty="0" err="1" smtClean="0"/>
              <a:t>f</a:t>
            </a:r>
            <a:r>
              <a:rPr lang="en-GB" sz="1600" baseline="-25000" dirty="0" err="1" smtClean="0"/>
              <a:t>s</a:t>
            </a:r>
            <a:r>
              <a:rPr lang="en-GB" sz="1600" dirty="0" smtClean="0"/>
              <a:t> </a:t>
            </a:r>
          </a:p>
          <a:p>
            <a:pPr marL="1143000" lvl="2">
              <a:lnSpc>
                <a:spcPct val="80000"/>
              </a:lnSpc>
              <a:spcBef>
                <a:spcPct val="20000"/>
              </a:spcBef>
              <a:buNone/>
            </a:pPr>
            <a:r>
              <a:rPr lang="en-GB" sz="1600" dirty="0" smtClean="0"/>
              <a:t>corresponds to a 1.2 ns window in the core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1600" dirty="0" smtClean="0"/>
              <a:t>and follow </a:t>
            </a:r>
            <a:r>
              <a:rPr lang="en-GB" sz="1600" dirty="0" err="1" smtClean="0"/>
              <a:t>f</a:t>
            </a:r>
            <a:r>
              <a:rPr lang="en-GB" sz="1600" baseline="-25000" dirty="0" err="1" smtClean="0"/>
              <a:t>s</a:t>
            </a:r>
            <a:r>
              <a:rPr lang="en-GB" sz="1600" dirty="0" smtClean="0"/>
              <a:t> along the ramp</a:t>
            </a:r>
          </a:p>
          <a:p>
            <a:pPr marL="1143000" lvl="2">
              <a:lnSpc>
                <a:spcPct val="80000"/>
              </a:lnSpc>
              <a:spcBef>
                <a:spcPct val="20000"/>
              </a:spcBef>
              <a:buNone/>
            </a:pPr>
            <a:r>
              <a:rPr lang="en-GB" sz="1600" dirty="0" smtClean="0"/>
              <a:t>from  Hz to  Hz</a:t>
            </a:r>
            <a:endParaRPr lang="en-GB" sz="2000" i="1" dirty="0" smtClean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2000" dirty="0" smtClean="0"/>
              <a:t>Algorithm to </a:t>
            </a:r>
            <a:r>
              <a:rPr lang="en-GB" sz="2000" dirty="0" smtClean="0">
                <a:solidFill>
                  <a:srgbClr val="FF0000"/>
                </a:solidFill>
              </a:rPr>
              <a:t>adjust the amplitude </a:t>
            </a:r>
            <a:r>
              <a:rPr lang="en-GB" sz="2000" dirty="0" smtClean="0"/>
              <a:t>of the excitation </a:t>
            </a:r>
            <a:r>
              <a:rPr lang="en-GB" sz="2000" i="1" dirty="0" err="1" smtClean="0"/>
              <a:t>x</a:t>
            </a:r>
            <a:r>
              <a:rPr lang="en-GB" sz="2000" i="1" baseline="-25000" dirty="0" err="1" smtClean="0"/>
              <a:t>n</a:t>
            </a:r>
            <a:r>
              <a:rPr lang="en-GB" sz="2000" dirty="0" smtClean="0"/>
              <a:t> from a measurement of the instantaneous bunch length (mean) </a:t>
            </a:r>
            <a:r>
              <a:rPr lang="en-GB" sz="2000" i="1" dirty="0" err="1" smtClean="0"/>
              <a:t>L</a:t>
            </a:r>
            <a:r>
              <a:rPr lang="en-GB" sz="2000" i="1" baseline="-25000" dirty="0" err="1" smtClean="0"/>
              <a:t>n</a:t>
            </a:r>
            <a:r>
              <a:rPr lang="en-GB" sz="2000" dirty="0" smtClean="0"/>
              <a:t> and comparison to target </a:t>
            </a:r>
            <a:r>
              <a:rPr lang="en-GB" sz="2000" i="1" dirty="0" smtClean="0"/>
              <a:t>L</a:t>
            </a:r>
            <a:r>
              <a:rPr lang="en-GB" sz="2000" i="1" baseline="-25000" dirty="0" smtClean="0"/>
              <a:t>0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GB" sz="2000" dirty="0" smtClean="0"/>
              <a:t>Target bunch length </a:t>
            </a:r>
            <a:r>
              <a:rPr lang="en-GB" sz="2000" i="1" dirty="0" smtClean="0"/>
              <a:t>L</a:t>
            </a:r>
            <a:r>
              <a:rPr lang="en-GB" sz="2000" i="1" baseline="-25000" dirty="0" smtClean="0"/>
              <a:t>0</a:t>
            </a:r>
            <a:r>
              <a:rPr lang="en-GB" sz="2000" dirty="0" smtClean="0"/>
              <a:t>  originally set at </a:t>
            </a:r>
            <a:r>
              <a:rPr lang="en-GB" sz="2000" dirty="0" smtClean="0"/>
              <a:t>1.2 ns</a:t>
            </a:r>
            <a:endParaRPr lang="en-GB" sz="2000" dirty="0" smtClean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Why more tricky in 2011?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14800" y="3200400"/>
            <a:ext cx="48768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Bunch Length Mean and Noise Amplitude during Ramp</a:t>
            </a:r>
            <a:endParaRPr lang="en-US" sz="1600" dirty="0" smtClean="0"/>
          </a:p>
        </p:txBody>
      </p:sp>
      <p:pic>
        <p:nvPicPr>
          <p:cNvPr id="242692" name="Picture 4" descr="G:\Departments\AB\Groups\RF\Machines\LHC\LowLevel\Commissioning\BeamControl\SR4\BCStartUp2011\March24\Pictures\BlowU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799" y="3657600"/>
            <a:ext cx="6172201" cy="264706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4648200"/>
            <a:ext cx="38862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Situation 2011: Because the capture voltage is mismatched, the 1.5 ns long SPS bunch shrinks to ~1.25 ns after capture. With a 1.2 ns target value for bunch length, excitation must start immediately as soon as the ramp starts. We typically end-up a bit short of the demanded 1.2 ns.</a:t>
            </a:r>
            <a:endParaRPr lang="en-US" sz="1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  <p:pic>
        <p:nvPicPr>
          <p:cNvPr id="14" name="Picture 13" descr="fill1369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00400" y="1143000"/>
            <a:ext cx="5943600" cy="19881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1828800"/>
            <a:ext cx="30480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Situation 2010: Thanks to the matched capture the bunch shape is not changed much at injection. It is ~1.5 ns at the start of the ramp. The first part of the ramp proceeds smoothly without blow-up, with adiabatic bunch length reduction till it reaches the demanded 1.2 ns.</a:t>
            </a:r>
            <a:endParaRPr lang="en-US" sz="1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Fine-tuning 2011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3733800" cy="3733800"/>
          </a:xfrm>
          <a:noFill/>
        </p:spPr>
        <p:txBody>
          <a:bodyPr>
            <a:noAutofit/>
          </a:bodyPr>
          <a:lstStyle/>
          <a:p>
            <a:r>
              <a:rPr lang="en-US" sz="2000" dirty="0" smtClean="0"/>
              <a:t>The ramp is faster</a:t>
            </a:r>
          </a:p>
          <a:p>
            <a:r>
              <a:rPr lang="en-US" sz="2000" dirty="0" smtClean="0"/>
              <a:t>The voltage increase is larger</a:t>
            </a:r>
          </a:p>
          <a:p>
            <a:r>
              <a:rPr lang="en-US" sz="2000" dirty="0" smtClean="0"/>
              <a:t>The bunch length is shorter at the beginning of the ramp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We need a stronger excitation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Following a fast “explosion” of the bunch (in ~ 20s), the </a:t>
            </a:r>
            <a:r>
              <a:rPr lang="en-US" sz="2000" dirty="0" smtClean="0">
                <a:solidFill>
                  <a:srgbClr val="FF0000"/>
                </a:solidFill>
              </a:rPr>
              <a:t>time-constant of the algorithm was reduced</a:t>
            </a:r>
            <a:r>
              <a:rPr lang="en-US" sz="2000" dirty="0" smtClean="0"/>
              <a:t> from a=0.8 (20 s) to a=0.64 (10 s). </a:t>
            </a:r>
            <a:r>
              <a:rPr lang="en-US" sz="2000" dirty="0" smtClean="0">
                <a:solidFill>
                  <a:srgbClr val="FF0000"/>
                </a:solidFill>
              </a:rPr>
              <a:t>OK since</a:t>
            </a:r>
            <a:r>
              <a:rPr lang="en-US" sz="2000" dirty="0" smtClean="0"/>
              <a:t>.</a:t>
            </a:r>
            <a:endParaRPr lang="en-US" sz="17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0" y="3886200"/>
            <a:ext cx="44196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Gain of the Blow-Up </a:t>
            </a:r>
            <a:r>
              <a:rPr lang="en-US" sz="1400" dirty="0" err="1" smtClean="0">
                <a:latin typeface="Comic Sans MS" pitchFamily="66" charset="0"/>
              </a:rPr>
              <a:t>algo</a:t>
            </a:r>
            <a:r>
              <a:rPr lang="en-US" sz="1400" dirty="0" smtClean="0">
                <a:latin typeface="Comic Sans MS" pitchFamily="66" charset="0"/>
              </a:rPr>
              <a:t> g, through the ramp: Non-zero from start ramp and kept max till </a:t>
            </a:r>
            <a:r>
              <a:rPr lang="en-US" sz="1400" dirty="0" smtClean="0">
                <a:latin typeface="Comic Sans MS" pitchFamily="66" charset="0"/>
              </a:rPr>
              <a:t>end ramp</a:t>
            </a:r>
          </a:p>
        </p:txBody>
      </p:sp>
      <p:pic>
        <p:nvPicPr>
          <p:cNvPr id="243714" name="Picture 2" descr="G:\Departments\AB\Groups\RF\Machines\LHC\LowLevel\MiscPresentations\LBOC\Meetingmarch29\RF_BLWUP_FBGAIN20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00200"/>
            <a:ext cx="4419600" cy="2187251"/>
          </a:xfrm>
          <a:prstGeom prst="rect">
            <a:avLst/>
          </a:prstGeom>
          <a:noFill/>
        </p:spPr>
      </p:pic>
      <p:graphicFrame>
        <p:nvGraphicFramePr>
          <p:cNvPr id="243715" name="Object 4"/>
          <p:cNvGraphicFramePr>
            <a:graphicFrameLocks noChangeAspect="1"/>
          </p:cNvGraphicFramePr>
          <p:nvPr/>
        </p:nvGraphicFramePr>
        <p:xfrm>
          <a:off x="5791200" y="4800600"/>
          <a:ext cx="2457450" cy="1012825"/>
        </p:xfrm>
        <a:graphic>
          <a:graphicData uri="http://schemas.openxmlformats.org/presentationml/2006/ole">
            <p:oleObj spid="_x0000_s243715" name="Equation" r:id="rId4" imgW="166356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Klystron trip and </a:t>
            </a:r>
            <a:r>
              <a:rPr lang="en-US" dirty="0" err="1" smtClean="0"/>
              <a:t>Debunching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24000"/>
            <a:ext cx="4457700" cy="333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Expected loss (T. Argyropoulos)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4876800"/>
            <a:ext cx="83820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Calculated losses from the LHC bucket </a:t>
            </a:r>
            <a:r>
              <a:rPr lang="en-US" sz="1400" dirty="0" smtClean="0">
                <a:latin typeface="Comic Sans MS" pitchFamily="66" charset="0"/>
              </a:rPr>
              <a:t>following the loss of 1/8 or 1/2 the voltage., as a function of the LHC bunch length. </a:t>
            </a:r>
            <a:r>
              <a:rPr lang="en-US" sz="1400" dirty="0" smtClean="0">
                <a:latin typeface="Comic Sans MS" pitchFamily="66" charset="0"/>
              </a:rPr>
              <a:t>The vertical line corresponds to  = </a:t>
            </a:r>
            <a:r>
              <a:rPr lang="en-US" sz="1400" dirty="0" smtClean="0">
                <a:latin typeface="Comic Sans MS" pitchFamily="66" charset="0"/>
              </a:rPr>
              <a:t>0.754 </a:t>
            </a:r>
            <a:r>
              <a:rPr lang="en-US" sz="1400" dirty="0" err="1" smtClean="0">
                <a:latin typeface="Comic Sans MS" pitchFamily="66" charset="0"/>
              </a:rPr>
              <a:t>rads</a:t>
            </a: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@ 400 MHz (1.2 </a:t>
            </a:r>
            <a:r>
              <a:rPr lang="en-US" sz="1400" dirty="0" smtClean="0">
                <a:latin typeface="Comic Sans MS" pitchFamily="66" charset="0"/>
              </a:rPr>
              <a:t>ns bunch </a:t>
            </a:r>
            <a:r>
              <a:rPr lang="en-US" sz="1400" dirty="0" err="1" smtClean="0">
                <a:latin typeface="Comic Sans MS" pitchFamily="66" charset="0"/>
              </a:rPr>
              <a:t>length@LHC</a:t>
            </a:r>
            <a:r>
              <a:rPr lang="en-US" sz="1400" dirty="0" smtClean="0">
                <a:latin typeface="Comic Sans MS" pitchFamily="66" charset="0"/>
              </a:rPr>
              <a:t>). </a:t>
            </a:r>
          </a:p>
          <a:p>
            <a:r>
              <a:rPr lang="en-US" sz="1400" dirty="0" smtClean="0">
                <a:latin typeface="Comic Sans MS" pitchFamily="66" charset="0"/>
              </a:rPr>
              <a:t>Reproduced from: T. Argyropoulos, E. </a:t>
            </a:r>
            <a:r>
              <a:rPr lang="en-US" sz="1400" dirty="0" err="1" smtClean="0">
                <a:latin typeface="Comic Sans MS" pitchFamily="66" charset="0"/>
              </a:rPr>
              <a:t>Shaposhnikova</a:t>
            </a:r>
            <a:r>
              <a:rPr lang="en-US" sz="1400" dirty="0" smtClean="0">
                <a:latin typeface="Comic Sans MS" pitchFamily="66" charset="0"/>
              </a:rPr>
              <a:t>, Longitudinal parameters for a </a:t>
            </a:r>
            <a:r>
              <a:rPr lang="en-US" sz="1400" dirty="0" err="1" smtClean="0">
                <a:latin typeface="Comic Sans MS" pitchFamily="66" charset="0"/>
              </a:rPr>
              <a:t>stationnary</a:t>
            </a:r>
            <a:r>
              <a:rPr lang="en-US" sz="1400" dirty="0" smtClean="0">
                <a:latin typeface="Comic Sans MS" pitchFamily="66" charset="0"/>
              </a:rPr>
              <a:t> bucket, March 2, 2011. To be published.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alculations predict 0.8 % loss following the trip of 1 out of 8 klystrons.</a:t>
            </a:r>
            <a:endParaRPr lang="en-US" sz="1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800600" y="3505200"/>
            <a:ext cx="1219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0"/>
            <a:ext cx="3657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March 20-21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838200"/>
            <a:ext cx="5029200" cy="3733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600" dirty="0" smtClean="0"/>
              <a:t>136 </a:t>
            </a:r>
            <a:r>
              <a:rPr lang="en-US" sz="1600" dirty="0" smtClean="0"/>
              <a:t>bunches per </a:t>
            </a:r>
            <a:r>
              <a:rPr lang="en-US" sz="1600" dirty="0" smtClean="0"/>
              <a:t>ring</a:t>
            </a:r>
          </a:p>
          <a:p>
            <a:r>
              <a:rPr lang="en-US" sz="1600" dirty="0" smtClean="0"/>
              <a:t>1 klystron trip B2 after ~ 3 hours of physics, leading to 1/6 voltage reduction each time (9 MV -&gt; 7.5 MV)</a:t>
            </a:r>
          </a:p>
          <a:p>
            <a:r>
              <a:rPr lang="en-US" sz="1600" dirty="0" smtClean="0"/>
              <a:t>The abort gap intensity (blue) is measurable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 smtClean="0"/>
              <a:t>trip creates no </a:t>
            </a:r>
            <a:r>
              <a:rPr lang="en-US" sz="1600" dirty="0" smtClean="0"/>
              <a:t>visible loss </a:t>
            </a:r>
            <a:r>
              <a:rPr lang="en-US" sz="1600" dirty="0" smtClean="0"/>
              <a:t>in </a:t>
            </a:r>
            <a:r>
              <a:rPr lang="en-US" sz="1600" dirty="0" err="1" smtClean="0"/>
              <a:t>FastBct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abort gap population peaks at </a:t>
            </a:r>
            <a:r>
              <a:rPr lang="en-US" sz="1600" dirty="0" smtClean="0"/>
              <a:t>17000 units or </a:t>
            </a:r>
            <a:r>
              <a:rPr lang="en-US" sz="1600" dirty="0" smtClean="0">
                <a:solidFill>
                  <a:srgbClr val="FF0000"/>
                </a:solidFill>
              </a:rPr>
              <a:t>~</a:t>
            </a:r>
            <a:r>
              <a:rPr lang="en-US" sz="1600" dirty="0" smtClean="0">
                <a:solidFill>
                  <a:srgbClr val="FF0000"/>
                </a:solidFill>
              </a:rPr>
              <a:t>1.5E9 p</a:t>
            </a:r>
            <a:r>
              <a:rPr lang="en-US" sz="1600" dirty="0" smtClean="0"/>
              <a:t>. </a:t>
            </a:r>
            <a:r>
              <a:rPr lang="en-US" sz="1600" dirty="0" smtClean="0"/>
              <a:t>It remains ~ 1E9 </a:t>
            </a:r>
            <a:r>
              <a:rPr lang="en-US" sz="1600" dirty="0" smtClean="0"/>
              <a:t>p for </a:t>
            </a:r>
            <a:r>
              <a:rPr lang="en-US" sz="1600" dirty="0" smtClean="0"/>
              <a:t>~ 15 min (same cleaning time as in 2010). Assuming uniform line density around the machine 1E9 in abort gap corresponds to ~ 3E10 total</a:t>
            </a:r>
          </a:p>
          <a:p>
            <a:r>
              <a:rPr lang="en-US" sz="1600" dirty="0" smtClean="0"/>
              <a:t>Compared </a:t>
            </a:r>
            <a:r>
              <a:rPr lang="en-US" sz="1600" dirty="0" smtClean="0"/>
              <a:t>to the </a:t>
            </a:r>
            <a:r>
              <a:rPr lang="en-US" sz="1600" dirty="0" smtClean="0"/>
              <a:t>1.4E13 </a:t>
            </a:r>
            <a:r>
              <a:rPr lang="en-US" sz="1600" dirty="0" smtClean="0"/>
              <a:t>circulating, </a:t>
            </a:r>
            <a:r>
              <a:rPr lang="en-US" sz="1600" dirty="0" smtClean="0"/>
              <a:t>the klystron trip led to </a:t>
            </a:r>
            <a:r>
              <a:rPr lang="en-US" sz="1600" dirty="0" smtClean="0">
                <a:solidFill>
                  <a:srgbClr val="FF0000"/>
                </a:solidFill>
              </a:rPr>
              <a:t>0.15 % intensity lost </a:t>
            </a:r>
            <a:r>
              <a:rPr lang="en-US" sz="1600" dirty="0" smtClean="0"/>
              <a:t>out of the bucket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28600" y="4800600"/>
            <a:ext cx="47244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Observation 1</a:t>
            </a:r>
            <a:r>
              <a:rPr lang="en-US" sz="1400" dirty="0" smtClean="0">
                <a:latin typeface="Comic Sans MS" pitchFamily="66" charset="0"/>
              </a:rPr>
              <a:t>:</a:t>
            </a:r>
          </a:p>
          <a:p>
            <a:r>
              <a:rPr lang="en-US" sz="1400" dirty="0" smtClean="0">
                <a:latin typeface="Comic Sans MS" pitchFamily="66" charset="0"/>
              </a:rPr>
              <a:t>Loosing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1/6 voltage  </a:t>
            </a:r>
            <a:endParaRPr lang="en-US" sz="1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mic Sans MS" pitchFamily="66" charset="0"/>
              </a:rPr>
              <a:t> we loose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0.2 %</a:t>
            </a:r>
            <a:r>
              <a:rPr lang="en-US" sz="1400" dirty="0" smtClean="0">
                <a:latin typeface="Comic Sans MS" pitchFamily="66" charset="0"/>
              </a:rPr>
              <a:t> total intensity out of the buckets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resulting in the equivalent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0.011 % peak abort gap intensity </a:t>
            </a:r>
          </a:p>
        </p:txBody>
      </p:sp>
      <p:pic>
        <p:nvPicPr>
          <p:cNvPr id="19" name="Picture 18" descr="LengthFi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29200" y="228600"/>
            <a:ext cx="4114800" cy="1676400"/>
          </a:xfrm>
          <a:prstGeom prst="rect">
            <a:avLst/>
          </a:prstGeom>
        </p:spPr>
      </p:pic>
      <p:pic>
        <p:nvPicPr>
          <p:cNvPr id="20" name="Picture 19" descr="AbortGapRaw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9200" y="2133600"/>
            <a:ext cx="4114800" cy="21336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029200" y="4419601"/>
            <a:ext cx="41148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cav4B2 voltage (green), Bunch Length (brown), DC and Fast BCT (red and yellow), and Abort gap Raw (blue). Calibration:  9E4 p/digit</a:t>
            </a:r>
            <a:endParaRPr lang="en-US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0"/>
            <a:ext cx="3657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March 22-23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838200"/>
            <a:ext cx="4800600" cy="4191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600" dirty="0" smtClean="0"/>
              <a:t>Fill 1645, 200 </a:t>
            </a:r>
            <a:r>
              <a:rPr lang="en-US" sz="1600" dirty="0" smtClean="0"/>
              <a:t>bunches per </a:t>
            </a:r>
            <a:r>
              <a:rPr lang="en-US" sz="1600" dirty="0" smtClean="0"/>
              <a:t>ring</a:t>
            </a:r>
          </a:p>
          <a:p>
            <a:r>
              <a:rPr lang="en-US" sz="1600" dirty="0" smtClean="0"/>
              <a:t>2</a:t>
            </a:r>
            <a:r>
              <a:rPr lang="en-US" sz="1600" dirty="0" smtClean="0"/>
              <a:t> klystron trips B2 in ~ 9 hours of physics, leading to 1/6 voltage reduction each time (9 MV -&gt; 7.5 MV)</a:t>
            </a:r>
          </a:p>
          <a:p>
            <a:r>
              <a:rPr lang="en-US" sz="1600" dirty="0" smtClean="0"/>
              <a:t>The </a:t>
            </a:r>
            <a:r>
              <a:rPr lang="en-US" sz="1600" dirty="0" smtClean="0"/>
              <a:t>first trip  happens after 2 hours of physics only with </a:t>
            </a:r>
            <a:r>
              <a:rPr lang="en-US" sz="1600" dirty="0" smtClean="0"/>
              <a:t>bunch length </a:t>
            </a:r>
            <a:r>
              <a:rPr lang="en-US" sz="1600" dirty="0" smtClean="0"/>
              <a:t>1.2 </a:t>
            </a:r>
            <a:r>
              <a:rPr lang="en-US" sz="1600" dirty="0" smtClean="0"/>
              <a:t>ns. The </a:t>
            </a:r>
            <a:r>
              <a:rPr lang="en-US" sz="1600" dirty="0" smtClean="0"/>
              <a:t>abort gap intensity (orange) is </a:t>
            </a:r>
            <a:r>
              <a:rPr lang="en-US" sz="1600" dirty="0" smtClean="0"/>
              <a:t>not </a:t>
            </a:r>
            <a:r>
              <a:rPr lang="en-US" sz="1600" dirty="0" smtClean="0"/>
              <a:t>measurable</a:t>
            </a:r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 smtClean="0"/>
              <a:t>second </a:t>
            </a:r>
            <a:r>
              <a:rPr lang="en-US" sz="1600" dirty="0" smtClean="0"/>
              <a:t>trip with a </a:t>
            </a:r>
            <a:r>
              <a:rPr lang="en-US" sz="1600" dirty="0" smtClean="0"/>
              <a:t>1.3 </a:t>
            </a:r>
            <a:r>
              <a:rPr lang="en-US" sz="1600" dirty="0" smtClean="0"/>
              <a:t>ns long bunch, after ~ </a:t>
            </a:r>
            <a:r>
              <a:rPr lang="en-US" sz="1600" dirty="0" smtClean="0"/>
              <a:t>9 </a:t>
            </a:r>
            <a:r>
              <a:rPr lang="en-US" sz="1600" dirty="0" smtClean="0"/>
              <a:t>hours of physics create visible loss (</a:t>
            </a:r>
            <a:r>
              <a:rPr lang="en-US" sz="1600" dirty="0" err="1" smtClean="0"/>
              <a:t>FastBct</a:t>
            </a:r>
            <a:r>
              <a:rPr lang="en-US" sz="1600" dirty="0" smtClean="0"/>
              <a:t>) </a:t>
            </a:r>
            <a:r>
              <a:rPr lang="en-US" sz="1600" dirty="0" smtClean="0">
                <a:solidFill>
                  <a:srgbClr val="FF0000"/>
                </a:solidFill>
              </a:rPr>
              <a:t>~ </a:t>
            </a:r>
            <a:r>
              <a:rPr lang="en-US" sz="1600" dirty="0" smtClean="0">
                <a:solidFill>
                  <a:srgbClr val="FF0000"/>
                </a:solidFill>
              </a:rPr>
              <a:t>3E10 </a:t>
            </a:r>
            <a:r>
              <a:rPr lang="en-US" sz="1600" dirty="0" smtClean="0">
                <a:solidFill>
                  <a:srgbClr val="FF0000"/>
                </a:solidFill>
              </a:rPr>
              <a:t>particles lost</a:t>
            </a:r>
            <a:r>
              <a:rPr lang="en-US" sz="1600" dirty="0" smtClean="0"/>
              <a:t> out of 2E13 or </a:t>
            </a:r>
            <a:r>
              <a:rPr lang="en-US" sz="1600" dirty="0" smtClean="0">
                <a:solidFill>
                  <a:srgbClr val="FF0000"/>
                </a:solidFill>
              </a:rPr>
              <a:t>0.15 </a:t>
            </a:r>
            <a:r>
              <a:rPr lang="en-US" sz="1600" dirty="0" smtClean="0">
                <a:solidFill>
                  <a:srgbClr val="FF0000"/>
                </a:solidFill>
              </a:rPr>
              <a:t>% </a:t>
            </a:r>
            <a:r>
              <a:rPr lang="en-US" sz="1600" dirty="0" smtClean="0">
                <a:solidFill>
                  <a:srgbClr val="FF0000"/>
                </a:solidFill>
              </a:rPr>
              <a:t>loss</a:t>
            </a:r>
            <a:r>
              <a:rPr lang="en-US" sz="1600" dirty="0" smtClean="0"/>
              <a:t>. </a:t>
            </a:r>
          </a:p>
          <a:p>
            <a:r>
              <a:rPr lang="en-US" sz="1600" dirty="0" smtClean="0"/>
              <a:t>Also </a:t>
            </a:r>
            <a:r>
              <a:rPr lang="en-US" sz="1600" dirty="0" smtClean="0"/>
              <a:t>measurable abort gap intensity peaking at </a:t>
            </a:r>
            <a:r>
              <a:rPr lang="en-US" sz="1600" dirty="0" smtClean="0"/>
              <a:t>3.5E9</a:t>
            </a:r>
            <a:r>
              <a:rPr lang="en-US" sz="1600" dirty="0" smtClean="0"/>
              <a:t>. </a:t>
            </a:r>
            <a:r>
              <a:rPr lang="en-US" sz="1600" dirty="0" smtClean="0"/>
              <a:t>Compared </a:t>
            </a:r>
            <a:r>
              <a:rPr lang="en-US" sz="1600" dirty="0" smtClean="0"/>
              <a:t>to the 2.1E13 circulating, that is </a:t>
            </a:r>
            <a:r>
              <a:rPr lang="en-US" sz="1600" dirty="0" smtClean="0"/>
              <a:t>a </a:t>
            </a:r>
            <a:r>
              <a:rPr lang="en-US" sz="1600" dirty="0" smtClean="0">
                <a:solidFill>
                  <a:srgbClr val="FF0000"/>
                </a:solidFill>
              </a:rPr>
              <a:t>peak abort gap intensity equal to 0.017 </a:t>
            </a:r>
            <a:r>
              <a:rPr lang="en-US" sz="1600" dirty="0" smtClean="0">
                <a:solidFill>
                  <a:srgbClr val="FF0000"/>
                </a:solidFill>
              </a:rPr>
              <a:t>% </a:t>
            </a:r>
            <a:r>
              <a:rPr lang="en-US" sz="1600" dirty="0" smtClean="0">
                <a:solidFill>
                  <a:srgbClr val="FF0000"/>
                </a:solidFill>
              </a:rPr>
              <a:t>total intensity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52400" y="5029200"/>
            <a:ext cx="47244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Observation 2</a:t>
            </a:r>
            <a:r>
              <a:rPr lang="en-US" sz="1400" dirty="0" smtClean="0">
                <a:latin typeface="Comic Sans MS" pitchFamily="66" charset="0"/>
              </a:rPr>
              <a:t>:</a:t>
            </a:r>
          </a:p>
          <a:p>
            <a:r>
              <a:rPr lang="en-US" sz="1400" dirty="0" smtClean="0">
                <a:latin typeface="Comic Sans MS" pitchFamily="66" charset="0"/>
              </a:rPr>
              <a:t>Loosing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1/6 voltage towards the end of physics </a:t>
            </a:r>
            <a:endParaRPr lang="en-US" sz="1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we loose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0.15 %</a:t>
            </a:r>
            <a:r>
              <a:rPr lang="en-US" sz="1400" dirty="0" smtClean="0">
                <a:latin typeface="Comic Sans MS" pitchFamily="66" charset="0"/>
              </a:rPr>
              <a:t> out of the buckets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resulting in the equivalent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0.017 % peak abort gap intensity </a:t>
            </a:r>
          </a:p>
        </p:txBody>
      </p:sp>
      <p:pic>
        <p:nvPicPr>
          <p:cNvPr id="16" name="Picture 15" descr="Fill1645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0600" y="152400"/>
            <a:ext cx="4343400" cy="1947862"/>
          </a:xfrm>
          <a:prstGeom prst="rect">
            <a:avLst/>
          </a:prstGeom>
        </p:spPr>
      </p:pic>
      <p:pic>
        <p:nvPicPr>
          <p:cNvPr id="18" name="Picture 17" descr="Trip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53000" y="2362200"/>
            <a:ext cx="4191000" cy="2405062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endCxn id="19" idx="2"/>
          </p:cNvCxnSpPr>
          <p:nvPr/>
        </p:nvCxnSpPr>
        <p:spPr>
          <a:xfrm flipV="1">
            <a:off x="2209800" y="1219200"/>
            <a:ext cx="5638800" cy="27432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7848600" y="304800"/>
            <a:ext cx="685800" cy="1828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0"/>
            <a:ext cx="3657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March 23-24.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2" name="Picture 11" descr="TripPlusIP3BlmEn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9200" y="2133600"/>
            <a:ext cx="4114800" cy="1905000"/>
          </a:xfrm>
          <a:prstGeom prst="rect">
            <a:avLst/>
          </a:prstGeom>
        </p:spPr>
      </p:pic>
      <p:pic>
        <p:nvPicPr>
          <p:cNvPr id="13" name="Picture 12" descr="TripPlusIP3Blm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53000" y="533400"/>
            <a:ext cx="4191000" cy="1558290"/>
          </a:xfrm>
          <a:prstGeom prst="rect">
            <a:avLst/>
          </a:prstGeom>
        </p:spPr>
      </p:pic>
      <p:pic>
        <p:nvPicPr>
          <p:cNvPr id="14" name="Picture 13" descr="FastBct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29200" y="4114800"/>
            <a:ext cx="4114800" cy="15240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838200"/>
            <a:ext cx="5029200" cy="4191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600" dirty="0" smtClean="0"/>
              <a:t>200 bunches per </a:t>
            </a:r>
            <a:r>
              <a:rPr lang="en-US" sz="1600" dirty="0" smtClean="0"/>
              <a:t>ring</a:t>
            </a:r>
          </a:p>
          <a:p>
            <a:r>
              <a:rPr lang="en-US" sz="1600" dirty="0" smtClean="0"/>
              <a:t>3 klystron trips B2 in ~ 10 hours of physics, leading to 1/6 voltage reduction each time (9 MV -&gt; 7.5 MV)</a:t>
            </a:r>
          </a:p>
          <a:p>
            <a:r>
              <a:rPr lang="en-US" sz="1600" dirty="0" smtClean="0"/>
              <a:t>The first 2 klystron trips happen at beginning of physics with bunch length 1.16 and 1.17 ns. The </a:t>
            </a:r>
            <a:r>
              <a:rPr lang="en-US" sz="1600" dirty="0" smtClean="0"/>
              <a:t>abort gap intensity (orange) is </a:t>
            </a:r>
            <a:r>
              <a:rPr lang="en-US" sz="1600" dirty="0" smtClean="0"/>
              <a:t>not </a:t>
            </a:r>
            <a:r>
              <a:rPr lang="en-US" sz="1600" dirty="0" smtClean="0"/>
              <a:t>measurable but we see a spike in the BLM in the momentum collimator (BLM_IP3_06.TCP_6R3.B2:LOSS_RS9 in green)</a:t>
            </a:r>
            <a:endParaRPr lang="en-US" sz="1600" dirty="0" smtClean="0"/>
          </a:p>
          <a:p>
            <a:r>
              <a:rPr lang="en-US" sz="1600" dirty="0" smtClean="0"/>
              <a:t>The third trip with a 1.28 ns long bunch, after ~ 8 hours of physics create visible loss (</a:t>
            </a:r>
            <a:r>
              <a:rPr lang="en-US" sz="1600" dirty="0" err="1" smtClean="0"/>
              <a:t>FastBct</a:t>
            </a:r>
            <a:r>
              <a:rPr lang="en-US" sz="1600" dirty="0" smtClean="0"/>
              <a:t>). ~ 5E10 particles lost out of 2E13 or 0.25 % </a:t>
            </a:r>
            <a:r>
              <a:rPr lang="en-US" sz="1600" dirty="0" smtClean="0"/>
              <a:t>loss. </a:t>
            </a:r>
          </a:p>
          <a:p>
            <a:r>
              <a:rPr lang="en-US" sz="1600" dirty="0" smtClean="0"/>
              <a:t>Also </a:t>
            </a:r>
            <a:r>
              <a:rPr lang="en-US" sz="1600" dirty="0" smtClean="0"/>
              <a:t>measurable abort gap intensity peaking at 3.3E9. </a:t>
            </a:r>
            <a:r>
              <a:rPr lang="en-US" sz="1600" dirty="0" smtClean="0"/>
              <a:t>Compared </a:t>
            </a:r>
            <a:r>
              <a:rPr lang="en-US" sz="1600" dirty="0" smtClean="0"/>
              <a:t>to the 2.1E13 circulating, that is </a:t>
            </a:r>
            <a:r>
              <a:rPr lang="en-US" sz="1600" dirty="0" smtClean="0"/>
              <a:t>a peak abort gap intensity equal to 0.45 </a:t>
            </a:r>
            <a:r>
              <a:rPr lang="en-US" sz="1600" dirty="0" smtClean="0"/>
              <a:t>% </a:t>
            </a:r>
            <a:r>
              <a:rPr lang="en-US" sz="1600" dirty="0" smtClean="0"/>
              <a:t>total intensity. 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52400" y="5029200"/>
            <a:ext cx="472440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Observation 3</a:t>
            </a:r>
            <a:r>
              <a:rPr lang="en-US" sz="1400" dirty="0" smtClean="0">
                <a:latin typeface="Comic Sans MS" pitchFamily="66" charset="0"/>
              </a:rPr>
              <a:t>:</a:t>
            </a:r>
          </a:p>
          <a:p>
            <a:r>
              <a:rPr lang="en-US" sz="1400" dirty="0" smtClean="0">
                <a:latin typeface="Comic Sans MS" pitchFamily="66" charset="0"/>
              </a:rPr>
              <a:t>Loosing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1/6 voltage towards the end of physics </a:t>
            </a:r>
            <a:endParaRPr lang="en-US" sz="1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we loose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0.25 %</a:t>
            </a:r>
            <a:r>
              <a:rPr lang="en-US" sz="1400" dirty="0" smtClean="0">
                <a:latin typeface="Comic Sans MS" pitchFamily="66" charset="0"/>
              </a:rPr>
              <a:t> out of the buckets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dirty="0" smtClean="0">
                <a:latin typeface="Comic Sans MS" pitchFamily="66" charset="0"/>
              </a:rPr>
              <a:t>resulting in the equivalent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0.016 % peak abort gap intensity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581400" y="1905000"/>
            <a:ext cx="1752600" cy="76200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81400" y="1828800"/>
            <a:ext cx="2133600" cy="83820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48000" y="3733800"/>
            <a:ext cx="4038600" cy="11430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81400" y="2667000"/>
            <a:ext cx="4038600" cy="38100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620000" y="457200"/>
            <a:ext cx="990600" cy="1676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30" idx="4"/>
          </p:cNvCxnSpPr>
          <p:nvPr/>
        </p:nvCxnSpPr>
        <p:spPr>
          <a:xfrm rot="5400000">
            <a:off x="7639050" y="1885950"/>
            <a:ext cx="228600" cy="7239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953000" y="3352800"/>
            <a:ext cx="2057400" cy="6858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Consequences of klystron trip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3810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600" dirty="0" smtClean="0"/>
              <a:t>Loosing 1 out of 6 klystrons at 9 MV, we have observed ~ </a:t>
            </a:r>
            <a:r>
              <a:rPr lang="en-US" sz="1600" dirty="0" smtClean="0">
                <a:solidFill>
                  <a:srgbClr val="FF0000"/>
                </a:solidFill>
              </a:rPr>
              <a:t>0.2 % loss </a:t>
            </a:r>
            <a:r>
              <a:rPr lang="en-US" sz="1600" dirty="0" smtClean="0"/>
              <a:t>and a </a:t>
            </a:r>
            <a:r>
              <a:rPr lang="en-US" sz="1600" dirty="0" smtClean="0">
                <a:solidFill>
                  <a:srgbClr val="FF0000"/>
                </a:solidFill>
              </a:rPr>
              <a:t>peak at &lt; 0.02% total intensity in the abort gap intensity </a:t>
            </a:r>
            <a:r>
              <a:rPr lang="en-US" sz="1600" dirty="0" smtClean="0"/>
              <a:t>(total 3 </a:t>
            </a:r>
            <a:r>
              <a:rPr lang="en-US" sz="1600" dirty="0" err="1" smtClean="0"/>
              <a:t>microsec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Calculations are </a:t>
            </a:r>
            <a:r>
              <a:rPr lang="en-US" sz="1600" dirty="0" smtClean="0">
                <a:solidFill>
                  <a:srgbClr val="FF0000"/>
                </a:solidFill>
              </a:rPr>
              <a:t>more pessimistic  </a:t>
            </a:r>
            <a:r>
              <a:rPr lang="en-US" sz="1600" dirty="0" smtClean="0"/>
              <a:t>(0.8% loss). This is probably due to a </a:t>
            </a:r>
            <a:r>
              <a:rPr lang="en-US" sz="1600" dirty="0" smtClean="0">
                <a:solidFill>
                  <a:srgbClr val="FF0000"/>
                </a:solidFill>
              </a:rPr>
              <a:t>different assumed 2-D distribution in longitudinal phase space</a:t>
            </a:r>
            <a:r>
              <a:rPr lang="en-US" sz="1600" dirty="0" smtClean="0"/>
              <a:t>. Being studied using bunch profiles during physics</a:t>
            </a:r>
          </a:p>
          <a:p>
            <a:r>
              <a:rPr lang="en-US" sz="1600" dirty="0" smtClean="0"/>
              <a:t>Assuming that the 3.5 </a:t>
            </a:r>
            <a:r>
              <a:rPr lang="en-US" sz="1600" dirty="0" err="1" smtClean="0"/>
              <a:t>TeV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dump threshold is at 2E10 total abort gap population </a:t>
            </a:r>
            <a:r>
              <a:rPr lang="en-US" sz="1600" dirty="0" smtClean="0"/>
              <a:t>(communication J. Uythoven), we can accept tripping a klystron with ~ </a:t>
            </a:r>
            <a:r>
              <a:rPr lang="en-US" sz="1600" dirty="0" smtClean="0">
                <a:solidFill>
                  <a:srgbClr val="FF0000"/>
                </a:solidFill>
              </a:rPr>
              <a:t>1000 circulating bunches</a:t>
            </a:r>
          </a:p>
          <a:p>
            <a:r>
              <a:rPr lang="en-US" sz="1600" dirty="0" smtClean="0"/>
              <a:t>To stand a klystron trip with </a:t>
            </a:r>
            <a:r>
              <a:rPr lang="en-US" sz="1600" dirty="0" smtClean="0">
                <a:solidFill>
                  <a:srgbClr val="FF0000"/>
                </a:solidFill>
              </a:rPr>
              <a:t>higher</a:t>
            </a:r>
            <a:r>
              <a:rPr lang="en-US" sz="1600" dirty="0" smtClean="0"/>
              <a:t> in intensity we could</a:t>
            </a:r>
          </a:p>
          <a:p>
            <a:pPr lvl="1"/>
            <a:r>
              <a:rPr lang="en-US" sz="1600" dirty="0" smtClean="0"/>
              <a:t>Just wait… As the bunches will fill the machine more uniformly, </a:t>
            </a:r>
            <a:r>
              <a:rPr lang="en-US" sz="1600" dirty="0" smtClean="0">
                <a:solidFill>
                  <a:srgbClr val="FF0000"/>
                </a:solidFill>
              </a:rPr>
              <a:t>the spike in abort-gap-intensity will disappear</a:t>
            </a:r>
            <a:r>
              <a:rPr lang="en-US" sz="1600" dirty="0" smtClean="0"/>
              <a:t>, bringing the threshold at ~ 1/30 total loss = 0.007 % . This would allow for tripping with nominal LHC intensity! (Not acceptable for the </a:t>
            </a:r>
            <a:r>
              <a:rPr lang="en-US" sz="1600" dirty="0" err="1" smtClean="0"/>
              <a:t>Caivites</a:t>
            </a:r>
            <a:r>
              <a:rPr lang="en-US" sz="1600" dirty="0" smtClean="0"/>
              <a:t>/Circulators)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Increase the voltage </a:t>
            </a:r>
            <a:r>
              <a:rPr lang="en-US" sz="1600" dirty="0" smtClean="0"/>
              <a:t>further (12 MV instead of 9 MV) and use all klystrons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Reduce the bunch length </a:t>
            </a:r>
            <a:r>
              <a:rPr lang="en-US" sz="1600" dirty="0" smtClean="0"/>
              <a:t>to 1 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5257800"/>
            <a:ext cx="86868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Observations must continue as the intensity is increased. If done parasitically it would be nice to keep the Abort Gap Monitor on a scale that can see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a bit below 1E9 p/abort gap, </a:t>
            </a:r>
            <a:r>
              <a:rPr lang="en-US" sz="1400" dirty="0" smtClean="0">
                <a:latin typeface="Comic Sans MS" pitchFamily="66" charset="0"/>
              </a:rPr>
              <a:t>that is the population seen when tripping 1 klystron with ~ 50 nominal bunches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Statistics on klystron trips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Longitudinal parameters </a:t>
            </a:r>
            <a:r>
              <a:rPr lang="en-US" dirty="0" smtClean="0"/>
              <a:t>last 4 weeks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48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SPS beam (same as in 2010)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1.5 ns (±0.1 ns) </a:t>
            </a:r>
            <a:r>
              <a:rPr lang="en-US" sz="1800" dirty="0" smtClean="0"/>
              <a:t>, 4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 length</a:t>
            </a:r>
          </a:p>
          <a:p>
            <a:r>
              <a:rPr lang="en-US" sz="2000" dirty="0" smtClean="0"/>
              <a:t>Capture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Higher capture voltage than </a:t>
            </a:r>
            <a:r>
              <a:rPr lang="en-US" sz="1800" dirty="0" smtClean="0">
                <a:solidFill>
                  <a:srgbClr val="FF0000"/>
                </a:solidFill>
              </a:rPr>
              <a:t>2011. </a:t>
            </a:r>
            <a:r>
              <a:rPr lang="en-US" sz="1800" i="1" dirty="0" smtClean="0">
                <a:solidFill>
                  <a:srgbClr val="0070C0"/>
                </a:solidFill>
              </a:rPr>
              <a:t>S</a:t>
            </a:r>
            <a:r>
              <a:rPr lang="en-US" sz="1800" i="1" dirty="0" smtClean="0">
                <a:solidFill>
                  <a:srgbClr val="0070C0"/>
                </a:solidFill>
              </a:rPr>
              <a:t>et </a:t>
            </a:r>
            <a:r>
              <a:rPr lang="en-US" sz="1800" i="1" dirty="0" smtClean="0">
                <a:solidFill>
                  <a:srgbClr val="0070C0"/>
                </a:solidFill>
              </a:rPr>
              <a:t>at 6 MV B1 </a:t>
            </a:r>
            <a:r>
              <a:rPr lang="en-US" sz="1800" i="1" dirty="0" smtClean="0">
                <a:solidFill>
                  <a:srgbClr val="0070C0"/>
                </a:solidFill>
              </a:rPr>
              <a:t>(8 cavities) and </a:t>
            </a:r>
            <a:r>
              <a:rPr lang="en-US" sz="1800" i="1" dirty="0" smtClean="0">
                <a:solidFill>
                  <a:srgbClr val="0070C0"/>
                </a:solidFill>
              </a:rPr>
              <a:t>4.5</a:t>
            </a:r>
            <a:r>
              <a:rPr lang="en-US" sz="1800" i="1" dirty="0" smtClean="0">
                <a:solidFill>
                  <a:srgbClr val="0070C0"/>
                </a:solidFill>
              </a:rPr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MV </a:t>
            </a:r>
            <a:r>
              <a:rPr lang="en-US" sz="1800" i="1" dirty="0" smtClean="0">
                <a:solidFill>
                  <a:srgbClr val="0070C0"/>
                </a:solidFill>
              </a:rPr>
              <a:t>B2 (6 cavities)</a:t>
            </a:r>
            <a:endParaRPr lang="en-US" sz="1800" dirty="0" smtClean="0"/>
          </a:p>
          <a:p>
            <a:r>
              <a:rPr lang="en-US" sz="2000" dirty="0" smtClean="0"/>
              <a:t>Ramping</a:t>
            </a:r>
          </a:p>
          <a:p>
            <a:pPr lvl="1"/>
            <a:r>
              <a:rPr lang="en-US" sz="1800" dirty="0" smtClean="0"/>
              <a:t>Linear voltage rise </a:t>
            </a:r>
            <a:r>
              <a:rPr lang="en-US" sz="1800" dirty="0" smtClean="0"/>
              <a:t>to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12 MV B1 and </a:t>
            </a:r>
            <a:r>
              <a:rPr lang="en-US" sz="1800" i="1" dirty="0" smtClean="0">
                <a:solidFill>
                  <a:srgbClr val="0070C0"/>
                </a:solidFill>
              </a:rPr>
              <a:t>9</a:t>
            </a:r>
            <a:r>
              <a:rPr lang="en-US" sz="1800" i="1" dirty="0" smtClean="0">
                <a:solidFill>
                  <a:srgbClr val="0070C0"/>
                </a:solidFill>
              </a:rPr>
              <a:t> </a:t>
            </a:r>
            <a:r>
              <a:rPr lang="en-US" sz="1800" i="1" dirty="0" smtClean="0">
                <a:solidFill>
                  <a:srgbClr val="0070C0"/>
                </a:solidFill>
              </a:rPr>
              <a:t>MV </a:t>
            </a:r>
            <a:r>
              <a:rPr lang="en-US" sz="1800" i="1" dirty="0" smtClean="0">
                <a:solidFill>
                  <a:srgbClr val="0070C0"/>
                </a:solidFill>
              </a:rPr>
              <a:t>B2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err="1" smtClean="0"/>
              <a:t>Emittance</a:t>
            </a:r>
            <a:r>
              <a:rPr lang="en-US" sz="1800" dirty="0" smtClean="0"/>
              <a:t> </a:t>
            </a:r>
            <a:r>
              <a:rPr lang="en-US" sz="1800" dirty="0" smtClean="0"/>
              <a:t>blow-up: </a:t>
            </a:r>
            <a:r>
              <a:rPr lang="en-US" sz="1800" dirty="0" smtClean="0">
                <a:solidFill>
                  <a:srgbClr val="FF0000"/>
                </a:solidFill>
              </a:rPr>
              <a:t>same </a:t>
            </a:r>
            <a:r>
              <a:rPr lang="en-US" sz="1800" dirty="0" smtClean="0">
                <a:solidFill>
                  <a:srgbClr val="FF0000"/>
                </a:solidFill>
              </a:rPr>
              <a:t>1.2 ns setting as 2010. </a:t>
            </a:r>
            <a:endParaRPr lang="en-US" sz="1800" dirty="0" smtClean="0"/>
          </a:p>
          <a:p>
            <a:r>
              <a:rPr lang="en-US" sz="2000" dirty="0" smtClean="0"/>
              <a:t>Physics: </a:t>
            </a:r>
            <a:r>
              <a:rPr lang="en-US" sz="2000" dirty="0" smtClean="0"/>
              <a:t>Fixed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</a:rPr>
              <a:t>12 MV B1 and </a:t>
            </a:r>
            <a:r>
              <a:rPr lang="en-US" sz="2000" i="1" dirty="0" smtClean="0">
                <a:solidFill>
                  <a:srgbClr val="0070C0"/>
                </a:solidFill>
              </a:rPr>
              <a:t>9</a:t>
            </a:r>
            <a:r>
              <a:rPr lang="en-US" sz="2000" i="1" dirty="0" smtClean="0">
                <a:solidFill>
                  <a:srgbClr val="0070C0"/>
                </a:solidFill>
              </a:rPr>
              <a:t> </a:t>
            </a:r>
            <a:r>
              <a:rPr lang="en-US" sz="2000" i="1" dirty="0" smtClean="0">
                <a:solidFill>
                  <a:srgbClr val="0070C0"/>
                </a:solidFill>
              </a:rPr>
              <a:t>MV </a:t>
            </a:r>
            <a:r>
              <a:rPr lang="en-US" sz="2000" i="1" dirty="0" smtClean="0">
                <a:solidFill>
                  <a:srgbClr val="0070C0"/>
                </a:solidFill>
              </a:rPr>
              <a:t>B2</a:t>
            </a:r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5105400"/>
            <a:ext cx="70104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dissymmetry</a:t>
            </a:r>
            <a:r>
              <a:rPr lang="en-US" dirty="0" smtClean="0"/>
              <a:t> between the two rings comes from 5B2 and 8B2 being off-line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Klystrons/Cavity problems over the last 4 weeks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72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C3B2</a:t>
            </a:r>
            <a:r>
              <a:rPr lang="en-US" sz="1800" dirty="0" smtClean="0"/>
              <a:t> was disconnected on March 27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due to a problem preventing to switch the driver back on. This is fixed but this cavity has many problems: Several HOM power interlocks, mainly at higher voltage. “</a:t>
            </a:r>
            <a:r>
              <a:rPr lang="en-US" sz="1800" dirty="0" smtClean="0"/>
              <a:t>H</a:t>
            </a:r>
            <a:r>
              <a:rPr lang="en-US" sz="1800" dirty="0" smtClean="0"/>
              <a:t>ard” quench at ~ 2 MV during conditioning. </a:t>
            </a:r>
            <a:r>
              <a:rPr lang="en-US" sz="1800" dirty="0" smtClean="0"/>
              <a:t>M</a:t>
            </a:r>
            <a:r>
              <a:rPr lang="en-US" sz="1800" dirty="0" smtClean="0"/>
              <a:t>uch more X-rays emitted in operation.  All this was already observed </a:t>
            </a:r>
            <a:r>
              <a:rPr lang="en-US" sz="1800" dirty="0" smtClean="0"/>
              <a:t>in 2010. </a:t>
            </a:r>
            <a:r>
              <a:rPr lang="en-US" sz="1800" dirty="0" smtClean="0"/>
              <a:t>We </a:t>
            </a:r>
            <a:r>
              <a:rPr lang="en-US" sz="1800" dirty="0" smtClean="0"/>
              <a:t>will </a:t>
            </a:r>
            <a:r>
              <a:rPr lang="en-US" sz="1800" dirty="0" smtClean="0">
                <a:solidFill>
                  <a:srgbClr val="FF0000"/>
                </a:solidFill>
              </a:rPr>
              <a:t>not operate it </a:t>
            </a:r>
            <a:r>
              <a:rPr lang="en-US" sz="1800" dirty="0" smtClean="0">
                <a:solidFill>
                  <a:srgbClr val="FF0000"/>
                </a:solidFill>
              </a:rPr>
              <a:t>much above </a:t>
            </a:r>
            <a:r>
              <a:rPr lang="en-US" sz="1800" dirty="0" smtClean="0">
                <a:solidFill>
                  <a:srgbClr val="FF0000"/>
                </a:solidFill>
              </a:rPr>
              <a:t>1.3 MV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C4B2</a:t>
            </a:r>
            <a:r>
              <a:rPr lang="en-US" sz="1800" dirty="0" smtClean="0"/>
              <a:t> has suffered from a series of Arcs in the waveguide, close to the RF Main Coupler. The waveguide is being opened to check the reality of these arcs.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C5B2 </a:t>
            </a:r>
            <a:r>
              <a:rPr lang="en-US" sz="1800" dirty="0" smtClean="0"/>
              <a:t>was switched off line following a series of interlocks concerning the High Voltage (50 kV). Believed to be caused by a poor HV connector. </a:t>
            </a:r>
            <a:r>
              <a:rPr lang="en-US" sz="1800" dirty="0" smtClean="0"/>
              <a:t>Investigating now.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C8B2 </a:t>
            </a:r>
            <a:r>
              <a:rPr lang="en-US" sz="1800" dirty="0" smtClean="0"/>
              <a:t>has been off because its electronics was used to “spy” on C4B1 that showed noisy in 2010 and again in 2011 start-up. C4B1 has been OK since we spy on </a:t>
            </a:r>
            <a:r>
              <a:rPr lang="en-US" sz="1800" dirty="0" smtClean="0"/>
              <a:t>it. </a:t>
            </a:r>
            <a:r>
              <a:rPr lang="en-US" sz="1800" dirty="0" smtClean="0"/>
              <a:t>The C4B1 problem most likely rests in one cable that was touched. C8B2 will be back </a:t>
            </a:r>
            <a:r>
              <a:rPr lang="en-US" sz="1800" dirty="0" smtClean="0"/>
              <a:t>on </a:t>
            </a:r>
            <a:r>
              <a:rPr lang="en-US" sz="1800" dirty="0" smtClean="0"/>
              <a:t>Thursday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 few interlocks were not recorded because the Laser alarm system was not configured correctly on the RF side. Solved. </a:t>
            </a:r>
            <a:r>
              <a:rPr lang="en-US" sz="1800" dirty="0" smtClean="0"/>
              <a:t>W</a:t>
            </a:r>
            <a:r>
              <a:rPr lang="en-US" sz="1800" dirty="0" smtClean="0"/>
              <a:t>ill be checked on Thursday.</a:t>
            </a:r>
            <a:endParaRPr lang="en-US" sz="1800" dirty="0" smtClean="0"/>
          </a:p>
          <a:p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Next weeks…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Plans for intensity increase after scrubbing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3810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All cavities </a:t>
            </a:r>
            <a:r>
              <a:rPr lang="en-US" sz="2000" dirty="0" smtClean="0"/>
              <a:t>both rings</a:t>
            </a:r>
          </a:p>
          <a:p>
            <a:r>
              <a:rPr lang="en-US" sz="2000" dirty="0" smtClean="0"/>
              <a:t>Capture both rings with </a:t>
            </a:r>
            <a:r>
              <a:rPr lang="en-US" sz="2000" dirty="0" smtClean="0">
                <a:solidFill>
                  <a:srgbClr val="FF0000"/>
                </a:solidFill>
              </a:rPr>
              <a:t>6 MV</a:t>
            </a:r>
          </a:p>
          <a:p>
            <a:r>
              <a:rPr lang="en-US" sz="2000" dirty="0" smtClean="0"/>
              <a:t>Ramp to </a:t>
            </a:r>
            <a:r>
              <a:rPr lang="en-US" sz="2000" dirty="0" smtClean="0">
                <a:solidFill>
                  <a:srgbClr val="FF0000"/>
                </a:solidFill>
              </a:rPr>
              <a:t>12 MV</a:t>
            </a:r>
            <a:r>
              <a:rPr lang="en-US" sz="2000" dirty="0" smtClean="0"/>
              <a:t>, steady 12 MV in Physics</a:t>
            </a:r>
          </a:p>
          <a:p>
            <a:r>
              <a:rPr lang="en-US" sz="2000" dirty="0" smtClean="0"/>
              <a:t>Reduce bunch length to </a:t>
            </a:r>
            <a:r>
              <a:rPr lang="en-US" sz="2000" dirty="0" smtClean="0">
                <a:solidFill>
                  <a:srgbClr val="FF0000"/>
                </a:solidFill>
              </a:rPr>
              <a:t>1 ns</a:t>
            </a:r>
            <a:r>
              <a:rPr lang="en-US" sz="2000" dirty="0" smtClean="0"/>
              <a:t>? </a:t>
            </a:r>
          </a:p>
          <a:p>
            <a:pPr lvl="1"/>
            <a:r>
              <a:rPr lang="en-US" sz="1700" dirty="0" smtClean="0"/>
              <a:t>Discuss with the experiments first. </a:t>
            </a:r>
          </a:p>
          <a:p>
            <a:pPr lvl="1"/>
            <a:r>
              <a:rPr lang="en-US" sz="1700" dirty="0" smtClean="0"/>
              <a:t>Design report is </a:t>
            </a:r>
            <a:r>
              <a:rPr lang="en-US" sz="1700" dirty="0" smtClean="0">
                <a:latin typeface="Symbol" pitchFamily="18" charset="2"/>
              </a:rPr>
              <a:t>s</a:t>
            </a:r>
            <a:r>
              <a:rPr lang="en-US" sz="1700" dirty="0" smtClean="0"/>
              <a:t>=75.5 </a:t>
            </a:r>
            <a:r>
              <a:rPr lang="en-US" sz="1700" dirty="0" smtClean="0"/>
              <a:t>m</a:t>
            </a:r>
            <a:r>
              <a:rPr lang="en-US" sz="1700" dirty="0" smtClean="0"/>
              <a:t>m or 250 </a:t>
            </a:r>
            <a:r>
              <a:rPr lang="en-US" sz="1700" dirty="0" err="1" smtClean="0"/>
              <a:t>ps</a:t>
            </a:r>
            <a:r>
              <a:rPr lang="en-US" sz="1700" dirty="0" smtClean="0"/>
              <a:t> @ 7 </a:t>
            </a:r>
            <a:r>
              <a:rPr lang="en-US" sz="1700" dirty="0" err="1" smtClean="0"/>
              <a:t>TeV</a:t>
            </a:r>
            <a:r>
              <a:rPr lang="en-US" sz="1700" dirty="0" smtClean="0"/>
              <a:t> </a:t>
            </a:r>
          </a:p>
          <a:p>
            <a:pPr lvl="1"/>
            <a:r>
              <a:rPr lang="en-US" sz="1700" dirty="0" smtClean="0"/>
              <a:t>That gives a 53 mm Luminous Region  </a:t>
            </a:r>
            <a:r>
              <a:rPr lang="en-US" sz="1700" dirty="0" smtClean="0">
                <a:latin typeface="Symbol" pitchFamily="18" charset="2"/>
              </a:rPr>
              <a:t>s</a:t>
            </a:r>
            <a:r>
              <a:rPr lang="en-US" sz="1700" dirty="0" smtClean="0"/>
              <a:t>, close to what is measured.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loss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SPS-LHC Capture</a:t>
            </a:r>
            <a:br>
              <a:rPr lang="en-US" sz="2800" dirty="0" smtClean="0"/>
            </a:br>
            <a:r>
              <a:rPr lang="en-US" sz="2800" dirty="0" smtClean="0"/>
              <a:t>why increase the voltage?</a:t>
            </a:r>
            <a:endParaRPr lang="en-US" sz="2800" dirty="0"/>
          </a:p>
        </p:txBody>
      </p:sp>
      <p:pic>
        <p:nvPicPr>
          <p:cNvPr id="8" name="Content Placeholder 7" descr="PhaseSpace18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28600"/>
            <a:ext cx="4267200" cy="343746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733800"/>
            <a:ext cx="34290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400" dirty="0" smtClean="0">
                <a:latin typeface="Comic Sans MS" pitchFamily="66" charset="0"/>
              </a:rPr>
              <a:t>Phase space trajectories in normalized phase space (</a:t>
            </a:r>
            <a:r>
              <a:rPr lang="en-US" sz="1400" dirty="0" smtClean="0">
                <a:latin typeface="Symbol" pitchFamily="18" charset="2"/>
              </a:rPr>
              <a:t>f, 1/W</a:t>
            </a:r>
            <a:r>
              <a:rPr lang="en-US" sz="1400" baseline="-25000" dirty="0" smtClean="0">
                <a:latin typeface="Comic Sans MS" pitchFamily="66" charset="0"/>
              </a:rPr>
              <a:t>s</a:t>
            </a:r>
            <a:r>
              <a:rPr lang="en-US" sz="1400" dirty="0" smtClean="0">
                <a:latin typeface="Symbol" pitchFamily="18" charset="2"/>
              </a:rPr>
              <a:t> </a:t>
            </a:r>
            <a:r>
              <a:rPr lang="en-US" sz="1400" dirty="0" err="1" smtClean="0">
                <a:latin typeface="Comic Sans MS" pitchFamily="66" charset="0"/>
              </a:rPr>
              <a:t>d</a:t>
            </a:r>
            <a:r>
              <a:rPr lang="en-US" sz="1400" dirty="0" err="1" smtClean="0">
                <a:latin typeface="Symbol" pitchFamily="18" charset="2"/>
              </a:rPr>
              <a:t>f</a:t>
            </a:r>
            <a:r>
              <a:rPr lang="en-US" sz="1400" dirty="0" smtClean="0">
                <a:latin typeface="Comic Sans MS" pitchFamily="66" charset="0"/>
              </a:rPr>
              <a:t>/</a:t>
            </a:r>
            <a:r>
              <a:rPr lang="en-US" sz="1400" dirty="0" err="1" smtClean="0">
                <a:latin typeface="Comic Sans MS" pitchFamily="66" charset="0"/>
              </a:rPr>
              <a:t>dt</a:t>
            </a:r>
            <a:r>
              <a:rPr lang="en-US" sz="1400" dirty="0" smtClean="0">
                <a:latin typeface="Comic Sans MS" pitchFamily="66" charset="0"/>
              </a:rPr>
              <a:t>), 3.5 MV</a:t>
            </a:r>
          </a:p>
          <a:p>
            <a:pPr lvl="0"/>
            <a:r>
              <a:rPr lang="en-US" sz="1400" dirty="0" smtClean="0">
                <a:latin typeface="Comic Sans MS" pitchFamily="66" charset="0"/>
              </a:rPr>
              <a:t>SPS bunch length (4</a:t>
            </a:r>
            <a:r>
              <a:rPr lang="en-US" sz="1400" dirty="0" smtClean="0">
                <a:latin typeface="Symbol" pitchFamily="18" charset="2"/>
              </a:rPr>
              <a:t>s) </a:t>
            </a:r>
            <a:r>
              <a:rPr lang="en-US" sz="1400" dirty="0" smtClean="0">
                <a:latin typeface="Comic Sans MS" pitchFamily="66" charset="0"/>
              </a:rPr>
              <a:t>3.8 radian @ 400MHz (dark blue </a:t>
            </a:r>
            <a:r>
              <a:rPr lang="en-US" sz="1400" dirty="0" err="1" smtClean="0">
                <a:latin typeface="Comic Sans MS" pitchFamily="66" charset="0"/>
              </a:rPr>
              <a:t>horiz</a:t>
            </a:r>
            <a:r>
              <a:rPr lang="en-US" sz="1400" dirty="0" smtClean="0">
                <a:latin typeface="Comic Sans MS" pitchFamily="66" charset="0"/>
              </a:rPr>
              <a:t>. arrow)</a:t>
            </a:r>
          </a:p>
          <a:p>
            <a:pPr lvl="0"/>
            <a:r>
              <a:rPr lang="en-US" sz="1400" dirty="0" smtClean="0">
                <a:latin typeface="Comic Sans MS" pitchFamily="66" charset="0"/>
              </a:rPr>
              <a:t>SPS bunch height +- 1.5 in normalized</a:t>
            </a:r>
          </a:p>
          <a:p>
            <a:pPr lvl="0"/>
            <a:r>
              <a:rPr lang="en-US" sz="1400" dirty="0" smtClean="0">
                <a:latin typeface="Symbol" pitchFamily="18" charset="2"/>
              </a:rPr>
              <a:t>1/W</a:t>
            </a:r>
            <a:r>
              <a:rPr lang="en-US" sz="1400" baseline="-25000" dirty="0" smtClean="0">
                <a:latin typeface="Comic Sans MS" pitchFamily="66" charset="0"/>
              </a:rPr>
              <a:t>s</a:t>
            </a:r>
            <a:r>
              <a:rPr lang="en-US" sz="1400" dirty="0" smtClean="0">
                <a:latin typeface="Symbol" pitchFamily="18" charset="2"/>
              </a:rPr>
              <a:t> </a:t>
            </a:r>
            <a:r>
              <a:rPr lang="en-US" sz="1400" dirty="0" err="1" smtClean="0">
                <a:latin typeface="Comic Sans MS" pitchFamily="66" charset="0"/>
              </a:rPr>
              <a:t>d</a:t>
            </a:r>
            <a:r>
              <a:rPr lang="en-US" sz="1400" dirty="0" err="1" smtClean="0">
                <a:latin typeface="Symbol" pitchFamily="18" charset="2"/>
              </a:rPr>
              <a:t>f</a:t>
            </a:r>
            <a:r>
              <a:rPr lang="en-US" sz="1400" dirty="0" smtClean="0">
                <a:latin typeface="Comic Sans MS" pitchFamily="66" charset="0"/>
              </a:rPr>
              <a:t>/</a:t>
            </a:r>
            <a:r>
              <a:rPr lang="en-US" sz="1400" dirty="0" err="1" smtClean="0">
                <a:latin typeface="Comic Sans MS" pitchFamily="66" charset="0"/>
              </a:rPr>
              <a:t>dt</a:t>
            </a:r>
            <a:r>
              <a:rPr lang="en-US" sz="1400" dirty="0" smtClean="0">
                <a:latin typeface="Comic Sans MS" pitchFamily="66" charset="0"/>
              </a:rPr>
              <a:t> unit</a:t>
            </a:r>
          </a:p>
          <a:p>
            <a:pPr lvl="0"/>
            <a:r>
              <a:rPr lang="en-US" sz="1400" dirty="0" smtClean="0">
                <a:latin typeface="Comic Sans MS" pitchFamily="66" charset="0"/>
              </a:rPr>
              <a:t>(dark green vert. arrow)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0" y="1066800"/>
            <a:ext cx="4495800" cy="43434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longitudinal parameters at transfer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lang="en-US" sz="2200" dirty="0" smtClean="0"/>
              <a:t>7.2 MV RF @ 200 MHz :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900" dirty="0" smtClean="0"/>
              <a:t>bucket: 3.0 </a:t>
            </a:r>
            <a:r>
              <a:rPr lang="en-US" sz="1900" dirty="0" err="1" smtClean="0"/>
              <a:t>eVs</a:t>
            </a:r>
            <a:r>
              <a:rPr lang="en-US" sz="1900" dirty="0" smtClean="0"/>
              <a:t>, +-10.6E-4 </a:t>
            </a:r>
            <a:r>
              <a:rPr lang="en-US" sz="1900" dirty="0" err="1" smtClean="0">
                <a:latin typeface="Symbol" pitchFamily="18" charset="2"/>
              </a:rPr>
              <a:t>D</a:t>
            </a:r>
            <a:r>
              <a:rPr lang="en-US" sz="1900" dirty="0" err="1" smtClean="0"/>
              <a:t>p</a:t>
            </a:r>
            <a:r>
              <a:rPr lang="en-US" sz="1900" dirty="0" smtClean="0"/>
              <a:t>/p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1900" dirty="0" smtClean="0"/>
              <a:t>bunch: 4</a:t>
            </a:r>
            <a:r>
              <a:rPr lang="en-US" sz="1900" dirty="0" smtClean="0">
                <a:latin typeface="Symbol" pitchFamily="18" charset="2"/>
              </a:rPr>
              <a:t>s</a:t>
            </a:r>
            <a:r>
              <a:rPr lang="en-US" sz="1900" dirty="0" smtClean="0"/>
              <a:t> bunch length 1.5 ns, 0.51 </a:t>
            </a:r>
            <a:r>
              <a:rPr lang="en-US" sz="1900" dirty="0" err="1" smtClean="0"/>
              <a:t>eVs</a:t>
            </a:r>
            <a:r>
              <a:rPr lang="en-US" sz="1900" dirty="0" smtClean="0"/>
              <a:t>, +- 4.5E-4 </a:t>
            </a:r>
            <a:r>
              <a:rPr lang="en-US" sz="1900" dirty="0" err="1" smtClean="0">
                <a:latin typeface="Symbol" pitchFamily="18" charset="2"/>
              </a:rPr>
              <a:t>D</a:t>
            </a:r>
            <a:r>
              <a:rPr lang="en-US" sz="1900" dirty="0" err="1" smtClean="0"/>
              <a:t>p</a:t>
            </a:r>
            <a:r>
              <a:rPr lang="en-US" sz="1900" dirty="0" smtClean="0"/>
              <a:t>/p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Matched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capture voltage: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2.5-3.1MV @ 400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MHz.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200" dirty="0" smtClean="0">
                <a:solidFill>
                  <a:srgbClr val="FF0000"/>
                </a:solidFill>
              </a:rPr>
              <a:t>LHC</a:t>
            </a:r>
            <a:r>
              <a:rPr lang="en-US" sz="2200" dirty="0" smtClean="0"/>
              <a:t> longitudinal parameters at transfer with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3.5 MV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 400 MH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1900" dirty="0" smtClean="0"/>
              <a:t>Bucket: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0.94eVs</a:t>
            </a:r>
            <a:r>
              <a:rPr kumimoji="0" lang="en-US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+-6E-4 </a:t>
            </a:r>
            <a:r>
              <a:rPr lang="en-US" sz="1900" dirty="0" err="1" smtClean="0">
                <a:latin typeface="Symbol" pitchFamily="18" charset="2"/>
              </a:rPr>
              <a:t>D</a:t>
            </a:r>
            <a:r>
              <a:rPr lang="en-US" sz="1900" dirty="0" err="1" smtClean="0"/>
              <a:t>p</a:t>
            </a:r>
            <a:r>
              <a:rPr lang="en-US" sz="1900" dirty="0" smtClean="0"/>
              <a:t>/p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Loss are small (&lt; 1 %) but cannot be zero because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1900" dirty="0" smtClean="0">
                <a:solidFill>
                  <a:srgbClr val="FF0000"/>
                </a:solidFill>
              </a:rPr>
              <a:t>13.5 % of particles are outside the 2-D 4</a:t>
            </a:r>
            <a:r>
              <a:rPr lang="en-US" sz="1900" dirty="0" smtClean="0">
                <a:solidFill>
                  <a:srgbClr val="FF0000"/>
                </a:solidFill>
                <a:latin typeface="Symbol" pitchFamily="18" charset="2"/>
              </a:rPr>
              <a:t>s </a:t>
            </a:r>
            <a:r>
              <a:rPr lang="en-US" sz="1900" dirty="0" smtClean="0">
                <a:solidFill>
                  <a:srgbClr val="FF0000"/>
                </a:solidFill>
              </a:rPr>
              <a:t>core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SPS bucket is twice longer and 70% taller than the LHC bucket</a:t>
            </a:r>
            <a:endParaRPr lang="en-US" sz="1900" dirty="0" smtClean="0">
              <a:solidFill>
                <a:srgbClr val="FF0000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38800" y="1828800"/>
            <a:ext cx="2286000" cy="1588"/>
          </a:xfrm>
          <a:prstGeom prst="straightConnector1">
            <a:avLst/>
          </a:prstGeom>
          <a:ln w="190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829300" y="1790700"/>
            <a:ext cx="1905000" cy="1588"/>
          </a:xfrm>
          <a:prstGeom prst="straightConnector1">
            <a:avLst/>
          </a:prstGeom>
          <a:ln w="190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5334000"/>
            <a:ext cx="48768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 smtClean="0">
                <a:latin typeface="Comic Sans MS" pitchFamily="66" charset="0"/>
              </a:rPr>
              <a:t>Capture loss is unavoidable because the SPS bucket is so much larger than the LHC bucket (3.0 </a:t>
            </a:r>
            <a:r>
              <a:rPr lang="en-US" sz="1600" dirty="0" err="1" smtClean="0">
                <a:latin typeface="Comic Sans MS" pitchFamily="66" charset="0"/>
              </a:rPr>
              <a:t>eVs</a:t>
            </a:r>
            <a:r>
              <a:rPr lang="en-US" sz="1600" dirty="0" smtClean="0">
                <a:latin typeface="Comic Sans MS" pitchFamily="66" charset="0"/>
              </a:rPr>
              <a:t> compared to 0.94 </a:t>
            </a:r>
            <a:r>
              <a:rPr lang="en-US" sz="1600" dirty="0" err="1" smtClean="0">
                <a:latin typeface="Comic Sans MS" pitchFamily="66" charset="0"/>
              </a:rPr>
              <a:t>eVs</a:t>
            </a:r>
            <a:r>
              <a:rPr lang="en-US" sz="1600" dirty="0" smtClean="0">
                <a:latin typeface="Comic Sans MS" pitchFamily="66" charset="0"/>
              </a:rPr>
              <a:t>) and a significant part of the bunch falls outside the 4</a:t>
            </a:r>
            <a:r>
              <a:rPr lang="en-US" sz="1600" dirty="0" smtClean="0">
                <a:latin typeface="Symbol" pitchFamily="18" charset="2"/>
              </a:rPr>
              <a:t>s </a:t>
            </a:r>
            <a:r>
              <a:rPr lang="en-US" sz="1600" dirty="0" smtClean="0">
                <a:latin typeface="Comic Sans MS" pitchFamily="66" charset="0"/>
              </a:rPr>
              <a:t>region.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1828800"/>
            <a:ext cx="1524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Comic Sans MS" pitchFamily="66" charset="0"/>
              </a:rPr>
              <a:t>4</a:t>
            </a:r>
            <a:r>
              <a:rPr lang="en-US" sz="1400" dirty="0" smtClean="0">
                <a:solidFill>
                  <a:srgbClr val="002060"/>
                </a:solidFill>
                <a:latin typeface="Symbol" pitchFamily="18" charset="2"/>
              </a:rPr>
              <a:t>s</a:t>
            </a:r>
            <a:r>
              <a:rPr lang="en-US" sz="1400" dirty="0" smtClean="0">
                <a:solidFill>
                  <a:srgbClr val="002060"/>
                </a:solidFill>
                <a:latin typeface="Comic Sans MS" pitchFamily="66" charset="0"/>
              </a:rPr>
              <a:t> bunch length</a:t>
            </a:r>
            <a:endParaRPr lang="en-US" sz="1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990600"/>
            <a:ext cx="11208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  <a:latin typeface="Comic Sans MS" pitchFamily="66" charset="0"/>
              </a:rPr>
              <a:t>4</a:t>
            </a:r>
            <a:r>
              <a:rPr lang="en-US" sz="1400" dirty="0" smtClean="0">
                <a:solidFill>
                  <a:srgbClr val="008000"/>
                </a:solidFill>
                <a:latin typeface="Symbol" pitchFamily="18" charset="2"/>
              </a:rPr>
              <a:t>s</a:t>
            </a:r>
            <a:r>
              <a:rPr lang="en-US" sz="1400" dirty="0" smtClean="0">
                <a:solidFill>
                  <a:srgbClr val="008000"/>
                </a:solidFill>
                <a:latin typeface="Comic Sans MS" pitchFamily="66" charset="0"/>
              </a:rPr>
              <a:t> bunch 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mic Sans MS" pitchFamily="66" charset="0"/>
              </a:rPr>
              <a:t>momentum </a:t>
            </a:r>
          </a:p>
          <a:p>
            <a:r>
              <a:rPr lang="en-US" sz="1400" dirty="0" smtClean="0">
                <a:solidFill>
                  <a:srgbClr val="008000"/>
                </a:solidFill>
                <a:latin typeface="Comic Sans MS" pitchFamily="66" charset="0"/>
              </a:rPr>
              <a:t>spread</a:t>
            </a:r>
            <a:endParaRPr lang="en-US" sz="14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57800" y="5638800"/>
            <a:ext cx="36045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1 % capture loss confirmed by </a:t>
            </a:r>
            <a:r>
              <a:rPr lang="en-US" i="1" dirty="0" err="1" smtClean="0">
                <a:solidFill>
                  <a:srgbClr val="0070C0"/>
                </a:solidFill>
              </a:rPr>
              <a:t>Theodoros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Argyropoulos</a:t>
            </a:r>
            <a:r>
              <a:rPr lang="en-US" i="1" dirty="0" smtClean="0">
                <a:solidFill>
                  <a:srgbClr val="0070C0"/>
                </a:solidFill>
              </a:rPr>
              <a:t> calculations 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19400" y="76200"/>
            <a:ext cx="451873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Reproduced from LBOC presentation March 1st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Measured capture loss 2011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3505200" cy="3657600"/>
          </a:xfrm>
          <a:noFill/>
        </p:spPr>
        <p:txBody>
          <a:bodyPr>
            <a:noAutofit/>
          </a:bodyPr>
          <a:lstStyle/>
          <a:p>
            <a:r>
              <a:rPr lang="en-US" sz="2000" dirty="0" smtClean="0"/>
              <a:t>Fill 1634, 32 nominal + 4 small/ring, March18. Capture loss &lt; 5E9 for a total of 3.8 E12. Same for both beams.</a:t>
            </a:r>
          </a:p>
          <a:p>
            <a:pPr lvl="1"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FF0000"/>
                </a:solidFill>
              </a:rPr>
              <a:t>0.13 %</a:t>
            </a:r>
            <a:endParaRPr lang="en-US" sz="1700" dirty="0" smtClean="0"/>
          </a:p>
          <a:p>
            <a:r>
              <a:rPr lang="en-US" sz="2000" dirty="0" smtClean="0"/>
              <a:t>200 </a:t>
            </a:r>
            <a:r>
              <a:rPr lang="en-US" sz="2000" dirty="0" smtClean="0"/>
              <a:t>nominal + 4 small/ring, </a:t>
            </a:r>
            <a:r>
              <a:rPr lang="en-US" sz="2000" dirty="0" smtClean="0"/>
              <a:t>March23. </a:t>
            </a:r>
            <a:r>
              <a:rPr lang="en-US" sz="2000" dirty="0" smtClean="0"/>
              <a:t>Capture </a:t>
            </a:r>
            <a:r>
              <a:rPr lang="en-US" sz="2000" dirty="0" smtClean="0"/>
              <a:t>loss</a:t>
            </a:r>
            <a:endParaRPr lang="en-US" sz="2000" dirty="0" smtClean="0"/>
          </a:p>
          <a:p>
            <a:pPr lvl="1"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FF0000"/>
                </a:solidFill>
              </a:rPr>
              <a:t>0.2 %</a:t>
            </a:r>
            <a:r>
              <a:rPr lang="en-US" sz="1700" dirty="0" smtClean="0"/>
              <a:t>   B1</a:t>
            </a:r>
          </a:p>
          <a:p>
            <a:pPr lvl="1"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FF0000"/>
                </a:solidFill>
              </a:rPr>
              <a:t>0.3 %</a:t>
            </a:r>
            <a:r>
              <a:rPr lang="en-US" sz="1700" dirty="0" smtClean="0"/>
              <a:t>   B2</a:t>
            </a:r>
            <a:endParaRPr lang="en-US" sz="17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5400" y="3733800"/>
            <a:ext cx="3429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DCBct</a:t>
            </a:r>
            <a:r>
              <a:rPr lang="en-US" sz="1600" dirty="0" smtClean="0"/>
              <a:t> @ start ramp. Enlargement</a:t>
            </a:r>
            <a:endParaRPr lang="en-US" sz="1600" dirty="0" smtClean="0"/>
          </a:p>
        </p:txBody>
      </p:sp>
      <p:pic>
        <p:nvPicPr>
          <p:cNvPr id="10" name="Picture 9" descr="CaptureLo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600200"/>
            <a:ext cx="4876800" cy="2091508"/>
          </a:xfrm>
          <a:prstGeom prst="rect">
            <a:avLst/>
          </a:prstGeom>
        </p:spPr>
      </p:pic>
      <p:pic>
        <p:nvPicPr>
          <p:cNvPr id="11" name="Picture 10" descr="CaptureLos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4114800"/>
            <a:ext cx="4876800" cy="209150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1981200" y="2362200"/>
            <a:ext cx="3657600" cy="1066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4572000"/>
            <a:ext cx="3048000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2400" y="5029200"/>
            <a:ext cx="39624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Capture loss are small. </a:t>
            </a:r>
            <a:r>
              <a:rPr lang="en-US" sz="1400" b="1" dirty="0" smtClean="0">
                <a:solidFill>
                  <a:srgbClr val="FF0000"/>
                </a:solidFill>
                <a:latin typeface="Comic Sans MS" pitchFamily="66" charset="0"/>
              </a:rPr>
              <a:t>Does OP see an improvement </a:t>
            </a:r>
            <a:r>
              <a:rPr lang="en-US" sz="1400" b="1" dirty="0" smtClean="0">
                <a:solidFill>
                  <a:srgbClr val="FF0000"/>
                </a:solidFill>
                <a:latin typeface="Comic Sans MS" pitchFamily="66" charset="0"/>
              </a:rPr>
              <a:t>during filling</a:t>
            </a:r>
            <a:r>
              <a:rPr lang="en-US" sz="1400" dirty="0" smtClean="0">
                <a:latin typeface="Comic Sans MS" pitchFamily="66" charset="0"/>
              </a:rPr>
              <a:t>, compared to last year’s situation. Effect of improved Longitudinal Blow-up in the SPS, Shielding efforts, Filtering of the BPMs, sunglasses at Alice and </a:t>
            </a:r>
            <a:r>
              <a:rPr lang="en-US" sz="1400" dirty="0" err="1" smtClean="0">
                <a:latin typeface="Comic Sans MS" pitchFamily="66" charset="0"/>
              </a:rPr>
              <a:t>LHCb</a:t>
            </a:r>
            <a:r>
              <a:rPr lang="en-US" sz="1400" dirty="0" smtClean="0">
                <a:latin typeface="Comic Sans MS" pitchFamily="66" charset="0"/>
              </a:rPr>
              <a:t>… should be presented soon. Next LBOC meeting?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capture loss (T. Argyropoulos)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406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82962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4724400"/>
            <a:ext cx="81534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Calculated losses from the LHC bucket after the injection from the SPS for VLHC=3.5 MV</a:t>
            </a:r>
          </a:p>
          <a:p>
            <a:r>
              <a:rPr lang="en-US" sz="1400" dirty="0" smtClean="0">
                <a:latin typeface="Comic Sans MS" pitchFamily="66" charset="0"/>
              </a:rPr>
              <a:t>(left) and 5 MV (right</a:t>
            </a:r>
            <a:r>
              <a:rPr lang="en-US" sz="1400" dirty="0" smtClean="0">
                <a:latin typeface="Comic Sans MS" pitchFamily="66" charset="0"/>
              </a:rPr>
              <a:t>), and function of the SPS bunch length. </a:t>
            </a:r>
            <a:r>
              <a:rPr lang="en-US" sz="1400" dirty="0" smtClean="0">
                <a:latin typeface="Comic Sans MS" pitchFamily="66" charset="0"/>
              </a:rPr>
              <a:t>The vertical line corresponds to  = 0.4712 </a:t>
            </a:r>
            <a:r>
              <a:rPr lang="en-US" sz="1400" dirty="0" err="1" smtClean="0">
                <a:latin typeface="Comic Sans MS" pitchFamily="66" charset="0"/>
              </a:rPr>
              <a:t>rads</a:t>
            </a:r>
            <a:r>
              <a:rPr lang="en-US" sz="1400" dirty="0" smtClean="0">
                <a:latin typeface="Comic Sans MS" pitchFamily="66" charset="0"/>
              </a:rPr>
              <a:t> @ 200 MHz  </a:t>
            </a:r>
            <a:r>
              <a:rPr lang="en-US" sz="1400" dirty="0" smtClean="0">
                <a:latin typeface="Comic Sans MS" pitchFamily="66" charset="0"/>
              </a:rPr>
              <a:t>(1.5 ns bunch </a:t>
            </a:r>
            <a:r>
              <a:rPr lang="en-US" sz="1400" dirty="0" smtClean="0">
                <a:latin typeface="Comic Sans MS" pitchFamily="66" charset="0"/>
              </a:rPr>
              <a:t>length @</a:t>
            </a:r>
            <a:r>
              <a:rPr lang="en-US" sz="1400" dirty="0" smtClean="0">
                <a:latin typeface="Comic Sans MS" pitchFamily="66" charset="0"/>
              </a:rPr>
              <a:t>SPS</a:t>
            </a:r>
            <a:r>
              <a:rPr lang="en-US" sz="1400" dirty="0" smtClean="0">
                <a:latin typeface="Comic Sans MS" pitchFamily="66" charset="0"/>
              </a:rPr>
              <a:t>). </a:t>
            </a:r>
          </a:p>
          <a:p>
            <a:r>
              <a:rPr lang="en-US" sz="1400" dirty="0" smtClean="0">
                <a:latin typeface="Comic Sans MS" pitchFamily="66" charset="0"/>
              </a:rPr>
              <a:t>Reproduced from: T. Argyropoulos, E. </a:t>
            </a:r>
            <a:r>
              <a:rPr lang="en-US" sz="1400" dirty="0" err="1" smtClean="0">
                <a:latin typeface="Comic Sans MS" pitchFamily="66" charset="0"/>
              </a:rPr>
              <a:t>Shaposhnikova</a:t>
            </a:r>
            <a:r>
              <a:rPr lang="en-US" sz="1400" dirty="0" smtClean="0">
                <a:latin typeface="Comic Sans MS" pitchFamily="66" charset="0"/>
              </a:rPr>
              <a:t>, Longitudinal parameters for a </a:t>
            </a:r>
            <a:r>
              <a:rPr lang="en-US" sz="1400" dirty="0" err="1" smtClean="0">
                <a:latin typeface="Comic Sans MS" pitchFamily="66" charset="0"/>
              </a:rPr>
              <a:t>stationnary</a:t>
            </a:r>
            <a:r>
              <a:rPr lang="en-US" sz="1400" dirty="0" smtClean="0">
                <a:latin typeface="Comic Sans MS" pitchFamily="66" charset="0"/>
              </a:rPr>
              <a:t> bucket, March 2, 2011. To be published.</a:t>
            </a:r>
          </a:p>
          <a:p>
            <a:r>
              <a:rPr lang="en-US" sz="1400" dirty="0" smtClean="0">
                <a:latin typeface="Comic Sans MS" pitchFamily="66" charset="0"/>
              </a:rPr>
              <a:t>1.3 </a:t>
            </a:r>
            <a:r>
              <a:rPr lang="en-US" sz="1400" dirty="0" err="1" smtClean="0">
                <a:latin typeface="Comic Sans MS" pitchFamily="66" charset="0"/>
              </a:rPr>
              <a:t>eVs</a:t>
            </a:r>
            <a:r>
              <a:rPr lang="en-US" sz="1400" dirty="0" smtClean="0">
                <a:latin typeface="Comic Sans MS" pitchFamily="66" charset="0"/>
              </a:rPr>
              <a:t> is the SPS bucket area just after the end of the controlled </a:t>
            </a:r>
            <a:r>
              <a:rPr lang="en-US" sz="1400" dirty="0" err="1" smtClean="0">
                <a:latin typeface="Comic Sans MS" pitchFamily="66" charset="0"/>
              </a:rPr>
              <a:t>emittance</a:t>
            </a:r>
            <a:r>
              <a:rPr lang="en-US" sz="1400" dirty="0" smtClean="0">
                <a:latin typeface="Comic Sans MS" pitchFamily="66" charset="0"/>
              </a:rPr>
              <a:t> blow-up. 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Assuming that the SPS bunch fills the available 1.3 </a:t>
            </a:r>
            <a:r>
              <a:rPr lang="en-US" sz="1400" dirty="0" err="1" smtClean="0">
                <a:solidFill>
                  <a:srgbClr val="FF0000"/>
                </a:solidFill>
                <a:latin typeface="Comic Sans MS" pitchFamily="66" charset="0"/>
              </a:rPr>
              <a:t>eVs</a:t>
            </a:r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, calculations predict 1.1 % loss at injection.</a:t>
            </a:r>
            <a:endParaRPr lang="en-US" sz="1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019800" y="3429000"/>
            <a:ext cx="1219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Bunch lengthening in Physics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Measured bunch lengthening 2011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676400"/>
            <a:ext cx="3505200" cy="3657600"/>
          </a:xfrm>
          <a:noFill/>
        </p:spPr>
        <p:txBody>
          <a:bodyPr>
            <a:noAutofit/>
          </a:bodyPr>
          <a:lstStyle/>
          <a:p>
            <a:r>
              <a:rPr lang="en-US" sz="2000" dirty="0" smtClean="0"/>
              <a:t>Fill 1637, 64 nominal/ring, March19. Bunch lengthening in physics</a:t>
            </a:r>
          </a:p>
          <a:p>
            <a:pPr lvl="1"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FF0000"/>
                </a:solidFill>
              </a:rPr>
              <a:t>7.5 </a:t>
            </a:r>
            <a:r>
              <a:rPr lang="en-US" sz="1700" b="1" dirty="0" err="1" smtClean="0">
                <a:solidFill>
                  <a:srgbClr val="FF0000"/>
                </a:solidFill>
              </a:rPr>
              <a:t>ps</a:t>
            </a:r>
            <a:r>
              <a:rPr lang="en-US" sz="1700" b="1" dirty="0" smtClean="0">
                <a:solidFill>
                  <a:srgbClr val="FF0000"/>
                </a:solidFill>
              </a:rPr>
              <a:t>/hour </a:t>
            </a:r>
            <a:r>
              <a:rPr lang="en-US" sz="1700" dirty="0" smtClean="0"/>
              <a:t>B1 (12 MV)</a:t>
            </a:r>
          </a:p>
          <a:p>
            <a:pPr lvl="1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	</a:t>
            </a:r>
            <a:r>
              <a:rPr lang="en-US" sz="1700" b="1" dirty="0" smtClean="0">
                <a:solidFill>
                  <a:srgbClr val="FF0000"/>
                </a:solidFill>
              </a:rPr>
              <a:t>17 </a:t>
            </a:r>
            <a:r>
              <a:rPr lang="en-US" sz="1700" b="1" dirty="0" err="1" smtClean="0">
                <a:solidFill>
                  <a:srgbClr val="FF0000"/>
                </a:solidFill>
              </a:rPr>
              <a:t>ps</a:t>
            </a:r>
            <a:r>
              <a:rPr lang="en-US" sz="1700" b="1" dirty="0" smtClean="0">
                <a:solidFill>
                  <a:srgbClr val="FF0000"/>
                </a:solidFill>
              </a:rPr>
              <a:t>/hour </a:t>
            </a:r>
            <a:r>
              <a:rPr lang="en-US" sz="1700" dirty="0" smtClean="0"/>
              <a:t>B2 (9 MV)</a:t>
            </a:r>
          </a:p>
          <a:p>
            <a:pPr lvl="1">
              <a:buNone/>
            </a:pPr>
            <a:endParaRPr lang="en-US" sz="1700" dirty="0" smtClean="0"/>
          </a:p>
          <a:p>
            <a:r>
              <a:rPr lang="en-US" sz="2000" dirty="0" smtClean="0"/>
              <a:t>200 </a:t>
            </a:r>
            <a:r>
              <a:rPr lang="en-US" sz="2000" dirty="0" smtClean="0"/>
              <a:t>nominal + 4 small/ring, </a:t>
            </a:r>
            <a:r>
              <a:rPr lang="en-US" sz="2000" dirty="0" smtClean="0"/>
              <a:t>March23. Bunch lengthening in physics</a:t>
            </a:r>
            <a:endParaRPr lang="en-US" sz="2000" dirty="0" smtClean="0"/>
          </a:p>
          <a:p>
            <a:pPr lvl="1"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FF0000"/>
                </a:solidFill>
              </a:rPr>
              <a:t>10 </a:t>
            </a:r>
            <a:r>
              <a:rPr lang="en-US" sz="1700" b="1" dirty="0" err="1" smtClean="0">
                <a:solidFill>
                  <a:srgbClr val="FF0000"/>
                </a:solidFill>
              </a:rPr>
              <a:t>ps</a:t>
            </a:r>
            <a:r>
              <a:rPr lang="en-US" sz="1700" b="1" dirty="0" smtClean="0">
                <a:solidFill>
                  <a:srgbClr val="FF0000"/>
                </a:solidFill>
              </a:rPr>
              <a:t>/hour</a:t>
            </a:r>
            <a:r>
              <a:rPr lang="en-US" sz="1700" dirty="0" smtClean="0"/>
              <a:t> B1 (12 MV)</a:t>
            </a:r>
          </a:p>
          <a:p>
            <a:pPr lvl="1">
              <a:buNone/>
            </a:pPr>
            <a:r>
              <a:rPr lang="en-US" sz="1700" dirty="0" smtClean="0"/>
              <a:t>	</a:t>
            </a:r>
            <a:r>
              <a:rPr lang="en-US" sz="1700" b="1" dirty="0" smtClean="0">
                <a:solidFill>
                  <a:srgbClr val="FF0000"/>
                </a:solidFill>
              </a:rPr>
              <a:t>11 </a:t>
            </a:r>
            <a:r>
              <a:rPr lang="en-US" sz="1700" b="1" dirty="0" err="1" smtClean="0">
                <a:solidFill>
                  <a:srgbClr val="FF0000"/>
                </a:solidFill>
              </a:rPr>
              <a:t>ps</a:t>
            </a:r>
            <a:r>
              <a:rPr lang="en-US" sz="1700" b="1" dirty="0" smtClean="0">
                <a:solidFill>
                  <a:srgbClr val="FF0000"/>
                </a:solidFill>
              </a:rPr>
              <a:t>/hour</a:t>
            </a:r>
            <a:r>
              <a:rPr lang="en-US" sz="1700" dirty="0" smtClean="0"/>
              <a:t> B2 (9 MV)</a:t>
            </a:r>
            <a:endParaRPr lang="en-US" sz="1700" dirty="0" smtClean="0"/>
          </a:p>
          <a:p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LBOC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73DD17C-84F8-4F29-8B38-5C0A25CE2E3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352800"/>
            <a:ext cx="3429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Bunch Length Mean during Physics</a:t>
            </a:r>
            <a:endParaRPr lang="en-US" sz="1600" dirty="0" smtClean="0"/>
          </a:p>
        </p:txBody>
      </p:sp>
      <p:pic>
        <p:nvPicPr>
          <p:cNvPr id="241666" name="Picture 2" descr="G:\Departments\AB\Groups\RF\Machines\LHC\LowLevel\Commissioning\BeamControl\SR4\BCStartUp2011\March19\BunchGrowt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1143000"/>
            <a:ext cx="4594225" cy="210002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990600" y="5638800"/>
            <a:ext cx="29718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In 2010, with 8 MV we observed ~ 15 </a:t>
            </a:r>
            <a:r>
              <a:rPr lang="en-US" sz="1400" dirty="0" err="1" smtClean="0">
                <a:latin typeface="Comic Sans MS" pitchFamily="66" charset="0"/>
              </a:rPr>
              <a:t>ps</a:t>
            </a:r>
            <a:r>
              <a:rPr lang="en-US" sz="1400" dirty="0" smtClean="0">
                <a:latin typeface="Comic Sans MS" pitchFamily="66" charset="0"/>
              </a:rPr>
              <a:t>/hour</a:t>
            </a:r>
            <a:endParaRPr lang="en-US" sz="14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6" name="Picture 15" descr="BunchLengt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2553" y="3810000"/>
            <a:ext cx="4521447" cy="1939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29.3.2011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073DD17C-84F8-4F29-8B38-5C0A25CE2E3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LBOC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4751</TotalTime>
  <Words>2093</Words>
  <Application>Microsoft Office PowerPoint</Application>
  <PresentationFormat>On-screen Show (4:3)</PresentationFormat>
  <Paragraphs>225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Median</vt:lpstr>
      <vt:lpstr>Equation</vt:lpstr>
      <vt:lpstr>LHC RF Status   March 29, 2011</vt:lpstr>
      <vt:lpstr>Longitudinal parameters last 4 weeks </vt:lpstr>
      <vt:lpstr>Capture loss </vt:lpstr>
      <vt:lpstr>SPS-LHC Capture why increase the voltage?</vt:lpstr>
      <vt:lpstr>Measured capture loss 2011</vt:lpstr>
      <vt:lpstr>Expected capture loss (T. Argyropoulos)</vt:lpstr>
      <vt:lpstr>Bunch lengthening in Physics </vt:lpstr>
      <vt:lpstr>Measured bunch lengthening 2011</vt:lpstr>
      <vt:lpstr>Longitudinal Emittance Blow-up </vt:lpstr>
      <vt:lpstr>Longitudinal emittance blow up </vt:lpstr>
      <vt:lpstr>Why more tricky in 2011?</vt:lpstr>
      <vt:lpstr>Fine-tuning 2011</vt:lpstr>
      <vt:lpstr>Klystron trip and Debunching </vt:lpstr>
      <vt:lpstr>Expected loss (T. Argyropoulos)</vt:lpstr>
      <vt:lpstr>March 20-21 </vt:lpstr>
      <vt:lpstr>March 22-23 </vt:lpstr>
      <vt:lpstr>March 23-24. </vt:lpstr>
      <vt:lpstr>Summary: Consequences of klystron trip</vt:lpstr>
      <vt:lpstr>Statistics on klystron trips </vt:lpstr>
      <vt:lpstr>Klystrons/Cavity problems over the last 4 weeks</vt:lpstr>
      <vt:lpstr>Next weeks… </vt:lpstr>
      <vt:lpstr>Plans for intensity increase after scrubbing</vt:lpstr>
      <vt:lpstr>Thank you for your attention…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Level RF</dc:title>
  <dc:creator>baudre</dc:creator>
  <cp:lastModifiedBy>baudre</cp:lastModifiedBy>
  <cp:revision>378</cp:revision>
  <dcterms:created xsi:type="dcterms:W3CDTF">2010-05-16T13:04:35Z</dcterms:created>
  <dcterms:modified xsi:type="dcterms:W3CDTF">2011-03-29T13:07:46Z</dcterms:modified>
</cp:coreProperties>
</file>