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notesMasterIdLst>
    <p:notesMasterId r:id="rId13"/>
  </p:notesMasterIdLst>
  <p:handoutMasterIdLst>
    <p:handoutMasterId r:id="rId14"/>
  </p:handoutMasterIdLst>
  <p:sldIdLst>
    <p:sldId id="822" r:id="rId2"/>
    <p:sldId id="823" r:id="rId3"/>
    <p:sldId id="824" r:id="rId4"/>
    <p:sldId id="825" r:id="rId5"/>
    <p:sldId id="826" r:id="rId6"/>
    <p:sldId id="827" r:id="rId7"/>
    <p:sldId id="817" r:id="rId8"/>
    <p:sldId id="828" r:id="rId9"/>
    <p:sldId id="829" r:id="rId10"/>
    <p:sldId id="830" r:id="rId11"/>
    <p:sldId id="831" r:id="rId12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00FF"/>
    <a:srgbClr val="FF3300"/>
    <a:srgbClr val="FFFF99"/>
    <a:srgbClr val="009E47"/>
    <a:srgbClr val="00FF00"/>
    <a:srgbClr val="FF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45" autoAdjust="0"/>
    <p:restoredTop sz="94194" autoAdjust="0"/>
  </p:normalViewPr>
  <p:slideViewPr>
    <p:cSldViewPr>
      <p:cViewPr varScale="1">
        <p:scale>
          <a:sx n="86" d="100"/>
          <a:sy n="86" d="100"/>
        </p:scale>
        <p:origin x="1584" y="78"/>
      </p:cViewPr>
      <p:guideLst>
        <p:guide orient="horz" pos="187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237" y="-96"/>
      </p:cViewPr>
      <p:guideLst>
        <p:guide orient="horz" pos="3127"/>
        <p:guide pos="2141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pPr>
              <a:defRPr/>
            </a:pPr>
            <a:fld id="{C8F065FA-A677-46BA-BE65-E319B8BD0DE5}" type="datetimeFigureOut">
              <a:rPr lang="en-US"/>
              <a:pPr>
                <a:defRPr/>
              </a:pPr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2272" tIns="46136" rIns="92272" bIns="4613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ABEABA-0234-4916-BCED-C69F1BEBF3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E32058DB-97B8-4F7F-9775-82B52E4402E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E80B5-D201-42D1-8F91-320CCA5CDF44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ALIC and LHCb angle and polarities - JW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377C18-4B3F-460A-9BF4-58701C205B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4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1208F-55B9-4813-8173-A92CE297AF1D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ALIC and LHCb angle and polarities - JW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B93BA-4635-4E4C-AB69-5FD17A9C1F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34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14F98-6838-4893-8D31-08E7FA16D68B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ALIC and LHCb angle and polarities - JW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C752D2-8957-4D0C-B1CE-6712E37BC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032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159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351C5-B9AD-4A32-A9B9-B43382594EAF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ALIC and LHCb angle and polarities - JW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E5B043-3FFB-4505-9EFC-7A7A503C7F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549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153400" cy="7159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9228C-D460-4712-9846-58D82976CF76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ALIC and LHCb angle and polarities - JW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065D7F-25EB-4ED1-96F1-2DFC6E03EE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013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m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0"/>
            <a:ext cx="9128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lhclogo.prev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71596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9DB8A63-8EC7-47C0-82DC-36CF2257DEDD}" type="datetime1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ALIC and LHCb angle and polarities - JW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49A62-2A0E-40DA-BCF5-D613ACC506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040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141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Templ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7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Rectangle 47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92075"/>
            <a:ext cx="6334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60338"/>
            <a:ext cx="4905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7"/>
          <p:cNvSpPr txBox="1"/>
          <p:nvPr userDrawn="1"/>
        </p:nvSpPr>
        <p:spPr>
          <a:xfrm>
            <a:off x="-9525" y="187325"/>
            <a:ext cx="6096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100" dirty="0">
              <a:solidFill>
                <a:schemeClr val="bg1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4"/>
          <p:cNvSpPr>
            <a:spLocks noChangeArrowheads="1"/>
          </p:cNvSpPr>
          <p:nvPr userDrawn="1"/>
        </p:nvSpPr>
        <p:spPr bwMode="auto">
          <a:xfrm>
            <a:off x="0" y="664210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markus.zerlauth@cern.ch</a:t>
            </a:r>
          </a:p>
        </p:txBody>
      </p:sp>
      <p:sp>
        <p:nvSpPr>
          <p:cNvPr id="9" name="Rectangle 34"/>
          <p:cNvSpPr>
            <a:spLocks noChangeArrowheads="1"/>
          </p:cNvSpPr>
          <p:nvPr userDrawn="1"/>
        </p:nvSpPr>
        <p:spPr bwMode="auto">
          <a:xfrm>
            <a:off x="1828800" y="6642100"/>
            <a:ext cx="5486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LHC beam commissioning Workshop - Evian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D87C3F17-F77F-4883-9B85-9499F27D89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661203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8BA2B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en-US" altLang="en-US" sz="2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7429500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 rot="16200000">
            <a:off x="-552450" y="5962650"/>
            <a:ext cx="1447800" cy="342900"/>
          </a:xfrm>
        </p:spPr>
        <p:txBody>
          <a:bodyPr/>
          <a:lstStyle>
            <a:lvl1pPr>
              <a:defRPr sz="1200" b="1">
                <a:solidFill>
                  <a:srgbClr val="808080">
                    <a:lumMod val="75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7B4A05-3ED3-4B95-AE9A-BB8370661C56}" type="datetime1">
              <a:rPr lang="en-US" smtClean="0"/>
              <a:t>4/3/2023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 rot="16200000">
            <a:off x="-2133600" y="2933700"/>
            <a:ext cx="4610100" cy="342900"/>
          </a:xfrm>
        </p:spPr>
        <p:txBody>
          <a:bodyPr/>
          <a:lstStyle>
            <a:lvl1pPr>
              <a:defRPr sz="1200" b="1">
                <a:solidFill>
                  <a:srgbClr val="808080">
                    <a:lumMod val="75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ALIC and LHCb angle and polarities - JW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1CD914B-DDCD-4597-A36F-041DA0FD0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lhclogo.pre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924800" cy="32765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lhclogo.pre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-8732"/>
            <a:ext cx="8382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452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8BA2B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en-US" altLang="en-US" sz="2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7429500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 rot="16200000">
            <a:off x="-552450" y="5962650"/>
            <a:ext cx="1447800" cy="342900"/>
          </a:xfrm>
        </p:spPr>
        <p:txBody>
          <a:bodyPr/>
          <a:lstStyle>
            <a:lvl1pPr>
              <a:defRPr sz="1200" b="1">
                <a:solidFill>
                  <a:srgbClr val="808080">
                    <a:lumMod val="75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2A86CB-9887-4960-85C0-526835CD42B9}" type="datetime1">
              <a:rPr lang="en-US" smtClean="0"/>
              <a:t>4/3/2023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 rot="16200000">
            <a:off x="-2133600" y="2933700"/>
            <a:ext cx="4610100" cy="342900"/>
          </a:xfrm>
        </p:spPr>
        <p:txBody>
          <a:bodyPr/>
          <a:lstStyle>
            <a:lvl1pPr>
              <a:defRPr sz="1200" b="1">
                <a:solidFill>
                  <a:srgbClr val="808080">
                    <a:lumMod val="75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ALIC and LHCb angle and polarities - JW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1CD914B-DDCD-4597-A36F-041DA0FD0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lhclogo.pre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924800" cy="32765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lhclogo.pre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-8732"/>
            <a:ext cx="8382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242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8BA2B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en-US" altLang="en-US" sz="2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7429500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 rot="16200000">
            <a:off x="-552450" y="5962650"/>
            <a:ext cx="1447800" cy="342900"/>
          </a:xfrm>
        </p:spPr>
        <p:txBody>
          <a:bodyPr/>
          <a:lstStyle>
            <a:lvl1pPr>
              <a:defRPr sz="1200" b="1">
                <a:solidFill>
                  <a:srgbClr val="808080">
                    <a:lumMod val="75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2F0434-5236-4794-8E93-CE94008626AA}" type="datetime1">
              <a:rPr lang="en-US" smtClean="0"/>
              <a:t>4/3/2023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 rot="16200000">
            <a:off x="-2133600" y="2933700"/>
            <a:ext cx="4610100" cy="342900"/>
          </a:xfrm>
        </p:spPr>
        <p:txBody>
          <a:bodyPr/>
          <a:lstStyle>
            <a:lvl1pPr>
              <a:defRPr sz="1200" b="1">
                <a:solidFill>
                  <a:srgbClr val="808080">
                    <a:lumMod val="75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ALIC and LHCb angle and polarities - JW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1CD914B-DDCD-4597-A36F-041DA0FD0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lhclogo.pre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924800" cy="32765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lhclogo.pre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-8732"/>
            <a:ext cx="8382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19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701E9-3BBD-48BD-BFCE-1A975B7C6DA0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ALIC and LHCb angle and polarities - JW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B8304-E946-4BE9-96F1-389647121F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817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8BA2B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en-US" altLang="en-US" sz="2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7429500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 rot="16200000">
            <a:off x="-552450" y="5962650"/>
            <a:ext cx="1447800" cy="342900"/>
          </a:xfrm>
        </p:spPr>
        <p:txBody>
          <a:bodyPr/>
          <a:lstStyle>
            <a:lvl1pPr>
              <a:defRPr sz="1200" b="1">
                <a:solidFill>
                  <a:srgbClr val="808080">
                    <a:lumMod val="75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DB05BD-8781-4D56-BC10-50D13CCFBF48}" type="datetime1">
              <a:rPr lang="en-US" smtClean="0"/>
              <a:t>4/3/2023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 rot="16200000">
            <a:off x="-2133600" y="2933700"/>
            <a:ext cx="4610100" cy="342900"/>
          </a:xfrm>
        </p:spPr>
        <p:txBody>
          <a:bodyPr/>
          <a:lstStyle>
            <a:lvl1pPr>
              <a:defRPr sz="1200" b="1">
                <a:solidFill>
                  <a:srgbClr val="808080">
                    <a:lumMod val="75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ALIC and LHCb angle and polarities - JW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1CD914B-DDCD-4597-A36F-041DA0FD0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lhclogo.pre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924800" cy="32765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lhclogo.pre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-8732"/>
            <a:ext cx="8382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276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eaLnBrk="1" hangingPunct="1">
              <a:defRPr/>
            </a:pPr>
            <a:endParaRPr lang="en-US" sz="24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8" descr="lhclogo.pre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7" descr="Logo CERN width=144,      height=14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7429500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 rot="16200000">
            <a:off x="-552450" y="5962650"/>
            <a:ext cx="1447800" cy="342900"/>
          </a:xfrm>
        </p:spPr>
        <p:txBody>
          <a:bodyPr/>
          <a:lstStyle>
            <a:lvl1pPr>
              <a:defRPr sz="1200" b="1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86871F3-5092-4B8A-B2A2-B6D23A30BC32}" type="datetime1">
              <a:rPr lang="en-US" smtClean="0"/>
              <a:t>4/3/2023</a:t>
            </a:fld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 rot="16200000">
            <a:off x="-2133600" y="2933700"/>
            <a:ext cx="4610100" cy="342900"/>
          </a:xfrm>
        </p:spPr>
        <p:txBody>
          <a:bodyPr/>
          <a:lstStyle>
            <a:lvl1pPr>
              <a:defRPr sz="1200" b="1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ALIC and LHCb angle and polarities - JW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5D4DB7-490C-492D-8536-1D32AF20E0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804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8BA2B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en-US" altLang="en-US" sz="2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7429500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 rot="16200000">
            <a:off x="-552450" y="5962650"/>
            <a:ext cx="1447800" cy="342900"/>
          </a:xfrm>
        </p:spPr>
        <p:txBody>
          <a:bodyPr/>
          <a:lstStyle>
            <a:lvl1pPr>
              <a:defRPr sz="1200" b="1">
                <a:solidFill>
                  <a:srgbClr val="808080">
                    <a:lumMod val="75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942192A-4BF2-42A8-8FEF-2E504595A65C}" type="datetime1">
              <a:rPr lang="en-US" smtClean="0"/>
              <a:t>4/3/2023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 rot="16200000">
            <a:off x="-2133600" y="2933700"/>
            <a:ext cx="4610100" cy="342900"/>
          </a:xfrm>
        </p:spPr>
        <p:txBody>
          <a:bodyPr/>
          <a:lstStyle>
            <a:lvl1pPr>
              <a:defRPr sz="1200" b="1">
                <a:solidFill>
                  <a:srgbClr val="808080">
                    <a:lumMod val="75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ALIC and LHCb angle and polarities - JW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1CD914B-DDCD-4597-A36F-041DA0FD0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lhclogo.pre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924800" cy="32765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lhclogo.pre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-8732"/>
            <a:ext cx="8382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451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8BA2B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en-US" altLang="en-US" sz="2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7429500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 rot="16200000">
            <a:off x="-552450" y="5962650"/>
            <a:ext cx="1447800" cy="342900"/>
          </a:xfrm>
        </p:spPr>
        <p:txBody>
          <a:bodyPr/>
          <a:lstStyle>
            <a:lvl1pPr>
              <a:defRPr sz="1200" b="1">
                <a:solidFill>
                  <a:srgbClr val="808080">
                    <a:lumMod val="75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C69C4DF-9C2B-4D99-B5DB-0E1DC56B9AF2}" type="datetime1">
              <a:rPr lang="en-US" smtClean="0"/>
              <a:t>4/3/2023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 rot="16200000">
            <a:off x="-2133600" y="2933700"/>
            <a:ext cx="4610100" cy="342900"/>
          </a:xfrm>
        </p:spPr>
        <p:txBody>
          <a:bodyPr/>
          <a:lstStyle>
            <a:lvl1pPr>
              <a:defRPr sz="1200" b="1">
                <a:solidFill>
                  <a:srgbClr val="808080">
                    <a:lumMod val="75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ALIC and LHCb angle and polarities - JW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1CD914B-DDCD-4597-A36F-041DA0FD0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lhclogo.pre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924800" cy="32765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lhclogo.pre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-8732"/>
            <a:ext cx="8382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812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eaLnBrk="1" hangingPunct="1">
              <a:defRPr/>
            </a:pPr>
            <a:endParaRPr lang="en-US" sz="24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8" descr="lhclogo.prev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382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7" descr="Logo CERN width=144,      height=14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7429500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 rot="16200000">
            <a:off x="-552450" y="5962650"/>
            <a:ext cx="1447800" cy="342900"/>
          </a:xfrm>
        </p:spPr>
        <p:txBody>
          <a:bodyPr/>
          <a:lstStyle>
            <a:lvl1pPr>
              <a:defRPr sz="1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2C87936-CEDC-481F-A9BD-5EA91D91C11B}" type="datetime1">
              <a:rPr lang="en-US" smtClean="0"/>
              <a:t>4/3/2023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 rot="16200000">
            <a:off x="-2133600" y="2933700"/>
            <a:ext cx="4610100" cy="342900"/>
          </a:xfrm>
        </p:spPr>
        <p:txBody>
          <a:bodyPr/>
          <a:lstStyle>
            <a:lvl1pPr>
              <a:defRPr sz="1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ALIC and LHCb angle and polarities - JW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4E98C2-E612-405D-9D9D-D2D7EB854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35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8BA2B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en-US" altLang="en-US" sz="2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7429500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 rot="16200000">
            <a:off x="-552450" y="5962650"/>
            <a:ext cx="1447800" cy="342900"/>
          </a:xfrm>
        </p:spPr>
        <p:txBody>
          <a:bodyPr/>
          <a:lstStyle>
            <a:lvl1pPr>
              <a:defRPr sz="1200" b="1">
                <a:solidFill>
                  <a:srgbClr val="808080">
                    <a:lumMod val="75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805DE9F-92C2-483E-802B-84BDFB39EB5C}" type="datetime1">
              <a:rPr lang="en-US" smtClean="0"/>
              <a:t>4/3/2023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 rot="16200000">
            <a:off x="-2133600" y="2933700"/>
            <a:ext cx="4610100" cy="342900"/>
          </a:xfrm>
        </p:spPr>
        <p:txBody>
          <a:bodyPr/>
          <a:lstStyle>
            <a:lvl1pPr>
              <a:defRPr sz="1200" b="1">
                <a:solidFill>
                  <a:srgbClr val="808080">
                    <a:lumMod val="75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ALIC and LHCb angle and polarities - JW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1CD914B-DDCD-4597-A36F-041DA0FD0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lhclogo.pre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924800" cy="32765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lhclogo.pre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-8732"/>
            <a:ext cx="8382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63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CC1D0-5BBD-40D6-9767-165519C6248A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ALIC and LHCb angle and polarities - JW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AF2D36-199C-43C4-815E-59F44DEF38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02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2D995-9127-4D5B-94A3-0BAD5E56512D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ALIC and LHCb angle and polarities - JW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952254-322E-49DC-8754-5FA9735C46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55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5EA04-71FD-4D5A-B742-231728B2F2D1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ALIC and LHCb angle and polarities - JW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1D5EC9-9B8B-4D2C-8A13-35921D534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53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eaLnBrk="1" hangingPunct="1">
              <a:defRPr/>
            </a:pPr>
            <a:endParaRPr lang="en-US" sz="24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8" descr="lhclogo.pre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7" descr="Logo CERN width=144,      height=14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7429500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 rot="16200000">
            <a:off x="-552450" y="5962650"/>
            <a:ext cx="1447800" cy="342900"/>
          </a:xfrm>
        </p:spPr>
        <p:txBody>
          <a:bodyPr/>
          <a:lstStyle>
            <a:lvl1pPr>
              <a:defRPr sz="1200" b="1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4EB2096-7771-4F72-B64B-1F666632008E}" type="datetime1">
              <a:rPr lang="en-US" smtClean="0"/>
              <a:t>4/3/2023</a:t>
            </a:fld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 rot="16200000">
            <a:off x="-2133600" y="2933700"/>
            <a:ext cx="4610100" cy="342900"/>
          </a:xfrm>
        </p:spPr>
        <p:txBody>
          <a:bodyPr/>
          <a:lstStyle>
            <a:lvl1pPr>
              <a:defRPr sz="1200" b="1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ALIC and LHCb angle and polarities - JW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7692258-2535-466E-BE0A-BA939BB49C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67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E570F-83C5-4B43-B860-F98664755660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ALIC and LHCb angle and polarities - JW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EC79F-03CF-4060-AB1A-9545A7BE57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448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5637E-F8CE-4992-BABE-36B3975B661C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ALIC and LHCb angle and polarities - JW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DC1B0-CA5B-4CB0-B652-E7EE5FCA60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733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9C2DC-B1A2-4075-8E81-03040B529B9A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ALIC and LHCb angle and polarities - JW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D74BC-ABB2-4D61-A7E8-ADC1D02540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32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534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 rot="16200000">
            <a:off x="-495300" y="5905500"/>
            <a:ext cx="1447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60AD4F-6C65-4218-B8C1-BFFFDB0ADEAE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rot="16200000">
            <a:off x="-1981200" y="2971800"/>
            <a:ext cx="4419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ALIC and LHCb angle and polarities - JW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400800"/>
            <a:ext cx="914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E70E097-6911-4492-B6F5-6C16A9AD90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43" r:id="rId1"/>
    <p:sldLayoutId id="2147486944" r:id="rId2"/>
    <p:sldLayoutId id="2147486945" r:id="rId3"/>
    <p:sldLayoutId id="2147486946" r:id="rId4"/>
    <p:sldLayoutId id="2147486947" r:id="rId5"/>
    <p:sldLayoutId id="2147486955" r:id="rId6"/>
    <p:sldLayoutId id="2147486948" r:id="rId7"/>
    <p:sldLayoutId id="2147486949" r:id="rId8"/>
    <p:sldLayoutId id="2147486950" r:id="rId9"/>
    <p:sldLayoutId id="2147486951" r:id="rId10"/>
    <p:sldLayoutId id="2147486952" r:id="rId11"/>
    <p:sldLayoutId id="2147486953" r:id="rId12"/>
    <p:sldLayoutId id="2147486954" r:id="rId13"/>
    <p:sldLayoutId id="2147486956" r:id="rId14"/>
    <p:sldLayoutId id="2147486957" r:id="rId15"/>
    <p:sldLayoutId id="2147486958" r:id="rId16"/>
    <p:sldLayoutId id="2147486959" r:id="rId17"/>
    <p:sldLayoutId id="2147486960" r:id="rId18"/>
    <p:sldLayoutId id="2147486961" r:id="rId19"/>
    <p:sldLayoutId id="2147486962" r:id="rId20"/>
    <p:sldLayoutId id="2147486963" r:id="rId21"/>
    <p:sldLayoutId id="2147486964" r:id="rId22"/>
    <p:sldLayoutId id="2147486965" r:id="rId23"/>
    <p:sldLayoutId id="2147486966" r:id="rId24"/>
    <p:sldLayoutId id="2147486967" r:id="rId2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anose="05000000000000000000" pitchFamily="2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F6985D7-58A5-4655-8B0F-7C753288B7E2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ALIC and LHCb angle and polarities - JW</a:t>
            </a:r>
            <a:endParaRPr lang="en-US" dirty="0"/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4FC35425-9747-4097-9F2B-3F97F88093F0}" type="slidenum">
              <a:rPr lang="en-US" altLang="en-US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3450" y="2122488"/>
            <a:ext cx="7391400" cy="1755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latin typeface="+mj-lt"/>
              </a:rPr>
              <a:t>ALICE and </a:t>
            </a:r>
            <a:r>
              <a:rPr lang="en-US" sz="3600" dirty="0" err="1">
                <a:latin typeface="+mj-lt"/>
              </a:rPr>
              <a:t>LHCb</a:t>
            </a:r>
            <a:r>
              <a:rPr lang="en-US" sz="3600" dirty="0">
                <a:latin typeface="+mj-lt"/>
              </a:rPr>
              <a:t> </a:t>
            </a:r>
          </a:p>
          <a:p>
            <a:pPr algn="ctr">
              <a:defRPr/>
            </a:pPr>
            <a:endParaRPr lang="en-US" sz="3600" dirty="0">
              <a:latin typeface="+mj-lt"/>
            </a:endParaRPr>
          </a:p>
          <a:p>
            <a:pPr algn="ctr">
              <a:defRPr/>
            </a:pPr>
            <a:r>
              <a:rPr lang="en-US" sz="3600" dirty="0">
                <a:latin typeface="+mj-lt"/>
              </a:rPr>
              <a:t>Crossing angle and polarity first aid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ALICE solenoid ramp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105AEC-BF8F-4B2F-834E-5FACCBAB7536}" type="datetime1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ALIC and LHCb angle and polarities - JW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 descr="C:\Users\jwenning\AppData\Local\Temp\2015050117275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760" y="4005075"/>
            <a:ext cx="5943600" cy="23774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569060" y="2518995"/>
            <a:ext cx="184344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i="1" kern="0" dirty="0" err="1">
                <a:latin typeface="+mn-lt"/>
              </a:rPr>
              <a:t>r.m.s</a:t>
            </a:r>
            <a:r>
              <a:rPr lang="en-US" sz="1600" i="1" kern="0" dirty="0">
                <a:latin typeface="+mn-lt"/>
              </a:rPr>
              <a:t>. orbit change ~0.2 mm</a:t>
            </a:r>
            <a:endParaRPr lang="fr-FR" sz="1600" i="1" kern="0" dirty="0">
              <a:latin typeface="+mn-lt"/>
            </a:endParaRPr>
          </a:p>
        </p:txBody>
      </p:sp>
      <p:pic>
        <p:nvPicPr>
          <p:cNvPr id="6" name="Picture 5" descr="C:\Users\jwenning\AppData\Local\Temp\2015050117273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23" y="1978661"/>
            <a:ext cx="5943600" cy="23774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5"/>
          <p:cNvSpPr txBox="1">
            <a:spLocks/>
          </p:cNvSpPr>
          <p:nvPr/>
        </p:nvSpPr>
        <p:spPr>
          <a:xfrm>
            <a:off x="774643" y="893970"/>
            <a:ext cx="8191500" cy="127951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27013" indent="-227013">
              <a:spcAft>
                <a:spcPts val="400"/>
              </a:spcAft>
            </a:pPr>
            <a:r>
              <a:rPr lang="en-US" kern="0" dirty="0"/>
              <a:t>Orbit change during the ramp up of the ALICE solenoid to 30 kA for positive polarity and external crossing bump of -170 </a:t>
            </a:r>
            <a:r>
              <a:rPr lang="en-US" kern="0" dirty="0" err="1">
                <a:latin typeface="Symbol" panose="05050102010706020507" pitchFamily="18" charset="2"/>
              </a:rPr>
              <a:t>m</a:t>
            </a:r>
            <a:r>
              <a:rPr lang="en-US" kern="0" dirty="0" err="1"/>
              <a:t>rad</a:t>
            </a:r>
            <a:r>
              <a:rPr lang="en-US" kern="0" dirty="0"/>
              <a:t> (B1).</a:t>
            </a:r>
          </a:p>
          <a:p>
            <a:pPr marL="627063" lvl="1" indent="-227013">
              <a:spcAft>
                <a:spcPts val="400"/>
              </a:spcAft>
            </a:pPr>
            <a:r>
              <a:rPr lang="fr-FR" kern="0" dirty="0"/>
              <a:t>Correction </a:t>
            </a:r>
            <a:r>
              <a:rPr lang="fr-FR" kern="0" dirty="0" err="1"/>
              <a:t>should</a:t>
            </a:r>
            <a:r>
              <a:rPr lang="fr-FR" kern="0" dirty="0"/>
              <a:t> </a:t>
            </a:r>
            <a:r>
              <a:rPr lang="fr-FR" kern="0" dirty="0" err="1"/>
              <a:t>be</a:t>
            </a:r>
            <a:r>
              <a:rPr lang="fr-FR" kern="0" dirty="0"/>
              <a:t> as local as possible.</a:t>
            </a:r>
          </a:p>
          <a:p>
            <a:endParaRPr lang="en-GB" sz="1600" kern="0" dirty="0"/>
          </a:p>
        </p:txBody>
      </p:sp>
    </p:spTree>
    <p:extLst>
      <p:ext uri="{BB962C8B-B14F-4D97-AF65-F5344CB8AC3E}">
        <p14:creationId xmlns:p14="http://schemas.microsoft.com/office/powerpoint/2010/main" val="167736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ALICE solenoid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D58501-E190-4CE1-9635-19A32DCCED45}" type="datetime1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ALIC and LHCb angle and polarities - JW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D914B-DDCD-4597-A36F-041DA0FD0A8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865414"/>
            <a:ext cx="8077200" cy="5257800"/>
          </a:xfrm>
        </p:spPr>
        <p:txBody>
          <a:bodyPr/>
          <a:lstStyle/>
          <a:p>
            <a:r>
              <a:rPr lang="en-GB" sz="1800" dirty="0"/>
              <a:t>The solenoid: </a:t>
            </a:r>
          </a:p>
          <a:p>
            <a:pPr lvl="1"/>
            <a:r>
              <a:rPr lang="en-GB" sz="1600" dirty="0"/>
              <a:t>couples the vertical spectrometer bump into the horizontal plane where a </a:t>
            </a:r>
            <a:r>
              <a:rPr lang="en-GB" sz="1600" b="1" dirty="0">
                <a:solidFill>
                  <a:srgbClr val="CC3399"/>
                </a:solidFill>
              </a:rPr>
              <a:t>kick appears at the IP</a:t>
            </a:r>
            <a:r>
              <a:rPr lang="en-GB" sz="1600" dirty="0"/>
              <a:t>,</a:t>
            </a:r>
          </a:p>
          <a:p>
            <a:pPr lvl="1"/>
            <a:r>
              <a:rPr lang="en-GB" sz="1600" dirty="0"/>
              <a:t>uncloses the vertical bump, again by a </a:t>
            </a:r>
            <a:r>
              <a:rPr lang="en-GB" sz="1600" b="1" dirty="0">
                <a:solidFill>
                  <a:srgbClr val="CC3399"/>
                </a:solidFill>
              </a:rPr>
              <a:t>kick at the IP</a:t>
            </a:r>
            <a:r>
              <a:rPr lang="en-GB" sz="1600" dirty="0"/>
              <a:t>.</a:t>
            </a:r>
          </a:p>
          <a:p>
            <a:r>
              <a:rPr lang="en-GB" sz="1800" dirty="0"/>
              <a:t>The impact of the solenoid ~ vanishes at high energy, mainly relevant at injection (and during injection).</a:t>
            </a:r>
          </a:p>
          <a:p>
            <a:r>
              <a:rPr lang="en-GB" sz="1800" dirty="0"/>
              <a:t>In the horizontal plane the only solution is to</a:t>
            </a:r>
            <a:r>
              <a:rPr lang="en-GB" sz="1800" b="1" dirty="0">
                <a:solidFill>
                  <a:srgbClr val="CC3399"/>
                </a:solidFill>
              </a:rPr>
              <a:t> correct the orbit locally with the MCBX and IR CODs</a:t>
            </a:r>
            <a:r>
              <a:rPr lang="en-GB" sz="1800" dirty="0"/>
              <a:t>.</a:t>
            </a:r>
          </a:p>
          <a:p>
            <a:pPr lvl="1"/>
            <a:r>
              <a:rPr lang="en-GB" sz="1600" dirty="0"/>
              <a:t>Packaged into a knob based on an empirical correction.</a:t>
            </a:r>
          </a:p>
          <a:p>
            <a:r>
              <a:rPr lang="en-GB" sz="1800" dirty="0"/>
              <a:t>In the vertical plane there are </a:t>
            </a:r>
            <a:r>
              <a:rPr lang="en-GB" sz="1800" b="1" dirty="0">
                <a:solidFill>
                  <a:srgbClr val="00B050"/>
                </a:solidFill>
              </a:rPr>
              <a:t>2 solutions</a:t>
            </a:r>
            <a:r>
              <a:rPr lang="en-GB" sz="1800" dirty="0"/>
              <a:t>:</a:t>
            </a:r>
          </a:p>
          <a:p>
            <a:pPr lvl="1"/>
            <a:r>
              <a:rPr lang="en-GB" sz="1600" dirty="0"/>
              <a:t>Correction with MBCX and IR CODs – similar to H plane.</a:t>
            </a:r>
          </a:p>
          <a:p>
            <a:pPr lvl="1"/>
            <a:r>
              <a:rPr lang="en-GB" sz="1600" dirty="0"/>
              <a:t>Re-matching / empirical closure of the spectrometer knob with compensator magnets </a:t>
            </a:r>
            <a:r>
              <a:rPr lang="en-GB" sz="1600" dirty="0">
                <a:sym typeface="Wingdings" panose="05000000000000000000" pitchFamily="2" charset="2"/>
              </a:rPr>
              <a:t> completely local, function of polarity and external angle.</a:t>
            </a:r>
          </a:p>
          <a:p>
            <a:pPr lvl="2"/>
            <a:r>
              <a:rPr lang="en-GB" sz="1400" dirty="0">
                <a:sym typeface="Wingdings" panose="05000000000000000000" pitchFamily="2" charset="2"/>
              </a:rPr>
              <a:t>This requires however to ramp the compensator magnets. Possible, but not done currently.</a:t>
            </a:r>
          </a:p>
          <a:p>
            <a:r>
              <a:rPr lang="en-GB" sz="1800" dirty="0">
                <a:solidFill>
                  <a:srgbClr val="00B050"/>
                </a:solidFill>
                <a:sym typeface="Wingdings" panose="05000000000000000000" pitchFamily="2" charset="2"/>
              </a:rPr>
              <a:t>Empirical corrections with MCBX/IR CODs is the currently used solution for both planes</a:t>
            </a:r>
            <a:r>
              <a:rPr lang="en-GB" sz="1800" dirty="0"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en-GB" sz="1600" dirty="0">
                <a:sym typeface="Wingdings" panose="05000000000000000000" pitchFamily="2" charset="2"/>
              </a:rPr>
              <a:t>Correction is packaged into a knob that is taken out in the ramp.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72834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ALICE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CBF2B-18EE-47B6-ABFE-ACA800B2AC4D}" type="datetime1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ALIC and LHCb angle and polarities - JW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D914B-DDCD-4597-A36F-041DA0FD0A8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2450" y="979714"/>
            <a:ext cx="7924800" cy="1143000"/>
          </a:xfrm>
        </p:spPr>
        <p:txBody>
          <a:bodyPr/>
          <a:lstStyle/>
          <a:p>
            <a:r>
              <a:rPr lang="en-GB" dirty="0"/>
              <a:t>ALICE spectrometer and solenoid.</a:t>
            </a:r>
          </a:p>
          <a:p>
            <a:pPr lvl="1"/>
            <a:r>
              <a:rPr lang="en-GB" dirty="0"/>
              <a:t>Spectrometer bending in the vertical plane = plane of crossing.</a:t>
            </a:r>
          </a:p>
          <a:p>
            <a:pPr lvl="1"/>
            <a:r>
              <a:rPr lang="en-GB" dirty="0"/>
              <a:t>Spectrometer is on the R-side of experiment.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50" y="2334985"/>
            <a:ext cx="6301899" cy="428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05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ALICE solenoid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0DAD8-63C6-4FD3-AC46-ABA8600030BE}" type="datetime1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ALIC and LHCb angle and polarities - JW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D914B-DDCD-4597-A36F-041DA0FD0A8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5107" y="957943"/>
            <a:ext cx="7924800" cy="1524000"/>
          </a:xfrm>
        </p:spPr>
        <p:txBody>
          <a:bodyPr/>
          <a:lstStyle/>
          <a:p>
            <a:r>
              <a:rPr lang="en-GB" dirty="0"/>
              <a:t>The ALICE solenoid is a normal conducting solenoid with a peak field of ~ 0.5 T @ 30 kA.</a:t>
            </a:r>
          </a:p>
          <a:p>
            <a:pPr lvl="1"/>
            <a:r>
              <a:rPr lang="en-GB" dirty="0"/>
              <a:t>Former L3 (@LEP) solenoid.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25222"/>
            <a:ext cx="664845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2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LHCb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22C09A-9C39-4ACF-B425-AB6228349BC5}" type="datetime1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ALIC and LHCb angle and polarities - JW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D914B-DDCD-4597-A36F-041DA0FD0A8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42257" y="1020255"/>
            <a:ext cx="7924800" cy="3276564"/>
          </a:xfrm>
        </p:spPr>
        <p:txBody>
          <a:bodyPr/>
          <a:lstStyle/>
          <a:p>
            <a:r>
              <a:rPr lang="en-GB" dirty="0"/>
              <a:t>Spectrometer dipole installed left of the VELO / IP. </a:t>
            </a:r>
          </a:p>
          <a:p>
            <a:pPr lvl="1"/>
            <a:r>
              <a:rPr lang="en-GB" dirty="0"/>
              <a:t>Downstream of IP in B1 direction </a:t>
            </a:r>
            <a:r>
              <a:rPr lang="en-GB"/>
              <a:t>– R-side of IP.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7" y="1828800"/>
            <a:ext cx="6400800" cy="3436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199120"/>
            <a:ext cx="5112408" cy="340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66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Spectrometer bumps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30157C-98E5-45E6-A49E-58E41C8442C6}" type="datetime1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ALIC and LHCb angle and polarities - JW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D914B-DDCD-4597-A36F-041DA0FD0A8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990600"/>
            <a:ext cx="8191500" cy="2971800"/>
          </a:xfrm>
        </p:spPr>
        <p:txBody>
          <a:bodyPr/>
          <a:lstStyle/>
          <a:p>
            <a:r>
              <a:rPr lang="en-GB" sz="1800" dirty="0"/>
              <a:t>The orbit perturbations due to the spectrometer magnets are closed between the IT on the R- and L-sides using 3 NC compensator dipoles.</a:t>
            </a:r>
          </a:p>
          <a:p>
            <a:pPr lvl="1"/>
            <a:r>
              <a:rPr lang="en-GB" sz="1600" dirty="0"/>
              <a:t>Closed 4 corrector bump.</a:t>
            </a:r>
          </a:p>
          <a:p>
            <a:pPr lvl="1"/>
            <a:r>
              <a:rPr lang="en-GB" sz="1600" dirty="0"/>
              <a:t>No BPM in that region </a:t>
            </a:r>
            <a:r>
              <a:rPr lang="en-GB" sz="1600" dirty="0">
                <a:sym typeface="Wingdings" panose="05000000000000000000" pitchFamily="2" charset="2"/>
              </a:rPr>
              <a:t> ‘invisible bump’.</a:t>
            </a:r>
          </a:p>
          <a:p>
            <a:pPr lvl="1"/>
            <a:r>
              <a:rPr lang="en-GB" sz="1600" dirty="0">
                <a:sym typeface="Wingdings" panose="05000000000000000000" pitchFamily="2" charset="2"/>
              </a:rPr>
              <a:t>No magnetic element: bumps closed independently of optics and energy.</a:t>
            </a:r>
          </a:p>
          <a:p>
            <a:pPr lvl="2"/>
            <a:r>
              <a:rPr lang="en-GB" sz="1400" dirty="0">
                <a:sym typeface="Wingdings" panose="05000000000000000000" pitchFamily="2" charset="2"/>
              </a:rPr>
              <a:t>Ideal case broken (slightly) by ALICE solenoid.</a:t>
            </a:r>
            <a:endParaRPr lang="en-GB" sz="1400" dirty="0"/>
          </a:p>
          <a:p>
            <a:r>
              <a:rPr lang="en-GB" sz="1800" dirty="0"/>
              <a:t>Contrary to initial design assumptions, the spectrometers are not ramped.</a:t>
            </a:r>
          </a:p>
          <a:p>
            <a:pPr lvl="1"/>
            <a:r>
              <a:rPr lang="en-GB" sz="1600" dirty="0"/>
              <a:t>This generates very large internal crossing angles (~ </a:t>
            </a:r>
            <a:r>
              <a:rPr lang="en-GB" sz="1600" dirty="0" err="1"/>
              <a:t>mrads</a:t>
            </a:r>
            <a:r>
              <a:rPr lang="en-GB" sz="1600" dirty="0"/>
              <a:t>) at injection.</a:t>
            </a:r>
          </a:p>
          <a:p>
            <a:pPr lvl="1"/>
            <a:r>
              <a:rPr lang="en-GB" sz="1600" dirty="0"/>
              <a:t>At high energy the internal and external crossing angles are of similar magnitude (100’s </a:t>
            </a:r>
            <a:r>
              <a:rPr lang="en-GB" sz="1600" dirty="0" err="1"/>
              <a:t>urad</a:t>
            </a:r>
            <a:r>
              <a:rPr lang="en-GB" sz="1600" dirty="0"/>
              <a:t>).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79021" y="4294777"/>
          <a:ext cx="7372350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8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365967115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Experiment</a:t>
                      </a: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Spectrometer bump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½ </a:t>
                      </a:r>
                      <a:r>
                        <a:rPr lang="en-US" sz="1600" dirty="0" err="1">
                          <a:solidFill>
                            <a:srgbClr val="0000FF"/>
                          </a:solidFill>
                        </a:rPr>
                        <a:t>xing</a:t>
                      </a:r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 angle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en-US" sz="1600" dirty="0" err="1">
                          <a:solidFill>
                            <a:srgbClr val="0000FF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sz="1600" dirty="0" err="1">
                          <a:solidFill>
                            <a:srgbClr val="0000FF"/>
                          </a:solidFill>
                        </a:rPr>
                        <a:t>rad</a:t>
                      </a:r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External bump ½ </a:t>
                      </a:r>
                      <a:r>
                        <a:rPr lang="en-US" sz="1600" dirty="0" err="1">
                          <a:solidFill>
                            <a:srgbClr val="0000FF"/>
                          </a:solidFill>
                        </a:rPr>
                        <a:t>xing</a:t>
                      </a:r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 angle (</a:t>
                      </a:r>
                      <a:r>
                        <a:rPr lang="en-US" sz="1600" dirty="0" err="1">
                          <a:solidFill>
                            <a:srgbClr val="0000FF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sz="1600" dirty="0" err="1">
                          <a:solidFill>
                            <a:srgbClr val="0000FF"/>
                          </a:solidFill>
                        </a:rPr>
                        <a:t>rad</a:t>
                      </a:r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energy (GeV)</a:t>
                      </a:r>
                    </a:p>
                  </a:txBody>
                  <a:tcPr marL="91451" marR="9145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ALICE</a:t>
                      </a: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±1077</a:t>
                      </a:r>
                      <a:endParaRPr lang="en-US" sz="16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170</a:t>
                      </a: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450</a:t>
                      </a:r>
                    </a:p>
                  </a:txBody>
                  <a:tcPr marL="91451" marR="9145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ALICE</a:t>
                      </a: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±</a:t>
                      </a:r>
                      <a:r>
                        <a:rPr lang="en-US" sz="1600" dirty="0"/>
                        <a:t>75</a:t>
                      </a: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200</a:t>
                      </a: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6500</a:t>
                      </a:r>
                    </a:p>
                  </a:txBody>
                  <a:tcPr marL="91451" marR="9145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LHCb</a:t>
                      </a:r>
                      <a:endParaRPr lang="en-US" sz="1600" b="1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±2106</a:t>
                      </a:r>
                      <a:endParaRPr lang="en-US" sz="1600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-170</a:t>
                      </a: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450</a:t>
                      </a:r>
                    </a:p>
                  </a:txBody>
                  <a:tcPr marL="91451" marR="9145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LHCb</a:t>
                      </a:r>
                      <a:endParaRPr lang="en-US" sz="1600" b="1" dirty="0"/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±</a:t>
                      </a:r>
                      <a:r>
                        <a:rPr lang="en-US" sz="1600" dirty="0"/>
                        <a:t>146</a:t>
                      </a: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-250</a:t>
                      </a: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6500</a:t>
                      </a:r>
                    </a:p>
                  </a:txBody>
                  <a:tcPr marL="91451" marR="9145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122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Polarities and crossing angles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F703AB9-9F91-48F9-8033-315328456A3D}" type="datetime1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ALIC and LHCb angle and polarities - JW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AE17FEC2-4004-48E7-8C46-70F7E672617C}" type="slidenum">
              <a:rPr lang="en-US" altLang="en-US">
                <a:latin typeface="Arial" panose="020B0604020202020204" pitchFamily="34" charset="0"/>
              </a:rPr>
              <a:pPr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36599" y="4182546"/>
          <a:ext cx="80645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5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8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External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Xing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Polarity</a:t>
                      </a: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Internal Xing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Net effect</a:t>
                      </a:r>
                    </a:p>
                  </a:txBody>
                  <a:tcPr marL="91434" marR="914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Positive</a:t>
                      </a: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Positive</a:t>
                      </a: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Negative</a:t>
                      </a: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Compensation</a:t>
                      </a:r>
                    </a:p>
                  </a:txBody>
                  <a:tcPr marL="91434" marR="914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D60093"/>
                          </a:solidFill>
                        </a:rPr>
                        <a:t>Negative</a:t>
                      </a: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D60093"/>
                          </a:solidFill>
                        </a:rPr>
                        <a:t>Positive</a:t>
                      </a: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D60093"/>
                          </a:solidFill>
                        </a:rPr>
                        <a:t>Negative</a:t>
                      </a: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Addition</a:t>
                      </a:r>
                      <a:endParaRPr lang="en-US" sz="1800" dirty="0">
                        <a:solidFill>
                          <a:srgbClr val="D60093"/>
                        </a:solidFill>
                      </a:endParaRPr>
                    </a:p>
                  </a:txBody>
                  <a:tcPr marL="91434" marR="914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Positive</a:t>
                      </a: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D60093"/>
                          </a:solidFill>
                        </a:rPr>
                        <a:t>Negative</a:t>
                      </a: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D60093"/>
                          </a:solidFill>
                        </a:rPr>
                        <a:t>Positive</a:t>
                      </a: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Addition</a:t>
                      </a:r>
                      <a:endParaRPr lang="en-US" sz="1800" dirty="0">
                        <a:solidFill>
                          <a:srgbClr val="D60093"/>
                        </a:solidFill>
                      </a:endParaRPr>
                    </a:p>
                  </a:txBody>
                  <a:tcPr marL="91434" marR="914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Negative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Negative</a:t>
                      </a: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Positive</a:t>
                      </a: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Compensation</a:t>
                      </a:r>
                    </a:p>
                  </a:txBody>
                  <a:tcPr marL="91434" marR="9143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Content Placeholder 5"/>
          <p:cNvSpPr txBox="1">
            <a:spLocks/>
          </p:cNvSpPr>
          <p:nvPr/>
        </p:nvSpPr>
        <p:spPr>
          <a:xfrm>
            <a:off x="609600" y="2775003"/>
            <a:ext cx="7924800" cy="190498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dirty="0"/>
              <a:t>The superposition of the external and internal </a:t>
            </a:r>
            <a:r>
              <a:rPr lang="en-US" dirty="0" err="1"/>
              <a:t>xing</a:t>
            </a:r>
            <a:r>
              <a:rPr lang="en-US" dirty="0"/>
              <a:t> bumps leads to compensation (opposite signs) or addition (same signs).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/>
              <a:t>External crossing angles are + for ALICE (flexible) and – for </a:t>
            </a:r>
            <a:r>
              <a:rPr lang="en-US" dirty="0" err="1"/>
              <a:t>LHCb</a:t>
            </a:r>
            <a:r>
              <a:rPr lang="en-US" dirty="0"/>
              <a:t> (fixed – H plane constraints, interference with separation scheme).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09600" y="830817"/>
            <a:ext cx="7924800" cy="73256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/>
              <a:t>The polarity convention of the spectrometer PCs:</a:t>
            </a:r>
          </a:p>
          <a:p>
            <a:pPr lvl="1"/>
            <a:r>
              <a:rPr lang="en-GB" kern="0" dirty="0"/>
              <a:t>For PC polarity +, the B field points down, </a:t>
            </a:r>
            <a:r>
              <a:rPr lang="en-GB" kern="0"/>
              <a:t>see slide 7</a:t>
            </a:r>
            <a:r>
              <a:rPr lang="en-GB" kern="0" dirty="0"/>
              <a:t>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826580"/>
              </p:ext>
            </p:extLst>
          </p:nvPr>
        </p:nvGraphicFramePr>
        <p:xfrm>
          <a:off x="1295400" y="1563387"/>
          <a:ext cx="5562599" cy="1097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1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9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18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Experiment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PC Polarity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Sign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of internal Xing angle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L="91439" marR="91439" marT="45730" marB="457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24">
                <a:tc>
                  <a:txBody>
                    <a:bodyPr/>
                    <a:lstStyle/>
                    <a:p>
                      <a:r>
                        <a:rPr lang="en-US" sz="1600" b="1" dirty="0"/>
                        <a:t>ALICE/</a:t>
                      </a:r>
                      <a:r>
                        <a:rPr lang="en-US" sz="1600" b="1" dirty="0" err="1"/>
                        <a:t>LHCb</a:t>
                      </a:r>
                      <a:endParaRPr lang="en-US" sz="1600" b="1" dirty="0"/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Positive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Negative*</a:t>
                      </a:r>
                    </a:p>
                  </a:txBody>
                  <a:tcPr marL="91439" marR="91439" marT="45730" marB="457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7221538" y="1451309"/>
            <a:ext cx="1312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200" i="1" dirty="0">
                <a:latin typeface="+mj-lt"/>
              </a:rPr>
              <a:t>(*) B1 sign convention.</a:t>
            </a:r>
          </a:p>
        </p:txBody>
      </p:sp>
    </p:spTree>
    <p:extLst>
      <p:ext uri="{BB962C8B-B14F-4D97-AF65-F5344CB8AC3E}">
        <p14:creationId xmlns:p14="http://schemas.microsoft.com/office/powerpoint/2010/main" val="4114376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LHCb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3483D7A-C3D9-4F64-9E8B-CB4E6E97CEC9}" type="datetime1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ALIC and LHCb angle and polarities - JW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CE6F65E4-0439-4A19-B722-4D74147FDA3C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9222" name="Picture 5" descr="LHCb-spectro.bum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855663"/>
            <a:ext cx="52228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85825" y="4657725"/>
            <a:ext cx="7834313" cy="16005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1600" dirty="0">
                <a:latin typeface="+mj-lt"/>
              </a:rPr>
              <a:t>Example of the </a:t>
            </a:r>
            <a:r>
              <a:rPr lang="en-US" sz="1600" dirty="0" err="1">
                <a:latin typeface="+mj-lt"/>
              </a:rPr>
              <a:t>LHCb</a:t>
            </a:r>
            <a:r>
              <a:rPr lang="en-US" sz="1600" dirty="0">
                <a:latin typeface="+mj-lt"/>
              </a:rPr>
              <a:t> spectrometer bump corresponding to:</a:t>
            </a:r>
          </a:p>
          <a:p>
            <a:pPr marL="722313" lvl="1" indent="-265113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1400" dirty="0">
                <a:latin typeface="+mj-lt"/>
              </a:rPr>
              <a:t> </a:t>
            </a:r>
            <a:r>
              <a:rPr lang="en-US" sz="1400" b="1" dirty="0">
                <a:solidFill>
                  <a:srgbClr val="0000FF"/>
                </a:solidFill>
                <a:latin typeface="+mj-lt"/>
              </a:rPr>
              <a:t>NEGATIVE internal Xing angle </a:t>
            </a:r>
            <a:r>
              <a:rPr lang="en-US" sz="1400" dirty="0">
                <a:latin typeface="+mj-lt"/>
              </a:rPr>
              <a:t>(B1 moving inwards),</a:t>
            </a:r>
          </a:p>
          <a:p>
            <a:pPr marL="722313" lvl="1" indent="-265113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1400" dirty="0">
                <a:latin typeface="+mj-lt"/>
              </a:rPr>
              <a:t> </a:t>
            </a:r>
            <a:r>
              <a:rPr lang="en-US" sz="1400" b="1" dirty="0">
                <a:solidFill>
                  <a:srgbClr val="D60093"/>
                </a:solidFill>
                <a:latin typeface="+mj-lt"/>
              </a:rPr>
              <a:t>POSITIVE spectrometer kick</a:t>
            </a:r>
            <a:r>
              <a:rPr lang="en-US" sz="1400" dirty="0">
                <a:latin typeface="+mj-lt"/>
              </a:rPr>
              <a:t> (B1 kicked outwards),</a:t>
            </a:r>
          </a:p>
          <a:p>
            <a:pPr marL="722313" lvl="1" indent="-265113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1400" dirty="0">
                <a:latin typeface="+mj-lt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Arial"/>
              </a:rPr>
              <a:t>POSITIVE spectrometer PC POLARITY</a:t>
            </a:r>
            <a:r>
              <a:rPr lang="en-US" sz="1400" b="1" dirty="0">
                <a:latin typeface="Arial"/>
              </a:rPr>
              <a:t>.</a:t>
            </a:r>
          </a:p>
          <a:p>
            <a:pPr marL="722313" lvl="1" indent="-265113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1400" b="1" dirty="0">
                <a:latin typeface="Arial"/>
              </a:rPr>
              <a:t>B field points down.</a:t>
            </a:r>
            <a:endParaRPr lang="en-US" sz="1400" dirty="0">
              <a:latin typeface="+mj-lt"/>
            </a:endParaRPr>
          </a:p>
        </p:txBody>
      </p:sp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4994275" y="3467100"/>
            <a:ext cx="170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Spectrometer</a:t>
            </a:r>
          </a:p>
        </p:txBody>
      </p:sp>
      <p:cxnSp>
        <p:nvCxnSpPr>
          <p:cNvPr id="9225" name="Straight Arrow Connector 9"/>
          <p:cNvCxnSpPr>
            <a:cxnSpLocks noChangeShapeType="1"/>
          </p:cNvCxnSpPr>
          <p:nvPr/>
        </p:nvCxnSpPr>
        <p:spPr bwMode="auto">
          <a:xfrm rot="16200000" flipV="1">
            <a:off x="4591050" y="2717800"/>
            <a:ext cx="768350" cy="730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Polarity and settings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3F223F-D8FD-4A88-8039-5412D7DC817B}" type="datetime1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ALIC and LHCb angle and polarities - JW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D914B-DDCD-4597-A36F-041DA0FD0A8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09600" y="935769"/>
            <a:ext cx="8058150" cy="5351134"/>
          </a:xfrm>
        </p:spPr>
        <p:txBody>
          <a:bodyPr/>
          <a:lstStyle/>
          <a:p>
            <a:r>
              <a:rPr lang="en-GB" sz="1800" dirty="0"/>
              <a:t>The nominal settings of the PCs are:</a:t>
            </a:r>
          </a:p>
          <a:p>
            <a:pPr lvl="1"/>
            <a:r>
              <a:rPr lang="en-GB" sz="1600" b="1" dirty="0">
                <a:solidFill>
                  <a:srgbClr val="0000FF"/>
                </a:solidFill>
              </a:rPr>
              <a:t>ALICE spectrometer: 6’000 A,</a:t>
            </a:r>
            <a:endParaRPr lang="en-GB" sz="1600" dirty="0"/>
          </a:p>
          <a:p>
            <a:pPr lvl="1"/>
            <a:r>
              <a:rPr lang="en-GB" sz="1600" b="1" dirty="0">
                <a:solidFill>
                  <a:srgbClr val="0000FF"/>
                </a:solidFill>
              </a:rPr>
              <a:t>ALICE solenoid: 30’000 A,</a:t>
            </a:r>
          </a:p>
          <a:p>
            <a:pPr lvl="1"/>
            <a:r>
              <a:rPr lang="en-GB" sz="1600" b="1" dirty="0" err="1">
                <a:solidFill>
                  <a:srgbClr val="0000FF"/>
                </a:solidFill>
              </a:rPr>
              <a:t>LHCb</a:t>
            </a:r>
            <a:r>
              <a:rPr lang="en-GB" sz="1600" b="1" dirty="0">
                <a:solidFill>
                  <a:srgbClr val="0000FF"/>
                </a:solidFill>
              </a:rPr>
              <a:t> spectrometer: 5’850 A</a:t>
            </a:r>
            <a:r>
              <a:rPr lang="en-GB" sz="1600" dirty="0"/>
              <a:t>.</a:t>
            </a:r>
          </a:p>
          <a:p>
            <a:pPr>
              <a:spcBef>
                <a:spcPts val="1200"/>
              </a:spcBef>
            </a:pPr>
            <a:r>
              <a:rPr lang="en-GB" sz="1800" dirty="0"/>
              <a:t>The spectrometer and compensator settings are combined into 2 knobs that correspond to 4 corrector bumps.</a:t>
            </a:r>
          </a:p>
          <a:p>
            <a:pPr lvl="1"/>
            <a:r>
              <a:rPr lang="en-GB" sz="1600" dirty="0"/>
              <a:t>Knobs:</a:t>
            </a:r>
          </a:p>
          <a:p>
            <a:pPr lvl="2"/>
            <a:r>
              <a:rPr lang="en-GB" sz="1400" b="1" dirty="0"/>
              <a:t>LHCBEAM/IP2-ALICE-V-MURAD</a:t>
            </a:r>
            <a:r>
              <a:rPr lang="en-GB" sz="1400" dirty="0"/>
              <a:t> – value = 1077</a:t>
            </a:r>
          </a:p>
          <a:p>
            <a:pPr lvl="2"/>
            <a:r>
              <a:rPr lang="en-GB" sz="1400" b="1" dirty="0"/>
              <a:t>LHCBEAM/IP8-LHCB-H-MURAD</a:t>
            </a:r>
            <a:r>
              <a:rPr lang="en-GB" sz="1400" dirty="0"/>
              <a:t> – value = 2106</a:t>
            </a:r>
          </a:p>
          <a:p>
            <a:pPr lvl="2"/>
            <a:r>
              <a:rPr lang="en-GB" sz="1400" dirty="0"/>
              <a:t>Corrections are added to knobs to close the spectrometer bumps based on beam measurements – in the absence of solenoid for the case of ALICE.</a:t>
            </a:r>
          </a:p>
          <a:p>
            <a:pPr lvl="3"/>
            <a:r>
              <a:rPr lang="en-GB" sz="1200" dirty="0"/>
              <a:t>Corrections of few </a:t>
            </a:r>
            <a:r>
              <a:rPr lang="en-GB" sz="1200" dirty="0" err="1"/>
              <a:t>microrads</a:t>
            </a:r>
            <a:r>
              <a:rPr lang="en-GB" sz="1200" dirty="0"/>
              <a:t> on outer compensators.</a:t>
            </a:r>
          </a:p>
          <a:p>
            <a:pPr lvl="3"/>
            <a:r>
              <a:rPr lang="en-GB" sz="1200" dirty="0"/>
              <a:t>It is not possible to ramp up the bumps with beam in the machine – the TFs of the spectrometer have too large errors (not known !!) at intermediate settings.</a:t>
            </a:r>
          </a:p>
          <a:p>
            <a:pPr lvl="1"/>
            <a:r>
              <a:rPr lang="en-GB" sz="1600" dirty="0"/>
              <a:t>For </a:t>
            </a:r>
            <a:r>
              <a:rPr lang="en-GB" sz="1600" b="1" dirty="0" err="1">
                <a:solidFill>
                  <a:srgbClr val="CC3399"/>
                </a:solidFill>
              </a:rPr>
              <a:t>LHCb</a:t>
            </a:r>
            <a:r>
              <a:rPr lang="en-GB" sz="1600" dirty="0"/>
              <a:t> there is no magnetic element within the bump, </a:t>
            </a:r>
            <a:r>
              <a:rPr lang="en-GB" sz="1600" dirty="0">
                <a:solidFill>
                  <a:srgbClr val="CC3399"/>
                </a:solidFill>
              </a:rPr>
              <a:t>closure does not depend on optics or energy</a:t>
            </a:r>
            <a:r>
              <a:rPr lang="en-GB" sz="1600" dirty="0"/>
              <a:t> (no ramp !).</a:t>
            </a:r>
          </a:p>
          <a:p>
            <a:pPr lvl="1"/>
            <a:r>
              <a:rPr lang="en-GB" sz="1600" dirty="0"/>
              <a:t>But for </a:t>
            </a:r>
            <a:r>
              <a:rPr lang="en-GB" sz="1600" b="1" dirty="0">
                <a:solidFill>
                  <a:srgbClr val="CC3399"/>
                </a:solidFill>
              </a:rPr>
              <a:t>ALICE</a:t>
            </a:r>
            <a:r>
              <a:rPr lang="en-GB" sz="1600" dirty="0"/>
              <a:t> the </a:t>
            </a:r>
            <a:r>
              <a:rPr lang="en-GB" sz="1600" dirty="0">
                <a:solidFill>
                  <a:srgbClr val="FF0000"/>
                </a:solidFill>
              </a:rPr>
              <a:t>solenoid breaks the closure slightly</a:t>
            </a:r>
            <a:r>
              <a:rPr lang="en-GB" sz="1600" dirty="0"/>
              <a:t>.</a:t>
            </a:r>
          </a:p>
          <a:p>
            <a:pPr lvl="2"/>
            <a:r>
              <a:rPr lang="en-GB" sz="1400" dirty="0"/>
              <a:t>~ vanishes at high energy due to 1/E scaling.</a:t>
            </a:r>
          </a:p>
        </p:txBody>
      </p:sp>
    </p:spTree>
    <p:extLst>
      <p:ext uri="{BB962C8B-B14F-4D97-AF65-F5344CB8AC3E}">
        <p14:creationId xmlns:p14="http://schemas.microsoft.com/office/powerpoint/2010/main" val="1918758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Flipping polarity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5776A8-E08D-4888-9DFA-DAFCFD631716}" type="datetime1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ALIC and LHCb angle and polarities - JW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D914B-DDCD-4597-A36F-041DA0FD0A8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0486" y="1143000"/>
            <a:ext cx="8191500" cy="4419600"/>
          </a:xfrm>
        </p:spPr>
        <p:txBody>
          <a:bodyPr/>
          <a:lstStyle/>
          <a:p>
            <a:r>
              <a:rPr lang="en-GB" sz="1800" dirty="0"/>
              <a:t>Both ALICE and </a:t>
            </a:r>
            <a:r>
              <a:rPr lang="en-GB" sz="1800" dirty="0" err="1"/>
              <a:t>LHCb</a:t>
            </a:r>
            <a:r>
              <a:rPr lang="en-GB" sz="1800" dirty="0"/>
              <a:t> like to flip polarity from time to time…</a:t>
            </a:r>
          </a:p>
          <a:p>
            <a:pPr lvl="1"/>
            <a:r>
              <a:rPr lang="en-GB" sz="1600" dirty="0"/>
              <a:t>Systematic error control.</a:t>
            </a:r>
          </a:p>
          <a:p>
            <a:pPr lvl="1"/>
            <a:r>
              <a:rPr lang="en-GB" sz="1600" dirty="0"/>
              <a:t>Due to overlap with external crossing angle, the two polarity configuration are actually different – not the same effective crossing angle (</a:t>
            </a:r>
            <a:r>
              <a:rPr lang="en-GB" sz="1600" dirty="0" err="1"/>
              <a:t>int</a:t>
            </a:r>
            <a:r>
              <a:rPr lang="en-GB" sz="1600" dirty="0"/>
              <a:t> + </a:t>
            </a:r>
            <a:r>
              <a:rPr lang="en-GB" sz="1600" dirty="0" err="1"/>
              <a:t>ext</a:t>
            </a:r>
            <a:r>
              <a:rPr lang="en-GB" sz="1600" dirty="0"/>
              <a:t>).</a:t>
            </a:r>
          </a:p>
          <a:p>
            <a:r>
              <a:rPr lang="en-GB" sz="1800" dirty="0"/>
              <a:t>For Run 2 we use a </a:t>
            </a:r>
            <a:r>
              <a:rPr lang="en-GB" sz="1800" b="1" dirty="0">
                <a:solidFill>
                  <a:srgbClr val="0000FF"/>
                </a:solidFill>
              </a:rPr>
              <a:t>scheme to operate the spectrometer for both polarities without flipping the external crossing angles </a:t>
            </a:r>
            <a:r>
              <a:rPr lang="en-GB" sz="1800" dirty="0"/>
              <a:t>(not even possible for </a:t>
            </a:r>
            <a:r>
              <a:rPr lang="en-GB" sz="1800" dirty="0" err="1"/>
              <a:t>LHCb</a:t>
            </a:r>
            <a:r>
              <a:rPr lang="en-GB" sz="1800" dirty="0"/>
              <a:t> due to H plane) proposed by S. </a:t>
            </a:r>
            <a:r>
              <a:rPr lang="en-GB" sz="1800" dirty="0" err="1"/>
              <a:t>Fartoukh</a:t>
            </a:r>
            <a:r>
              <a:rPr lang="en-GB" sz="1800" dirty="0"/>
              <a:t>.</a:t>
            </a:r>
          </a:p>
          <a:p>
            <a:pPr lvl="1"/>
            <a:r>
              <a:rPr lang="en-GB" sz="1600" dirty="0"/>
              <a:t>The separation is increased to ±3.5 mm (from the default ±2 mm) at injection.</a:t>
            </a:r>
          </a:p>
          <a:p>
            <a:pPr lvl="1"/>
            <a:r>
              <a:rPr lang="en-GB" sz="1600" dirty="0"/>
              <a:t>An IP angle bump of -40 </a:t>
            </a:r>
            <a:r>
              <a:rPr lang="en-GB" sz="1600" dirty="0" err="1">
                <a:latin typeface="Symbol" panose="05050102010706020507" pitchFamily="18" charset="2"/>
              </a:rPr>
              <a:t>m</a:t>
            </a:r>
            <a:r>
              <a:rPr lang="en-GB" sz="1600" dirty="0" err="1"/>
              <a:t>rad</a:t>
            </a:r>
            <a:r>
              <a:rPr lang="en-GB" sz="1600" dirty="0"/>
              <a:t> is added in the separation plane to optimize the aperture.</a:t>
            </a:r>
          </a:p>
          <a:p>
            <a:r>
              <a:rPr lang="en-GB" sz="1800" dirty="0"/>
              <a:t>For </a:t>
            </a:r>
            <a:r>
              <a:rPr lang="en-GB" sz="1800" dirty="0" err="1"/>
              <a:t>LHCb</a:t>
            </a:r>
            <a:r>
              <a:rPr lang="en-GB" sz="1800" dirty="0"/>
              <a:t> this scheme renders polarity flips transparent for operation.</a:t>
            </a:r>
          </a:p>
          <a:p>
            <a:pPr lvl="1"/>
            <a:r>
              <a:rPr lang="en-GB" sz="1600" dirty="0"/>
              <a:t>But still possible impact on beam dynamics due to different LR separations.</a:t>
            </a:r>
          </a:p>
          <a:p>
            <a:r>
              <a:rPr lang="en-GB" sz="1800" dirty="0"/>
              <a:t>For ALICE this scheme would render polarity flips transparent in the absence of the solenoid.</a:t>
            </a:r>
          </a:p>
        </p:txBody>
      </p:sp>
    </p:spTree>
    <p:extLst>
      <p:ext uri="{BB962C8B-B14F-4D97-AF65-F5344CB8AC3E}">
        <p14:creationId xmlns:p14="http://schemas.microsoft.com/office/powerpoint/2010/main" val="309634343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14747</TotalTime>
  <Words>1057</Words>
  <Application>Microsoft Office PowerPoint</Application>
  <PresentationFormat>On-screen Show (4:3)</PresentationFormat>
  <Paragraphs>156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Comic Sans MS</vt:lpstr>
      <vt:lpstr>Symbol</vt:lpstr>
      <vt:lpstr>Times New Roman</vt:lpstr>
      <vt:lpstr>Wingdings</vt:lpstr>
      <vt:lpstr>Theme1</vt:lpstr>
      <vt:lpstr>PowerPoint Presentation</vt:lpstr>
      <vt:lpstr>ALICE </vt:lpstr>
      <vt:lpstr>ALICE solenoid</vt:lpstr>
      <vt:lpstr>LHCb</vt:lpstr>
      <vt:lpstr>Spectrometer bumps</vt:lpstr>
      <vt:lpstr>Polarities and crossing angles</vt:lpstr>
      <vt:lpstr>LHCb</vt:lpstr>
      <vt:lpstr>Polarity and settings</vt:lpstr>
      <vt:lpstr>Flipping polarity</vt:lpstr>
      <vt:lpstr>ALICE solenoid ramp</vt:lpstr>
      <vt:lpstr>ALICE solenoid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 Wenninger</dc:creator>
  <cp:lastModifiedBy>Jorg Wenninger</cp:lastModifiedBy>
  <cp:revision>2731</cp:revision>
  <cp:lastPrinted>1601-01-01T00:00:00Z</cp:lastPrinted>
  <dcterms:created xsi:type="dcterms:W3CDTF">1601-01-01T00:00:00Z</dcterms:created>
  <dcterms:modified xsi:type="dcterms:W3CDTF">2023-04-03T11:48:50Z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