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charts/chart4.xml" ContentType="application/vnd.openxmlformats-officedocument.drawingml.char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3.xml" ContentType="application/vnd.openxmlformats-officedocument.drawingml.char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drawings/drawing2.xml" ContentType="application/vnd.openxmlformats-officedocument.drawingml.chartshapes+xml"/>
  <Override PartName="/ppt/viewProps.xml" ContentType="application/vnd.openxmlformats-officedocument.presentationml.view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rawings/drawing1.xml" ContentType="application/vnd.openxmlformats-officedocument.drawingml.chartshapes+xml"/>
  <Override PartName="/ppt/slideLayouts/slideLayout17.xml" ContentType="application/vnd.openxmlformats-officedocument.presentationml.slideLayout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30"/>
  </p:notesMasterIdLst>
  <p:handoutMasterIdLst>
    <p:handoutMasterId r:id="rId31"/>
  </p:handoutMasterIdLst>
  <p:sldIdLst>
    <p:sldId id="256" r:id="rId4"/>
    <p:sldId id="362" r:id="rId5"/>
    <p:sldId id="318" r:id="rId6"/>
    <p:sldId id="319" r:id="rId7"/>
    <p:sldId id="320" r:id="rId8"/>
    <p:sldId id="353" r:id="rId9"/>
    <p:sldId id="268" r:id="rId10"/>
    <p:sldId id="290" r:id="rId11"/>
    <p:sldId id="341" r:id="rId12"/>
    <p:sldId id="342" r:id="rId13"/>
    <p:sldId id="343" r:id="rId14"/>
    <p:sldId id="323" r:id="rId15"/>
    <p:sldId id="360" r:id="rId16"/>
    <p:sldId id="361" r:id="rId17"/>
    <p:sldId id="364" r:id="rId18"/>
    <p:sldId id="365" r:id="rId19"/>
    <p:sldId id="366" r:id="rId20"/>
    <p:sldId id="367" r:id="rId21"/>
    <p:sldId id="369" r:id="rId22"/>
    <p:sldId id="317" r:id="rId23"/>
    <p:sldId id="340" r:id="rId24"/>
    <p:sldId id="344" r:id="rId25"/>
    <p:sldId id="321" r:id="rId26"/>
    <p:sldId id="356" r:id="rId27"/>
    <p:sldId id="322" r:id="rId28"/>
    <p:sldId id="368" r:id="rId29"/>
  </p:sldIdLst>
  <p:sldSz cx="9144000" cy="6858000" type="screen4x3"/>
  <p:notesSz cx="6732588" cy="98567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400" b="1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400" b="1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400" b="1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400" b="1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400" b="1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256" y="-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lvalent:CERN:Collimation:commissioning2011:2011_Performance_Overview:Comparison_2010_2011_beam_size_and_gap_offsets:delta_offset_3500GeV-450GeV_2010_and_2011_B1:delta_offset_B1_with_histogra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lvalent:CERN:Collimation:commissioning2011:2011_Performance_Overview:Comparison_2010_2011_beam_size_and_gap_offsets:delta_offset_3500GeV-450GeV_2010_and_2011_B2:delta_offset_B2_with_histogram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lvalent:CERN:Collimation:commissioning2011:2011_Performance_Overview:Comparison_2010_2011_beam_size_and_gap_offsets:beam_size_histogram_450GeV_2010_and_2011_B1_and_B2:beam_size_hist_450GeV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lvalent:CERN:Collimation:commissioning2011:2011_Performance_Overview:Comparison_2010_2011_beam_size_and_gap_offsets:beam_size_histogram_450GeV_2010_and_2011_B1_and_B2:beam_size_hist_450GeV.xlsx" TargetMode="External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lvalent:CERN:Collimation:commissioning2011:2011_Performance_Overview:Comparison_2010_2011_beam_size_and_gap_offsets:beam_size_histogram_3500GeV_2010_and_2011_B1_and_B2:beam_size_hist_3500Ge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lvalent:CERN:Collimation:commissioning2011:2011_Performance_Overview:Comparison_2010_2011_beam_size_and_gap_offsets:beam_size_histogram_3500GeV_2010_and_2011_B1_and_B2:beam_size_hist_3500Ge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Difference in Measured Beam Offset between Injection and Flat Top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706550666387722"/>
          <c:y val="0.097423887587822"/>
          <c:w val="0.895740059520991"/>
          <c:h val="0.774018514079183"/>
        </c:manualLayout>
      </c:layout>
      <c:barChart>
        <c:barDir val="col"/>
        <c:grouping val="clustered"/>
        <c:ser>
          <c:idx val="0"/>
          <c:order val="0"/>
          <c:tx>
            <c:strRef>
              <c:f>Sheet1!$Z$2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366FF"/>
            </a:solidFill>
          </c:spPr>
          <c:cat>
            <c:numRef>
              <c:f>Sheet1!$AG$4:$AG$12</c:f>
              <c:numCache>
                <c:formatCode>General</c:formatCode>
                <c:ptCount val="9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</c:numCache>
            </c:numRef>
          </c:cat>
          <c:val>
            <c:numRef>
              <c:f>Sheet1!$AC$5:$AC$13</c:f>
              <c:numCache>
                <c:formatCode>General</c:formatCode>
                <c:ptCount val="9"/>
                <c:pt idx="0">
                  <c:v>0.0</c:v>
                </c:pt>
                <c:pt idx="1">
                  <c:v>5.0</c:v>
                </c:pt>
                <c:pt idx="2">
                  <c:v>9.0</c:v>
                </c:pt>
                <c:pt idx="3">
                  <c:v>7.0</c:v>
                </c:pt>
                <c:pt idx="4">
                  <c:v>1.0</c:v>
                </c:pt>
                <c:pt idx="5">
                  <c:v>1.0</c:v>
                </c:pt>
                <c:pt idx="6">
                  <c:v>3.0</c:v>
                </c:pt>
                <c:pt idx="7">
                  <c:v>2.0</c:v>
                </c:pt>
                <c:pt idx="8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Sheet1!$AE$2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Sheet1!$AG$4:$AG$12</c:f>
              <c:numCache>
                <c:formatCode>General</c:formatCode>
                <c:ptCount val="9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</c:numCache>
            </c:numRef>
          </c:cat>
          <c:val>
            <c:numRef>
              <c:f>Sheet1!$AH$4:$AH$12</c:f>
              <c:numCache>
                <c:formatCode>General</c:formatCode>
                <c:ptCount val="9"/>
                <c:pt idx="0">
                  <c:v>0.0</c:v>
                </c:pt>
                <c:pt idx="1">
                  <c:v>14.0</c:v>
                </c:pt>
                <c:pt idx="2">
                  <c:v>9.0</c:v>
                </c:pt>
                <c:pt idx="3">
                  <c:v>3.0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axId val="603722584"/>
        <c:axId val="603711064"/>
      </c:barChart>
      <c:catAx>
        <c:axId val="603722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Difference in Measured Beam Offset (mm)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711064"/>
        <c:crosses val="autoZero"/>
        <c:auto val="1"/>
        <c:lblAlgn val="ctr"/>
        <c:lblOffset val="100"/>
      </c:catAx>
      <c:valAx>
        <c:axId val="603711064"/>
        <c:scaling>
          <c:orientation val="minMax"/>
          <c:max val="14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No. of Collimators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722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006248358897"/>
          <c:y val="0.36764627782183"/>
          <c:w val="0.0724937584761856"/>
          <c:h val="0.11154585185048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Difference in Measured Beam Offset between Injection and Flat Top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706550666387722"/>
          <c:y val="0.0976525821596244"/>
          <c:w val="0.904524835463163"/>
          <c:h val="0.778235555062659"/>
        </c:manualLayout>
      </c:layout>
      <c:barChart>
        <c:barDir val="col"/>
        <c:grouping val="clustered"/>
        <c:ser>
          <c:idx val="0"/>
          <c:order val="0"/>
          <c:tx>
            <c:strRef>
              <c:f>Sheet1!$Z$2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366FF"/>
            </a:solidFill>
          </c:spPr>
          <c:cat>
            <c:numRef>
              <c:f>Sheet1!$AE$4:$AE$16</c:f>
              <c:numCache>
                <c:formatCode>General</c:formatCode>
                <c:ptCount val="13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</c:numCache>
            </c:numRef>
          </c:cat>
          <c:val>
            <c:numRef>
              <c:f>Sheet1!$AC$4:$AC$16</c:f>
              <c:numCache>
                <c:formatCode>General</c:formatCode>
                <c:ptCount val="13"/>
                <c:pt idx="0">
                  <c:v>0.0</c:v>
                </c:pt>
                <c:pt idx="1">
                  <c:v>3.0</c:v>
                </c:pt>
                <c:pt idx="2">
                  <c:v>10.0</c:v>
                </c:pt>
                <c:pt idx="3">
                  <c:v>4.0</c:v>
                </c:pt>
                <c:pt idx="4">
                  <c:v>2.0</c:v>
                </c:pt>
                <c:pt idx="5">
                  <c:v>2.0</c:v>
                </c:pt>
                <c:pt idx="6">
                  <c:v>0.0</c:v>
                </c:pt>
                <c:pt idx="7">
                  <c:v>4.0</c:v>
                </c:pt>
                <c:pt idx="8">
                  <c:v>0.0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Sheet1!$AE$2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Sheet1!$AE$4:$AE$16</c:f>
              <c:numCache>
                <c:formatCode>General</c:formatCode>
                <c:ptCount val="13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</c:numCache>
            </c:numRef>
          </c:cat>
          <c:val>
            <c:numRef>
              <c:f>Sheet1!$AH$4:$AH$16</c:f>
              <c:numCache>
                <c:formatCode>General</c:formatCode>
                <c:ptCount val="13"/>
                <c:pt idx="0">
                  <c:v>0.0</c:v>
                </c:pt>
                <c:pt idx="1">
                  <c:v>12.0</c:v>
                </c:pt>
                <c:pt idx="2">
                  <c:v>7.0</c:v>
                </c:pt>
                <c:pt idx="3">
                  <c:v>4.0</c:v>
                </c:pt>
                <c:pt idx="4">
                  <c:v>2.0</c:v>
                </c:pt>
                <c:pt idx="5">
                  <c:v>2.0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1.0</c:v>
                </c:pt>
                <c:pt idx="11">
                  <c:v>0.0</c:v>
                </c:pt>
                <c:pt idx="12">
                  <c:v>1.0</c:v>
                </c:pt>
              </c:numCache>
            </c:numRef>
          </c:val>
        </c:ser>
        <c:axId val="603634008"/>
        <c:axId val="603619032"/>
      </c:barChart>
      <c:catAx>
        <c:axId val="6036340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Difference in Measured Beam Offset (mm)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619032"/>
        <c:crosses val="autoZero"/>
        <c:auto val="1"/>
        <c:lblAlgn val="ctr"/>
        <c:lblOffset val="100"/>
      </c:catAx>
      <c:valAx>
        <c:axId val="603619032"/>
        <c:scaling>
          <c:orientation val="minMax"/>
          <c:max val="12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No. of Collimators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634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846580616078"/>
          <c:y val="0.465181878673616"/>
          <c:w val="0.0734312036930005"/>
          <c:h val="0.11329821448375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11758530183727"/>
          <c:y val="0.0258215962441315"/>
          <c:w val="0.911885936132983"/>
          <c:h val="0.850066540978152"/>
        </c:manualLayout>
      </c:layout>
      <c:barChart>
        <c:barDir val="col"/>
        <c:grouping val="clustered"/>
        <c:ser>
          <c:idx val="0"/>
          <c:order val="0"/>
          <c:tx>
            <c:strRef>
              <c:f>Sheet1!$AG$1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366FF"/>
            </a:solidFill>
          </c:spPr>
          <c:cat>
            <c:numRef>
              <c:f>Sheet1!$AF$3:$AF$13</c:f>
              <c:numCache>
                <c:formatCode>General</c:formatCode>
                <c:ptCount val="11"/>
                <c:pt idx="0">
                  <c:v>0.95</c:v>
                </c:pt>
                <c:pt idx="1">
                  <c:v>1.05</c:v>
                </c:pt>
                <c:pt idx="2">
                  <c:v>1.15</c:v>
                </c:pt>
                <c:pt idx="3">
                  <c:v>1.25</c:v>
                </c:pt>
                <c:pt idx="4">
                  <c:v>1.35</c:v>
                </c:pt>
                <c:pt idx="5">
                  <c:v>1.45</c:v>
                </c:pt>
                <c:pt idx="6">
                  <c:v>1.55</c:v>
                </c:pt>
                <c:pt idx="7">
                  <c:v>1.65</c:v>
                </c:pt>
                <c:pt idx="8">
                  <c:v>1.75</c:v>
                </c:pt>
                <c:pt idx="9">
                  <c:v>1.85</c:v>
                </c:pt>
                <c:pt idx="10">
                  <c:v>1.95</c:v>
                </c:pt>
              </c:numCache>
            </c:numRef>
          </c:cat>
          <c:val>
            <c:numRef>
              <c:f>Sheet1!$AG$3:$AG$13</c:f>
              <c:numCache>
                <c:formatCode>General</c:formatCode>
                <c:ptCount val="11"/>
                <c:pt idx="0">
                  <c:v>1.0</c:v>
                </c:pt>
                <c:pt idx="1">
                  <c:v>16.0</c:v>
                </c:pt>
                <c:pt idx="2">
                  <c:v>11.0</c:v>
                </c:pt>
                <c:pt idx="3">
                  <c:v>2.0</c:v>
                </c:pt>
                <c:pt idx="4">
                  <c:v>1.0</c:v>
                </c:pt>
                <c:pt idx="5">
                  <c:v>0.0</c:v>
                </c:pt>
                <c:pt idx="6">
                  <c:v>3.0</c:v>
                </c:pt>
                <c:pt idx="7">
                  <c:v>2.0</c:v>
                </c:pt>
                <c:pt idx="8">
                  <c:v>1.0</c:v>
                </c:pt>
                <c:pt idx="9">
                  <c:v>1.0</c:v>
                </c:pt>
                <c:pt idx="10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Sheet1!$AI$1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Sheet1!$AF$3:$AF$13</c:f>
              <c:numCache>
                <c:formatCode>General</c:formatCode>
                <c:ptCount val="11"/>
                <c:pt idx="0">
                  <c:v>0.95</c:v>
                </c:pt>
                <c:pt idx="1">
                  <c:v>1.05</c:v>
                </c:pt>
                <c:pt idx="2">
                  <c:v>1.15</c:v>
                </c:pt>
                <c:pt idx="3">
                  <c:v>1.25</c:v>
                </c:pt>
                <c:pt idx="4">
                  <c:v>1.35</c:v>
                </c:pt>
                <c:pt idx="5">
                  <c:v>1.45</c:v>
                </c:pt>
                <c:pt idx="6">
                  <c:v>1.55</c:v>
                </c:pt>
                <c:pt idx="7">
                  <c:v>1.65</c:v>
                </c:pt>
                <c:pt idx="8">
                  <c:v>1.75</c:v>
                </c:pt>
                <c:pt idx="9">
                  <c:v>1.85</c:v>
                </c:pt>
                <c:pt idx="10">
                  <c:v>1.95</c:v>
                </c:pt>
              </c:numCache>
            </c:numRef>
          </c:cat>
          <c:val>
            <c:numRef>
              <c:f>Sheet1!$AI$3:$AI$13</c:f>
              <c:numCache>
                <c:formatCode>General</c:formatCode>
                <c:ptCount val="11"/>
                <c:pt idx="0">
                  <c:v>0.0</c:v>
                </c:pt>
                <c:pt idx="1">
                  <c:v>22.0</c:v>
                </c:pt>
                <c:pt idx="2">
                  <c:v>9.0</c:v>
                </c:pt>
                <c:pt idx="3">
                  <c:v>3.0</c:v>
                </c:pt>
                <c:pt idx="4">
                  <c:v>4.0</c:v>
                </c:pt>
                <c:pt idx="5">
                  <c:v>2.0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axId val="603560408"/>
        <c:axId val="603433016"/>
      </c:barChart>
      <c:catAx>
        <c:axId val="603560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Beam Size Ratio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433016"/>
        <c:crosses val="autoZero"/>
        <c:auto val="1"/>
        <c:lblAlgn val="ctr"/>
        <c:lblOffset val="100"/>
      </c:catAx>
      <c:valAx>
        <c:axId val="603433016"/>
        <c:scaling>
          <c:orientation val="minMax"/>
          <c:max val="22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No. of Collimators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560408"/>
        <c:crosses val="autoZero"/>
        <c:crossBetween val="between"/>
        <c:majorUnit val="2.0"/>
      </c:valAx>
    </c:plotArea>
    <c:legend>
      <c:legendPos val="r"/>
      <c:layout>
        <c:manualLayout>
          <c:xMode val="edge"/>
          <c:yMode val="edge"/>
          <c:x val="0.873791010498689"/>
          <c:y val="0.354149014823851"/>
          <c:w val="0.0734312117235345"/>
          <c:h val="0.11329821448375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11758530183727"/>
          <c:y val="0.0258215962441315"/>
          <c:w val="0.90355260279965"/>
          <c:h val="0.850066540978152"/>
        </c:manualLayout>
      </c:layout>
      <c:barChart>
        <c:barDir val="col"/>
        <c:grouping val="clustered"/>
        <c:ser>
          <c:idx val="0"/>
          <c:order val="0"/>
          <c:tx>
            <c:strRef>
              <c:f>Sheet1!$AO$1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366FF"/>
            </a:solidFill>
          </c:spPr>
          <c:cat>
            <c:numRef>
              <c:f>Sheet1!$AN$3:$AN$15</c:f>
              <c:numCache>
                <c:formatCode>General</c:formatCode>
                <c:ptCount val="13"/>
                <c:pt idx="0">
                  <c:v>0.85</c:v>
                </c:pt>
                <c:pt idx="1">
                  <c:v>0.95</c:v>
                </c:pt>
                <c:pt idx="2">
                  <c:v>1.05</c:v>
                </c:pt>
                <c:pt idx="3">
                  <c:v>1.15</c:v>
                </c:pt>
                <c:pt idx="4">
                  <c:v>1.25</c:v>
                </c:pt>
                <c:pt idx="5">
                  <c:v>1.35</c:v>
                </c:pt>
                <c:pt idx="6">
                  <c:v>1.45</c:v>
                </c:pt>
                <c:pt idx="7">
                  <c:v>1.55</c:v>
                </c:pt>
                <c:pt idx="8">
                  <c:v>1.65</c:v>
                </c:pt>
                <c:pt idx="9">
                  <c:v>1.75</c:v>
                </c:pt>
                <c:pt idx="10">
                  <c:v>1.85</c:v>
                </c:pt>
                <c:pt idx="11">
                  <c:v>1.95</c:v>
                </c:pt>
                <c:pt idx="12">
                  <c:v>2.05</c:v>
                </c:pt>
              </c:numCache>
            </c:numRef>
          </c:cat>
          <c:val>
            <c:numRef>
              <c:f>Sheet1!$AO$3:$AO$15</c:f>
              <c:numCache>
                <c:formatCode>General</c:formatCode>
                <c:ptCount val="13"/>
                <c:pt idx="0">
                  <c:v>0.0</c:v>
                </c:pt>
                <c:pt idx="1">
                  <c:v>2.0</c:v>
                </c:pt>
                <c:pt idx="2">
                  <c:v>23.0</c:v>
                </c:pt>
                <c:pt idx="3">
                  <c:v>5.0</c:v>
                </c:pt>
                <c:pt idx="4">
                  <c:v>1.0</c:v>
                </c:pt>
                <c:pt idx="5">
                  <c:v>3.0</c:v>
                </c:pt>
                <c:pt idx="6">
                  <c:v>1.0</c:v>
                </c:pt>
                <c:pt idx="7">
                  <c:v>2.0</c:v>
                </c:pt>
                <c:pt idx="8">
                  <c:v>1.0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Sheet1!$AQ$1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Sheet1!$AN$3:$AN$15</c:f>
              <c:numCache>
                <c:formatCode>General</c:formatCode>
                <c:ptCount val="13"/>
                <c:pt idx="0">
                  <c:v>0.85</c:v>
                </c:pt>
                <c:pt idx="1">
                  <c:v>0.95</c:v>
                </c:pt>
                <c:pt idx="2">
                  <c:v>1.05</c:v>
                </c:pt>
                <c:pt idx="3">
                  <c:v>1.15</c:v>
                </c:pt>
                <c:pt idx="4">
                  <c:v>1.25</c:v>
                </c:pt>
                <c:pt idx="5">
                  <c:v>1.35</c:v>
                </c:pt>
                <c:pt idx="6">
                  <c:v>1.45</c:v>
                </c:pt>
                <c:pt idx="7">
                  <c:v>1.55</c:v>
                </c:pt>
                <c:pt idx="8">
                  <c:v>1.65</c:v>
                </c:pt>
                <c:pt idx="9">
                  <c:v>1.75</c:v>
                </c:pt>
                <c:pt idx="10">
                  <c:v>1.85</c:v>
                </c:pt>
                <c:pt idx="11">
                  <c:v>1.95</c:v>
                </c:pt>
                <c:pt idx="12">
                  <c:v>2.05</c:v>
                </c:pt>
              </c:numCache>
            </c:numRef>
          </c:cat>
          <c:val>
            <c:numRef>
              <c:f>Sheet1!$AQ$3:$AQ$15</c:f>
              <c:numCache>
                <c:formatCode>General</c:formatCode>
                <c:ptCount val="13"/>
                <c:pt idx="0">
                  <c:v>1.0</c:v>
                </c:pt>
                <c:pt idx="1">
                  <c:v>3.0</c:v>
                </c:pt>
                <c:pt idx="2">
                  <c:v>18.0</c:v>
                </c:pt>
                <c:pt idx="3">
                  <c:v>10.0</c:v>
                </c:pt>
                <c:pt idx="4">
                  <c:v>2.0</c:v>
                </c:pt>
                <c:pt idx="5">
                  <c:v>4.0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2.0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</c:ser>
        <c:axId val="603145000"/>
        <c:axId val="603183416"/>
      </c:barChart>
      <c:catAx>
        <c:axId val="603145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Beam Size Ratio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183416"/>
        <c:crosses val="autoZero"/>
        <c:auto val="1"/>
        <c:lblAlgn val="ctr"/>
        <c:lblOffset val="100"/>
      </c:catAx>
      <c:valAx>
        <c:axId val="603183416"/>
        <c:scaling>
          <c:orientation val="minMax"/>
          <c:max val="24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No. of Collimators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145000"/>
        <c:crosses val="autoZero"/>
        <c:crossBetween val="between"/>
        <c:majorUnit val="2.0"/>
      </c:valAx>
    </c:plotArea>
    <c:legend>
      <c:legendPos val="r"/>
      <c:layout>
        <c:manualLayout>
          <c:xMode val="edge"/>
          <c:yMode val="edge"/>
          <c:x val="0.882124343832021"/>
          <c:y val="0.410487042992865"/>
          <c:w val="0.0734312117235345"/>
          <c:h val="0.11095079664337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706550743657043"/>
          <c:y val="0.0258215962441315"/>
          <c:w val="0.904524825021872"/>
          <c:h val="0.850066540978152"/>
        </c:manualLayout>
      </c:layout>
      <c:barChart>
        <c:barDir val="col"/>
        <c:grouping val="clustered"/>
        <c:ser>
          <c:idx val="0"/>
          <c:order val="0"/>
          <c:tx>
            <c:strRef>
              <c:f>Sheet1!$AG$1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366FF"/>
            </a:solidFill>
          </c:spPr>
          <c:cat>
            <c:numRef>
              <c:f>Sheet1!$AF$3:$AF$14</c:f>
              <c:numCache>
                <c:formatCode>General</c:formatCode>
                <c:ptCount val="12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</c:numCache>
            </c:numRef>
          </c:cat>
          <c:val>
            <c:numRef>
              <c:f>Sheet1!$AG$3:$AG$14</c:f>
              <c:numCache>
                <c:formatCode>General</c:formatCode>
                <c:ptCount val="12"/>
                <c:pt idx="0">
                  <c:v>3.0</c:v>
                </c:pt>
                <c:pt idx="1">
                  <c:v>11.0</c:v>
                </c:pt>
                <c:pt idx="2">
                  <c:v>10.0</c:v>
                </c:pt>
                <c:pt idx="3">
                  <c:v>7.0</c:v>
                </c:pt>
                <c:pt idx="4">
                  <c:v>1.0</c:v>
                </c:pt>
                <c:pt idx="5">
                  <c:v>1.0</c:v>
                </c:pt>
                <c:pt idx="6">
                  <c:v>0.0</c:v>
                </c:pt>
                <c:pt idx="7">
                  <c:v>2.0</c:v>
                </c:pt>
                <c:pt idx="8">
                  <c:v>1.0</c:v>
                </c:pt>
                <c:pt idx="9">
                  <c:v>0.0</c:v>
                </c:pt>
                <c:pt idx="10">
                  <c:v>1.0</c:v>
                </c:pt>
                <c:pt idx="1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Sheet1!$AI$1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Sheet1!$AF$3:$AF$14</c:f>
              <c:numCache>
                <c:formatCode>General</c:formatCode>
                <c:ptCount val="12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</c:numCache>
            </c:numRef>
          </c:cat>
          <c:val>
            <c:numRef>
              <c:f>Sheet1!$AI$3:$AI$14</c:f>
              <c:numCache>
                <c:formatCode>General</c:formatCode>
                <c:ptCount val="12"/>
                <c:pt idx="0">
                  <c:v>7.0</c:v>
                </c:pt>
                <c:pt idx="1">
                  <c:v>5.0</c:v>
                </c:pt>
                <c:pt idx="2">
                  <c:v>13.0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1.0</c:v>
                </c:pt>
              </c:numCache>
            </c:numRef>
          </c:val>
        </c:ser>
        <c:axId val="653162520"/>
        <c:axId val="653176888"/>
      </c:barChart>
      <c:catAx>
        <c:axId val="653162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Beam Size Ratio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3176888"/>
        <c:crosses val="autoZero"/>
        <c:auto val="1"/>
        <c:lblAlgn val="ctr"/>
        <c:lblOffset val="100"/>
      </c:catAx>
      <c:valAx>
        <c:axId val="6531768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No. of Collimators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3162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51323272091"/>
          <c:y val="0.438656057077372"/>
          <c:w val="0.0900978783902012"/>
          <c:h val="0.12503530368563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97869641294838"/>
          <c:y val="0.0258215962441315"/>
          <c:w val="0.905392935258093"/>
          <c:h val="0.850066540978152"/>
        </c:manualLayout>
      </c:layout>
      <c:barChart>
        <c:barDir val="col"/>
        <c:grouping val="clustered"/>
        <c:ser>
          <c:idx val="0"/>
          <c:order val="0"/>
          <c:tx>
            <c:strRef>
              <c:f>Sheet1!$AO$1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366FF"/>
            </a:solidFill>
          </c:spPr>
          <c:cat>
            <c:numRef>
              <c:f>Sheet1!$AN$3:$AN$19</c:f>
              <c:numCache>
                <c:formatCode>General</c:formatCode>
                <c:ptCount val="17"/>
                <c:pt idx="0">
                  <c:v>0.8</c:v>
                </c:pt>
                <c:pt idx="1">
                  <c:v>0.9</c:v>
                </c:pt>
                <c:pt idx="2">
                  <c:v>1.0</c:v>
                </c:pt>
                <c:pt idx="3">
                  <c:v>1.1</c:v>
                </c:pt>
                <c:pt idx="4">
                  <c:v>1.2</c:v>
                </c:pt>
                <c:pt idx="5">
                  <c:v>1.3</c:v>
                </c:pt>
                <c:pt idx="6">
                  <c:v>1.4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1.8</c:v>
                </c:pt>
                <c:pt idx="11">
                  <c:v>1.9</c:v>
                </c:pt>
                <c:pt idx="12">
                  <c:v>2.0</c:v>
                </c:pt>
                <c:pt idx="13">
                  <c:v>2.1</c:v>
                </c:pt>
                <c:pt idx="14">
                  <c:v>2.2</c:v>
                </c:pt>
                <c:pt idx="15">
                  <c:v>2.3</c:v>
                </c:pt>
                <c:pt idx="16">
                  <c:v>2.4</c:v>
                </c:pt>
              </c:numCache>
            </c:numRef>
          </c:cat>
          <c:val>
            <c:numRef>
              <c:f>Sheet1!$AO$3:$AO$19</c:f>
              <c:numCache>
                <c:formatCode>General</c:formatCode>
                <c:ptCount val="17"/>
                <c:pt idx="0">
                  <c:v>0.0</c:v>
                </c:pt>
                <c:pt idx="1">
                  <c:v>4.0</c:v>
                </c:pt>
                <c:pt idx="2">
                  <c:v>8.0</c:v>
                </c:pt>
                <c:pt idx="3">
                  <c:v>14.0</c:v>
                </c:pt>
                <c:pt idx="4">
                  <c:v>5.0</c:v>
                </c:pt>
                <c:pt idx="5">
                  <c:v>3.0</c:v>
                </c:pt>
                <c:pt idx="6">
                  <c:v>2.0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Sheet1!$AQ$1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Sheet1!$AN$3:$AN$19</c:f>
              <c:numCache>
                <c:formatCode>General</c:formatCode>
                <c:ptCount val="17"/>
                <c:pt idx="0">
                  <c:v>0.8</c:v>
                </c:pt>
                <c:pt idx="1">
                  <c:v>0.9</c:v>
                </c:pt>
                <c:pt idx="2">
                  <c:v>1.0</c:v>
                </c:pt>
                <c:pt idx="3">
                  <c:v>1.1</c:v>
                </c:pt>
                <c:pt idx="4">
                  <c:v>1.2</c:v>
                </c:pt>
                <c:pt idx="5">
                  <c:v>1.3</c:v>
                </c:pt>
                <c:pt idx="6">
                  <c:v>1.4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1.8</c:v>
                </c:pt>
                <c:pt idx="11">
                  <c:v>1.9</c:v>
                </c:pt>
                <c:pt idx="12">
                  <c:v>2.0</c:v>
                </c:pt>
                <c:pt idx="13">
                  <c:v>2.1</c:v>
                </c:pt>
                <c:pt idx="14">
                  <c:v>2.2</c:v>
                </c:pt>
                <c:pt idx="15">
                  <c:v>2.3</c:v>
                </c:pt>
                <c:pt idx="16">
                  <c:v>2.4</c:v>
                </c:pt>
              </c:numCache>
            </c:numRef>
          </c:cat>
          <c:val>
            <c:numRef>
              <c:f>Sheet1!$AQ$3:$AQ$19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8.0</c:v>
                </c:pt>
                <c:pt idx="3">
                  <c:v>8.0</c:v>
                </c:pt>
                <c:pt idx="4">
                  <c:v>11.0</c:v>
                </c:pt>
                <c:pt idx="5">
                  <c:v>3.0</c:v>
                </c:pt>
                <c:pt idx="6">
                  <c:v>2.0</c:v>
                </c:pt>
                <c:pt idx="7">
                  <c:v>0.0</c:v>
                </c:pt>
                <c:pt idx="8">
                  <c:v>1.0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0.0</c:v>
                </c:pt>
              </c:numCache>
            </c:numRef>
          </c:val>
        </c:ser>
        <c:axId val="603776296"/>
        <c:axId val="603280072"/>
      </c:barChart>
      <c:catAx>
        <c:axId val="603776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Beam Size Ratio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280072"/>
        <c:crosses val="autoZero"/>
        <c:auto val="1"/>
        <c:lblAlgn val="ctr"/>
        <c:lblOffset val="100"/>
      </c:catAx>
      <c:valAx>
        <c:axId val="603280072"/>
        <c:scaling>
          <c:orientation val="minMax"/>
          <c:max val="14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Collimators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3776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179899387576"/>
          <c:y val="0.438656057077372"/>
          <c:w val="0.0734312117235345"/>
          <c:h val="0.11095079664337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0.03366</cdr:x>
      <cdr:y>0.28198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-608905" y="608905"/>
          <a:ext cx="1525588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prstTxWarp prst="textNoShape">
            <a:avLst/>
          </a:prstTxWarp>
          <a:spAutoFit/>
        </a:bodyPr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5pPr>
          <a:lvl6pPr marL="2286000" algn="l" defTabSz="457200" rtl="0" eaLnBrk="1" latinLnBrk="0" hangingPunct="1"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6pPr>
          <a:lvl7pPr marL="2743200" algn="l" defTabSz="457200" rtl="0" eaLnBrk="1" latinLnBrk="0" hangingPunct="1"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7pPr>
          <a:lvl8pPr marL="3200400" algn="l" defTabSz="457200" rtl="0" eaLnBrk="1" latinLnBrk="0" hangingPunct="1"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8pPr>
          <a:lvl9pPr marL="3657600" algn="l" defTabSz="457200" rtl="0" eaLnBrk="1" latinLnBrk="0" hangingPunct="1"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000000"/>
              </a:solidFill>
            </a:rPr>
            <a:t>TCSG.A5R3</a:t>
          </a:r>
          <a:r>
            <a:rPr lang="en-US" dirty="0">
              <a:solidFill>
                <a:srgbClr val="000000"/>
              </a:solidFill>
            </a:rPr>
            <a:t>.</a:t>
          </a:r>
          <a:r>
            <a:rPr lang="en-US" dirty="0" smtClean="0">
              <a:solidFill>
                <a:srgbClr val="000000"/>
              </a:solidFill>
            </a:rPr>
            <a:t>B1</a:t>
          </a:r>
          <a:endParaRPr lang="en-US" dirty="0">
            <a:solidFill>
              <a:srgbClr val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0.03366</cdr:x>
      <cdr:y>0.28198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-608905" y="608905"/>
          <a:ext cx="1525588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prstTxWarp prst="textNoShape">
            <a:avLst/>
          </a:prstTxWarp>
          <a:spAutoFit/>
        </a:bodyPr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5pPr>
          <a:lvl6pPr marL="2286000" algn="l" defTabSz="457200" rtl="0" eaLnBrk="1" latinLnBrk="0" hangingPunct="1"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6pPr>
          <a:lvl7pPr marL="2743200" algn="l" defTabSz="457200" rtl="0" eaLnBrk="1" latinLnBrk="0" hangingPunct="1"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7pPr>
          <a:lvl8pPr marL="3200400" algn="l" defTabSz="457200" rtl="0" eaLnBrk="1" latinLnBrk="0" hangingPunct="1"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8pPr>
          <a:lvl9pPr marL="3657600" algn="l" defTabSz="457200" rtl="0" eaLnBrk="1" latinLnBrk="0" hangingPunct="1">
            <a:defRPr sz="1400" b="1" kern="120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000000"/>
              </a:solidFill>
            </a:rPr>
            <a:t>TCP.6L3.B1</a:t>
          </a:r>
          <a:endParaRPr lang="en-US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7825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1AB4AA-000F-4243-85D1-F728A2ED78CB}" type="datetime1">
              <a:rPr lang="en-US"/>
              <a:pPr/>
              <a:t>5/17/11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78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61488"/>
            <a:ext cx="2917825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BD74E-2444-43EE-9A55-58E8CFCB4E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325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325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325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7325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7325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7325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7325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67325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67325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89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13313" cy="3681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9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1538"/>
            <a:ext cx="5370513" cy="442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3175" y="9361488"/>
            <a:ext cx="29019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DC14318B-D4D7-44F7-966E-8CC6839992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BED1DA-7A34-4CFD-AE4E-CE0310352D50}" type="slidenum">
              <a:rPr lang="en-US"/>
              <a:pPr/>
              <a:t>1</a:t>
            </a:fld>
            <a:endParaRPr lang="en-US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70DA2E2-B749-4E16-BB77-FFBBE5E89A24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901700" y="739775"/>
            <a:ext cx="492760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3"/>
          <p:cNvSpPr>
            <a:spLocks noGrp="1" noChangeArrowheads="1"/>
          </p:cNvSpPr>
          <p:nvPr>
            <p:ph type="body"/>
          </p:nvPr>
        </p:nvSpPr>
        <p:spPr>
          <a:xfrm>
            <a:off x="673100" y="4681538"/>
            <a:ext cx="5372100" cy="44243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95D46-DE16-4F37-A02F-48201F9AE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49D89-C142-49F9-AD68-A3CD2B293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-3175"/>
            <a:ext cx="2205038" cy="611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3175"/>
            <a:ext cx="6467475" cy="611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AC5FE-787D-441C-99E5-DB47062AF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354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43000"/>
            <a:ext cx="4337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71BE2-CCA4-46A5-9B8C-765972718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-3175"/>
            <a:ext cx="2205038" cy="611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3175"/>
            <a:ext cx="6467475" cy="611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354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43000"/>
            <a:ext cx="4337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1B15B-DCB7-416F-8C1D-5D22CA8C1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-3175"/>
            <a:ext cx="2205038" cy="611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3175"/>
            <a:ext cx="6467475" cy="611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354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43000"/>
            <a:ext cx="4337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C0F9C-30B8-4EF3-9B5C-FB6874C0E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55B30-7DB4-4FF8-BF0E-A2E261C4E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AF2BC-4D41-4E9D-B70F-31000016F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689C5-E638-443F-80FE-01FFE5CF8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1072-DAE6-43D6-B188-112377EA0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E5908-E518-487F-A5C7-1955A8767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92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88313" y="0"/>
            <a:ext cx="1068387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3175"/>
            <a:ext cx="7010400" cy="10668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4913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6200" y="6537325"/>
            <a:ext cx="21193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124200" y="65373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537325"/>
            <a:ext cx="21193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BA0F33E-7D93-4E26-84CF-A0500631D3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92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3175"/>
            <a:ext cx="7010400" cy="10668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4913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152400" y="6537325"/>
            <a:ext cx="2119313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92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88313" y="0"/>
            <a:ext cx="1068387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3175"/>
            <a:ext cx="7010400" cy="10668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4913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2400" y="6537325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066800" y="0"/>
            <a:ext cx="7024688" cy="1579563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0">
                <a:solidFill>
                  <a:srgbClr val="000000"/>
                </a:solidFill>
                <a:latin typeface="Garamond" charset="0"/>
              </a:rPr>
              <a:t>Improving Collimator Setup Efficiency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0" y="1654175"/>
            <a:ext cx="3030538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76200" y="6553200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LHC</a:t>
            </a:r>
            <a:r>
              <a:rPr lang="en-US" dirty="0" smtClean="0">
                <a:solidFill>
                  <a:schemeClr val="tx1"/>
                </a:solidFill>
              </a:rPr>
              <a:t> Beam Operation Committee, 17.05.2011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4949825"/>
            <a:ext cx="5402263" cy="1527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85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</a:rPr>
              <a:t>G. Valentino,</a:t>
            </a:r>
          </a:p>
          <a:p>
            <a:pPr algn="ctr" defTabSz="914400">
              <a:lnSpc>
                <a:spcPct val="85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</a:rPr>
              <a:t>R.W. Assmann, R. Bruce, F. Burkart, </a:t>
            </a:r>
          </a:p>
          <a:p>
            <a:pPr algn="ctr" defTabSz="914400">
              <a:lnSpc>
                <a:spcPct val="85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</a:rPr>
              <a:t>M. Cauchi,  D. Deboy, S. Redaelli, A. Rossi, </a:t>
            </a:r>
          </a:p>
          <a:p>
            <a:pPr algn="ctr" defTabSz="914400">
              <a:lnSpc>
                <a:spcPct val="85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</a:rPr>
              <a:t>D. Wollmann.</a:t>
            </a:r>
          </a:p>
          <a:p>
            <a:pPr algn="ctr" defTabSz="914400">
              <a:lnSpc>
                <a:spcPct val="85000"/>
              </a:lnSpc>
              <a:spcBef>
                <a:spcPct val="4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10" descr="screenshot_loss_spike_example.png"/>
          <p:cNvPicPr>
            <a:picLocks noChangeAspect="1"/>
          </p:cNvPicPr>
          <p:nvPr/>
        </p:nvPicPr>
        <p:blipFill>
          <a:blip r:embed="rId2"/>
          <a:srcRect l="38693" t="12997" r="14684" b="15910"/>
          <a:stretch>
            <a:fillRect/>
          </a:stretch>
        </p:blipFill>
        <p:spPr bwMode="auto">
          <a:xfrm>
            <a:off x="1828800" y="1676400"/>
            <a:ext cx="41148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Setup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24913" cy="5045075"/>
          </a:xfrm>
        </p:spPr>
        <p:txBody>
          <a:bodyPr/>
          <a:lstStyle/>
          <a:p>
            <a:pPr marL="457200" indent="-457200">
              <a:buFont typeface="Garamond" charset="0"/>
              <a:buAutoNum type="arabicParenR" startAt="2"/>
            </a:pPr>
            <a:r>
              <a:rPr lang="en-US" sz="1800" smtClean="0"/>
              <a:t>Setup each collimator in sequence (define reference edge using TCP in plane)</a:t>
            </a:r>
          </a:p>
          <a:p>
            <a:pPr marL="457200" indent="-457200"/>
            <a:endParaRPr lang="en-US" smtClean="0"/>
          </a:p>
        </p:txBody>
      </p:sp>
      <p:sp>
        <p:nvSpPr>
          <p:cNvPr id="5018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01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D95EAE1-3CFD-4924-BA0F-8F71A37CAD3C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/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0" y="49530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Fine adjustment after initialization</a:t>
            </a:r>
          </a:p>
        </p:txBody>
      </p:sp>
      <p:cxnSp>
        <p:nvCxnSpPr>
          <p:cNvPr id="50184" name="Straight Connector 3"/>
          <p:cNvCxnSpPr>
            <a:cxnSpLocks noChangeShapeType="1"/>
          </p:cNvCxnSpPr>
          <p:nvPr/>
        </p:nvCxnSpPr>
        <p:spPr bwMode="auto">
          <a:xfrm rot="5400000" flipH="1" flipV="1">
            <a:off x="1865313" y="4230687"/>
            <a:ext cx="4197350" cy="31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50185" name="Straight Connector 5"/>
          <p:cNvCxnSpPr>
            <a:cxnSpLocks noChangeShapeType="1"/>
          </p:cNvCxnSpPr>
          <p:nvPr/>
        </p:nvCxnSpPr>
        <p:spPr bwMode="auto">
          <a:xfrm>
            <a:off x="2362200" y="3048000"/>
            <a:ext cx="3124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0186" name="TextBox 6"/>
          <p:cNvSpPr txBox="1">
            <a:spLocks noChangeArrowheads="1"/>
          </p:cNvSpPr>
          <p:nvPr/>
        </p:nvSpPr>
        <p:spPr bwMode="auto">
          <a:xfrm>
            <a:off x="4267200" y="2438400"/>
            <a:ext cx="1052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Threshold</a:t>
            </a:r>
          </a:p>
        </p:txBody>
      </p:sp>
      <p:sp>
        <p:nvSpPr>
          <p:cNvPr id="50187" name="TextBox 7"/>
          <p:cNvSpPr txBox="1">
            <a:spLocks noChangeArrowheads="1"/>
          </p:cNvSpPr>
          <p:nvPr/>
        </p:nvSpPr>
        <p:spPr bwMode="auto">
          <a:xfrm>
            <a:off x="6019800" y="48768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6600"/>
                </a:solidFill>
              </a:rPr>
              <a:t>Automatic stop after crossing BLM threshold</a:t>
            </a:r>
          </a:p>
        </p:txBody>
      </p:sp>
      <p:cxnSp>
        <p:nvCxnSpPr>
          <p:cNvPr id="50188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4876800" y="3276600"/>
            <a:ext cx="13208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0189" name="TextBox 8"/>
          <p:cNvSpPr txBox="1">
            <a:spLocks noChangeArrowheads="1"/>
          </p:cNvSpPr>
          <p:nvPr/>
        </p:nvSpPr>
        <p:spPr bwMode="auto">
          <a:xfrm>
            <a:off x="5943600" y="2514600"/>
            <a:ext cx="330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Interesting:</a:t>
            </a:r>
          </a:p>
          <a:p>
            <a:r>
              <a:rPr lang="en-US" sz="1800">
                <a:solidFill>
                  <a:schemeClr val="tx1"/>
                </a:solidFill>
              </a:rPr>
              <a:t>See 40s decay of loss spike</a:t>
            </a:r>
            <a:r>
              <a:rPr lang="en-US" sz="1800"/>
              <a:t>!</a:t>
            </a:r>
          </a:p>
        </p:txBody>
      </p:sp>
      <p:sp>
        <p:nvSpPr>
          <p:cNvPr id="50190" name="TextBox 52"/>
          <p:cNvSpPr txBox="1">
            <a:spLocks noChangeArrowheads="1"/>
          </p:cNvSpPr>
          <p:nvPr/>
        </p:nvSpPr>
        <p:spPr bwMode="auto">
          <a:xfrm>
            <a:off x="6172200" y="59436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Garamond" charset="0"/>
              </a:rPr>
              <a:t>D. Wollmann</a:t>
            </a:r>
            <a:endParaRPr lang="en-US" sz="1600" b="0">
              <a:solidFill>
                <a:schemeClr val="tx1"/>
              </a:solidFill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Logging of Setup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Garamond" charset="0"/>
              <a:buAutoNum type="arabicParenR" startAt="3"/>
            </a:pPr>
            <a:r>
              <a:rPr lang="en-US" sz="1800" smtClean="0"/>
              <a:t>Automatically log collimator setup data to file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mtClean="0"/>
              <a:t>All user-generated events (initialization procedure, collimator movements) are saved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mtClean="0"/>
              <a:t>No need for manual filling in of excel sheets</a:t>
            </a:r>
          </a:p>
          <a:p>
            <a:pPr marL="457200" indent="-457200"/>
            <a:endParaRPr lang="en-US" smtClean="0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D70B92-7C11-4FD5-8757-956537440739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/>
          </a:p>
        </p:txBody>
      </p:sp>
      <p:pic>
        <p:nvPicPr>
          <p:cNvPr id="51206" name="Picture 6" descr="New Setup Sheet cropp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91328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1600" smtClean="0"/>
              <a:t>Improved Collimator fixed status display (available in the CCC and online)</a:t>
            </a:r>
          </a:p>
          <a:p>
            <a:pPr>
              <a:buFont typeface="Arial" charset="0"/>
              <a:buChar char="•"/>
            </a:pPr>
            <a:r>
              <a:rPr lang="en-US" sz="1600" smtClean="0"/>
              <a:t>Modifications of the collimator status display by </a:t>
            </a:r>
            <a:r>
              <a:rPr lang="en-US" sz="1600" b="1" smtClean="0"/>
              <a:t>E. Veyrunes</a:t>
            </a:r>
            <a:r>
              <a:rPr lang="en-US" sz="1600" smtClean="0"/>
              <a:t> and </a:t>
            </a:r>
            <a:r>
              <a:rPr lang="en-US" sz="1600" b="1" smtClean="0"/>
              <a:t>S. Redaelli </a:t>
            </a:r>
            <a:r>
              <a:rPr lang="en-US" sz="1600" smtClean="0"/>
              <a:t>done by </a:t>
            </a:r>
            <a:r>
              <a:rPr lang="en-US" sz="1600" b="1" smtClean="0"/>
              <a:t>G. Valentino </a:t>
            </a:r>
            <a:r>
              <a:rPr lang="en-US" sz="1600" smtClean="0"/>
              <a:t>with input from collimation team and BE/OP</a:t>
            </a:r>
          </a:p>
        </p:txBody>
      </p:sp>
      <p:sp>
        <p:nvSpPr>
          <p:cNvPr id="52227" name="TextBox 12"/>
          <p:cNvSpPr txBox="1">
            <a:spLocks noChangeArrowheads="1"/>
          </p:cNvSpPr>
          <p:nvPr/>
        </p:nvSpPr>
        <p:spPr bwMode="auto">
          <a:xfrm>
            <a:off x="7543800" y="24384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Left Jaw Position in mm</a:t>
            </a:r>
          </a:p>
        </p:txBody>
      </p:sp>
      <p:sp>
        <p:nvSpPr>
          <p:cNvPr id="52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Collimation Vistar</a:t>
            </a:r>
          </a:p>
        </p:txBody>
      </p:sp>
      <p:sp>
        <p:nvSpPr>
          <p:cNvPr id="522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22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2410BC-8C2A-49E0-A196-E9B02D84230B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/>
          </a:p>
        </p:txBody>
      </p:sp>
      <p:pic>
        <p:nvPicPr>
          <p:cNvPr id="52231" name="Content Placeholder 8" descr="collimators vistar B1.png"/>
          <p:cNvPicPr>
            <a:picLocks noChangeAspect="1"/>
          </p:cNvPicPr>
          <p:nvPr/>
        </p:nvPicPr>
        <p:blipFill>
          <a:blip r:embed="rId2"/>
          <a:srcRect t="-766" b="-766"/>
          <a:stretch>
            <a:fillRect/>
          </a:stretch>
        </p:blipFill>
        <p:spPr bwMode="auto">
          <a:xfrm>
            <a:off x="990600" y="2133600"/>
            <a:ext cx="64500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Box 20"/>
          <p:cNvSpPr txBox="1">
            <a:spLocks noChangeArrowheads="1"/>
          </p:cNvSpPr>
          <p:nvPr/>
        </p:nvSpPr>
        <p:spPr bwMode="auto">
          <a:xfrm>
            <a:off x="0" y="42672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MDC status</a:t>
            </a:r>
          </a:p>
        </p:txBody>
      </p:sp>
      <p:sp>
        <p:nvSpPr>
          <p:cNvPr id="52233" name="TextBox 22"/>
          <p:cNvSpPr txBox="1">
            <a:spLocks noChangeArrowheads="1"/>
          </p:cNvSpPr>
          <p:nvPr/>
        </p:nvSpPr>
        <p:spPr bwMode="auto">
          <a:xfrm>
            <a:off x="76200" y="27432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PRS</a:t>
            </a:r>
          </a:p>
          <a:p>
            <a:r>
              <a:rPr lang="en-US">
                <a:solidFill>
                  <a:srgbClr val="FF0000"/>
                </a:solidFill>
              </a:rPr>
              <a:t>status</a:t>
            </a:r>
          </a:p>
        </p:txBody>
      </p:sp>
      <p:sp>
        <p:nvSpPr>
          <p:cNvPr id="52234" name="Oval 22"/>
          <p:cNvSpPr>
            <a:spLocks noChangeArrowheads="1"/>
          </p:cNvSpPr>
          <p:nvPr/>
        </p:nvSpPr>
        <p:spPr bwMode="auto">
          <a:xfrm>
            <a:off x="5257800" y="2438400"/>
            <a:ext cx="533400" cy="304800"/>
          </a:xfrm>
          <a:prstGeom prst="ellipse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5" name="Oval 25"/>
          <p:cNvSpPr>
            <a:spLocks noChangeArrowheads="1"/>
          </p:cNvSpPr>
          <p:nvPr/>
        </p:nvSpPr>
        <p:spPr bwMode="auto">
          <a:xfrm>
            <a:off x="6934200" y="3962400"/>
            <a:ext cx="533400" cy="304800"/>
          </a:xfrm>
          <a:prstGeom prst="ellipse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Oval 26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Oval 27"/>
          <p:cNvSpPr>
            <a:spLocks noChangeArrowheads="1"/>
          </p:cNvSpPr>
          <p:nvPr/>
        </p:nvSpPr>
        <p:spPr bwMode="auto">
          <a:xfrm>
            <a:off x="1371600" y="4114800"/>
            <a:ext cx="304800" cy="381000"/>
          </a:xfrm>
          <a:prstGeom prst="ellipse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2238" name="Straight Connector 28"/>
          <p:cNvCxnSpPr>
            <a:cxnSpLocks noChangeShapeType="1"/>
            <a:endCxn id="52236" idx="2"/>
          </p:cNvCxnSpPr>
          <p:nvPr/>
        </p:nvCxnSpPr>
        <p:spPr bwMode="auto">
          <a:xfrm>
            <a:off x="762000" y="2971800"/>
            <a:ext cx="1752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2239" name="Straight Connector 32"/>
          <p:cNvCxnSpPr>
            <a:cxnSpLocks noChangeShapeType="1"/>
            <a:endCxn id="52237" idx="2"/>
          </p:cNvCxnSpPr>
          <p:nvPr/>
        </p:nvCxnSpPr>
        <p:spPr bwMode="auto">
          <a:xfrm flipV="1">
            <a:off x="609600" y="4305300"/>
            <a:ext cx="762000" cy="190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sp>
        <p:nvSpPr>
          <p:cNvPr id="52240" name="TextBox 12"/>
          <p:cNvSpPr txBox="1">
            <a:spLocks noChangeArrowheads="1"/>
          </p:cNvSpPr>
          <p:nvPr/>
        </p:nvSpPr>
        <p:spPr bwMode="auto">
          <a:xfrm>
            <a:off x="7467600" y="38862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Right Jaw Position in mm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0" y="5638800"/>
            <a:ext cx="2819400" cy="40005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Garamond" charset="0"/>
              </a:rPr>
              <a:t>Jaw Gap shown to scale</a:t>
            </a:r>
          </a:p>
        </p:txBody>
      </p:sp>
      <p:cxnSp>
        <p:nvCxnSpPr>
          <p:cNvPr id="19" name="Straight Connector 32"/>
          <p:cNvCxnSpPr>
            <a:cxnSpLocks noChangeShapeType="1"/>
          </p:cNvCxnSpPr>
          <p:nvPr/>
        </p:nvCxnSpPr>
        <p:spPr bwMode="auto">
          <a:xfrm flipV="1">
            <a:off x="3048000" y="51816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" name="Straight Connector 32"/>
          <p:cNvCxnSpPr>
            <a:cxnSpLocks noChangeShapeType="1"/>
          </p:cNvCxnSpPr>
          <p:nvPr/>
        </p:nvCxnSpPr>
        <p:spPr bwMode="auto">
          <a:xfrm>
            <a:off x="4343400" y="5181600"/>
            <a:ext cx="1524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Difference in Beam Offset: </a:t>
            </a:r>
            <a:r>
              <a:rPr lang="en-US" sz="2800" smtClean="0"/>
              <a:t>B1 2010 and 2011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32D8EB0-CEC8-4C2C-9E69-C21442DC663D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-1" y="1066800"/>
          <a:ext cx="9144001" cy="542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Difference in Beam Offset: </a:t>
            </a:r>
            <a:r>
              <a:rPr lang="en-US" sz="2800" smtClean="0"/>
              <a:t>B2 2010 and 2011</a:t>
            </a:r>
          </a:p>
        </p:txBody>
      </p:sp>
      <p:sp>
        <p:nvSpPr>
          <p:cNvPr id="552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58F43A3-B5AC-4850-BCB5-5EC0BE08B04E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-1" y="1066800"/>
          <a:ext cx="9144001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Beam Size Ratio: </a:t>
            </a:r>
            <a:r>
              <a:rPr lang="en-US" smtClean="0"/>
              <a:t>450 GeV B1 </a:t>
            </a:r>
            <a:br>
              <a:rPr lang="en-US" smtClean="0"/>
            </a:br>
            <a:r>
              <a:rPr lang="en-US" smtClean="0"/>
              <a:t>2010 vs 2011</a:t>
            </a:r>
          </a:p>
        </p:txBody>
      </p:sp>
      <p:sp>
        <p:nvSpPr>
          <p:cNvPr id="563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0470EC-0B96-48D7-933E-DFF5C0047D78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1066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6" name="TextBox 6"/>
          <p:cNvSpPr txBox="1">
            <a:spLocks noChangeArrowheads="1"/>
          </p:cNvSpPr>
          <p:nvPr/>
        </p:nvSpPr>
        <p:spPr bwMode="auto">
          <a:xfrm>
            <a:off x="5638800" y="61722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σ</a:t>
            </a:r>
            <a:r>
              <a:rPr lang="en-US" baseline="-25000">
                <a:solidFill>
                  <a:schemeClr val="tx1"/>
                </a:solidFill>
              </a:rPr>
              <a:t>meas. </a:t>
            </a:r>
            <a:r>
              <a:rPr lang="en-US">
                <a:solidFill>
                  <a:schemeClr val="tx1"/>
                </a:solidFill>
              </a:rPr>
              <a:t>/ σ</a:t>
            </a:r>
            <a:r>
              <a:rPr lang="en-US" baseline="-25000">
                <a:solidFill>
                  <a:schemeClr val="tx1"/>
                </a:solidFill>
              </a:rPr>
              <a:t>nominal</a:t>
            </a:r>
          </a:p>
        </p:txBody>
      </p:sp>
      <p:sp>
        <p:nvSpPr>
          <p:cNvPr id="56327" name="TextBox 6"/>
          <p:cNvSpPr txBox="1">
            <a:spLocks noChangeArrowheads="1"/>
          </p:cNvSpPr>
          <p:nvPr/>
        </p:nvSpPr>
        <p:spPr bwMode="auto">
          <a:xfrm>
            <a:off x="6477000" y="1524000"/>
            <a:ext cx="2209800" cy="11699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2010 Average: 1.20</a:t>
            </a:r>
          </a:p>
          <a:p>
            <a:r>
              <a:rPr lang="en-US">
                <a:solidFill>
                  <a:schemeClr val="tx1"/>
                </a:solidFill>
              </a:rPr>
              <a:t>2010 Std Dev:  0.28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2011 Average:  1.10</a:t>
            </a:r>
          </a:p>
          <a:p>
            <a:r>
              <a:rPr lang="en-US">
                <a:solidFill>
                  <a:schemeClr val="tx1"/>
                </a:solidFill>
              </a:rPr>
              <a:t>2011 Std Dev:   0.11</a:t>
            </a:r>
          </a:p>
        </p:txBody>
      </p:sp>
      <p:sp>
        <p:nvSpPr>
          <p:cNvPr id="56328" name="TextBox 6"/>
          <p:cNvSpPr txBox="1">
            <a:spLocks noChangeArrowheads="1"/>
          </p:cNvSpPr>
          <p:nvPr/>
        </p:nvSpPr>
        <p:spPr bwMode="auto">
          <a:xfrm rot="-5400000">
            <a:off x="7620794" y="4342606"/>
            <a:ext cx="1525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TCSG.A5R3.B1</a:t>
            </a:r>
          </a:p>
        </p:txBody>
      </p:sp>
      <p:sp>
        <p:nvSpPr>
          <p:cNvPr id="56329" name="TextBox 6"/>
          <p:cNvSpPr txBox="1">
            <a:spLocks noChangeArrowheads="1"/>
          </p:cNvSpPr>
          <p:nvPr/>
        </p:nvSpPr>
        <p:spPr bwMode="auto">
          <a:xfrm rot="-5400000">
            <a:off x="4192588" y="4341812"/>
            <a:ext cx="15240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TCSG.B5R3.B1</a:t>
            </a:r>
          </a:p>
        </p:txBody>
      </p:sp>
      <p:sp>
        <p:nvSpPr>
          <p:cNvPr id="56330" name="TextBox 6"/>
          <p:cNvSpPr txBox="1">
            <a:spLocks noChangeArrowheads="1"/>
          </p:cNvSpPr>
          <p:nvPr/>
        </p:nvSpPr>
        <p:spPr bwMode="auto">
          <a:xfrm rot="-5400000">
            <a:off x="8001794" y="4342606"/>
            <a:ext cx="1525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TCSG.B5R3.B1</a:t>
            </a:r>
          </a:p>
        </p:txBody>
      </p:sp>
      <p:sp>
        <p:nvSpPr>
          <p:cNvPr id="56331" name="TextBox 6"/>
          <p:cNvSpPr txBox="1">
            <a:spLocks noChangeArrowheads="1"/>
          </p:cNvSpPr>
          <p:nvPr/>
        </p:nvSpPr>
        <p:spPr bwMode="auto">
          <a:xfrm rot="-5400000">
            <a:off x="7011194" y="4418806"/>
            <a:ext cx="1525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TCP.6L3.B1</a:t>
            </a:r>
          </a:p>
        </p:txBody>
      </p:sp>
      <p:sp>
        <p:nvSpPr>
          <p:cNvPr id="56332" name="TextBox 6"/>
          <p:cNvSpPr txBox="1">
            <a:spLocks noChangeArrowheads="1"/>
          </p:cNvSpPr>
          <p:nvPr/>
        </p:nvSpPr>
        <p:spPr bwMode="auto">
          <a:xfrm rot="-5400000">
            <a:off x="6249194" y="4418806"/>
            <a:ext cx="1525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TCSG.4R3.B1</a:t>
            </a:r>
          </a:p>
        </p:txBody>
      </p:sp>
      <p:sp>
        <p:nvSpPr>
          <p:cNvPr id="56333" name="TextBox 6"/>
          <p:cNvSpPr txBox="1">
            <a:spLocks noChangeArrowheads="1"/>
          </p:cNvSpPr>
          <p:nvPr/>
        </p:nvSpPr>
        <p:spPr bwMode="auto">
          <a:xfrm rot="-5400000">
            <a:off x="5487194" y="4342606"/>
            <a:ext cx="1525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TCSG.5L3.B1</a:t>
            </a:r>
          </a:p>
        </p:txBody>
      </p:sp>
      <p:sp>
        <p:nvSpPr>
          <p:cNvPr id="56334" name="TextBox 6"/>
          <p:cNvSpPr txBox="1">
            <a:spLocks noChangeArrowheads="1"/>
          </p:cNvSpPr>
          <p:nvPr/>
        </p:nvSpPr>
        <p:spPr bwMode="auto">
          <a:xfrm rot="-5400000">
            <a:off x="4725194" y="4114006"/>
            <a:ext cx="1525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TCLA.B5R3.B1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Beam Size Ratio: </a:t>
            </a:r>
            <a:r>
              <a:rPr lang="en-US" smtClean="0"/>
              <a:t>450 GeV B2</a:t>
            </a:r>
            <a:br>
              <a:rPr lang="en-US" smtClean="0"/>
            </a:br>
            <a:r>
              <a:rPr lang="en-US" smtClean="0"/>
              <a:t>2010 vs 2011</a:t>
            </a:r>
          </a:p>
        </p:txBody>
      </p:sp>
      <p:sp>
        <p:nvSpPr>
          <p:cNvPr id="573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FDB0CF-ADC4-492C-A7E8-8DD7B1A189EE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1066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5638800" y="61722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σ</a:t>
            </a:r>
            <a:r>
              <a:rPr lang="en-US" baseline="-25000">
                <a:solidFill>
                  <a:schemeClr val="tx1"/>
                </a:solidFill>
              </a:rPr>
              <a:t>meas. </a:t>
            </a:r>
            <a:r>
              <a:rPr lang="en-US">
                <a:solidFill>
                  <a:schemeClr val="tx1"/>
                </a:solidFill>
              </a:rPr>
              <a:t>/ σ</a:t>
            </a:r>
            <a:r>
              <a:rPr lang="en-US" baseline="-25000">
                <a:solidFill>
                  <a:schemeClr val="tx1"/>
                </a:solidFill>
              </a:rPr>
              <a:t>nominal</a:t>
            </a:r>
          </a:p>
        </p:txBody>
      </p:sp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6781800" y="1752600"/>
            <a:ext cx="2209800" cy="11699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2010 Average: 1.13</a:t>
            </a:r>
          </a:p>
          <a:p>
            <a:r>
              <a:rPr lang="en-US">
                <a:solidFill>
                  <a:schemeClr val="tx1"/>
                </a:solidFill>
              </a:rPr>
              <a:t>2010 Std Dev:  0.24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2011 Average:  1.10</a:t>
            </a:r>
          </a:p>
          <a:p>
            <a:r>
              <a:rPr lang="en-US">
                <a:solidFill>
                  <a:schemeClr val="tx1"/>
                </a:solidFill>
              </a:rPr>
              <a:t>2011 Std Dev:   0.18</a:t>
            </a:r>
          </a:p>
        </p:txBody>
      </p:sp>
      <p:sp>
        <p:nvSpPr>
          <p:cNvPr id="57352" name="TextBox 6"/>
          <p:cNvSpPr txBox="1">
            <a:spLocks noChangeArrowheads="1"/>
          </p:cNvSpPr>
          <p:nvPr/>
        </p:nvSpPr>
        <p:spPr bwMode="auto">
          <a:xfrm rot="-5400000">
            <a:off x="7773194" y="4571206"/>
            <a:ext cx="1525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TCSG.A5L3.B2</a:t>
            </a:r>
          </a:p>
        </p:txBody>
      </p:sp>
      <p:sp>
        <p:nvSpPr>
          <p:cNvPr id="57353" name="TextBox 6"/>
          <p:cNvSpPr txBox="1">
            <a:spLocks noChangeArrowheads="1"/>
          </p:cNvSpPr>
          <p:nvPr/>
        </p:nvSpPr>
        <p:spPr bwMode="auto">
          <a:xfrm rot="-5400000">
            <a:off x="6096794" y="4495006"/>
            <a:ext cx="1525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TCP.6R3.B2</a:t>
            </a:r>
          </a:p>
        </p:txBody>
      </p:sp>
      <p:sp>
        <p:nvSpPr>
          <p:cNvPr id="57354" name="TextBox 6"/>
          <p:cNvSpPr txBox="1">
            <a:spLocks noChangeArrowheads="1"/>
          </p:cNvSpPr>
          <p:nvPr/>
        </p:nvSpPr>
        <p:spPr bwMode="auto">
          <a:xfrm rot="-5400000">
            <a:off x="5715794" y="4647406"/>
            <a:ext cx="15255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TCSG.B5L3.B2</a:t>
            </a:r>
          </a:p>
        </p:txBody>
      </p:sp>
      <p:sp>
        <p:nvSpPr>
          <p:cNvPr id="57355" name="TextBox 6"/>
          <p:cNvSpPr txBox="1">
            <a:spLocks noChangeArrowheads="1"/>
          </p:cNvSpPr>
          <p:nvPr/>
        </p:nvSpPr>
        <p:spPr bwMode="auto">
          <a:xfrm rot="-5400000">
            <a:off x="6323806" y="4496594"/>
            <a:ext cx="15255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TCSG.A5L3.B2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Beam Size Ratio:</a:t>
            </a:r>
            <a:r>
              <a:rPr lang="en-US" smtClean="0"/>
              <a:t> 3.5 TeV B1</a:t>
            </a:r>
            <a:br>
              <a:rPr lang="en-US" smtClean="0"/>
            </a:br>
            <a:r>
              <a:rPr lang="en-US" smtClean="0"/>
              <a:t>2010 vs 2011</a:t>
            </a:r>
          </a:p>
        </p:txBody>
      </p:sp>
      <p:sp>
        <p:nvSpPr>
          <p:cNvPr id="583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973FF41-573D-4DF4-BB70-650440EE5112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1066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5638800" y="61722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σ</a:t>
            </a:r>
            <a:r>
              <a:rPr lang="en-US" baseline="-25000">
                <a:solidFill>
                  <a:schemeClr val="tx1"/>
                </a:solidFill>
              </a:rPr>
              <a:t>meas. </a:t>
            </a:r>
            <a:r>
              <a:rPr lang="en-US">
                <a:solidFill>
                  <a:schemeClr val="tx1"/>
                </a:solidFill>
              </a:rPr>
              <a:t>/ σ</a:t>
            </a:r>
            <a:r>
              <a:rPr lang="en-US" baseline="-25000">
                <a:solidFill>
                  <a:schemeClr val="tx1"/>
                </a:solidFill>
              </a:rPr>
              <a:t>nominal</a:t>
            </a:r>
          </a:p>
        </p:txBody>
      </p:sp>
      <p:sp>
        <p:nvSpPr>
          <p:cNvPr id="58375" name="TextBox 6"/>
          <p:cNvSpPr txBox="1">
            <a:spLocks noChangeArrowheads="1"/>
          </p:cNvSpPr>
          <p:nvPr/>
        </p:nvSpPr>
        <p:spPr bwMode="auto">
          <a:xfrm>
            <a:off x="6781800" y="1752600"/>
            <a:ext cx="2209800" cy="11699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2010 Average: 1.21</a:t>
            </a:r>
          </a:p>
          <a:p>
            <a:r>
              <a:rPr lang="en-US">
                <a:solidFill>
                  <a:schemeClr val="tx1"/>
                </a:solidFill>
              </a:rPr>
              <a:t>2010 Std Dev:  0.22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2011 Average:  1.22</a:t>
            </a:r>
          </a:p>
          <a:p>
            <a:r>
              <a:rPr lang="en-US">
                <a:solidFill>
                  <a:schemeClr val="tx1"/>
                </a:solidFill>
              </a:rPr>
              <a:t>2011 Std Dev:   0.24</a:t>
            </a:r>
          </a:p>
        </p:txBody>
      </p:sp>
      <p:sp>
        <p:nvSpPr>
          <p:cNvPr id="58376" name="TextBox 6"/>
          <p:cNvSpPr txBox="1">
            <a:spLocks noChangeArrowheads="1"/>
          </p:cNvSpPr>
          <p:nvPr/>
        </p:nvSpPr>
        <p:spPr bwMode="auto">
          <a:xfrm>
            <a:off x="6324600" y="4114800"/>
            <a:ext cx="1295400" cy="73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Tilt in TCLA.A7R7.B1</a:t>
            </a:r>
          </a:p>
        </p:txBody>
      </p:sp>
      <p:sp>
        <p:nvSpPr>
          <p:cNvPr id="58377" name="TextBox 6"/>
          <p:cNvSpPr txBox="1">
            <a:spLocks noChangeArrowheads="1"/>
          </p:cNvSpPr>
          <p:nvPr/>
        </p:nvSpPr>
        <p:spPr bwMode="auto">
          <a:xfrm>
            <a:off x="7924800" y="4419600"/>
            <a:ext cx="1371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Tilt in TCTH.4L2.B1</a:t>
            </a:r>
          </a:p>
        </p:txBody>
      </p:sp>
      <p:sp>
        <p:nvSpPr>
          <p:cNvPr id="58378" name="Oval 5"/>
          <p:cNvSpPr>
            <a:spLocks noChangeArrowheads="1"/>
          </p:cNvSpPr>
          <p:nvPr/>
        </p:nvSpPr>
        <p:spPr bwMode="auto">
          <a:xfrm>
            <a:off x="6172200" y="5181600"/>
            <a:ext cx="1371600" cy="838200"/>
          </a:xfrm>
          <a:prstGeom prst="ellipse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Oval 5"/>
          <p:cNvSpPr>
            <a:spLocks noChangeArrowheads="1"/>
          </p:cNvSpPr>
          <p:nvPr/>
        </p:nvSpPr>
        <p:spPr bwMode="auto">
          <a:xfrm>
            <a:off x="7620000" y="5181600"/>
            <a:ext cx="1295400" cy="838200"/>
          </a:xfrm>
          <a:prstGeom prst="ellipse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Beam Size Ratio: </a:t>
            </a:r>
            <a:r>
              <a:rPr lang="en-US" smtClean="0"/>
              <a:t>3.5 TeV B2 </a:t>
            </a:r>
            <a:br>
              <a:rPr lang="en-US" smtClean="0"/>
            </a:br>
            <a:r>
              <a:rPr lang="en-US" smtClean="0"/>
              <a:t>2010 vs 2011</a:t>
            </a:r>
          </a:p>
        </p:txBody>
      </p:sp>
      <p:sp>
        <p:nvSpPr>
          <p:cNvPr id="593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2225841-5230-4A83-91FB-D178EFDADCF8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1066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5638800" y="61722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σ</a:t>
            </a:r>
            <a:r>
              <a:rPr lang="en-US" baseline="-25000">
                <a:solidFill>
                  <a:schemeClr val="tx1"/>
                </a:solidFill>
              </a:rPr>
              <a:t>meas. </a:t>
            </a:r>
            <a:r>
              <a:rPr lang="en-US">
                <a:solidFill>
                  <a:schemeClr val="tx1"/>
                </a:solidFill>
              </a:rPr>
              <a:t>/ σ</a:t>
            </a:r>
            <a:r>
              <a:rPr lang="en-US" baseline="-25000">
                <a:solidFill>
                  <a:schemeClr val="tx1"/>
                </a:solidFill>
              </a:rPr>
              <a:t>nominal</a:t>
            </a:r>
          </a:p>
        </p:txBody>
      </p:sp>
      <p:sp>
        <p:nvSpPr>
          <p:cNvPr id="59399" name="TextBox 6"/>
          <p:cNvSpPr txBox="1">
            <a:spLocks noChangeArrowheads="1"/>
          </p:cNvSpPr>
          <p:nvPr/>
        </p:nvSpPr>
        <p:spPr bwMode="auto">
          <a:xfrm>
            <a:off x="6781800" y="1752600"/>
            <a:ext cx="2209800" cy="11699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2010 Average: 1.10</a:t>
            </a:r>
          </a:p>
          <a:p>
            <a:r>
              <a:rPr lang="en-US">
                <a:solidFill>
                  <a:schemeClr val="tx1"/>
                </a:solidFill>
              </a:rPr>
              <a:t>2010 Std Dev:  0.24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2011 Average:  1.12</a:t>
            </a:r>
          </a:p>
          <a:p>
            <a:r>
              <a:rPr lang="en-US">
                <a:solidFill>
                  <a:schemeClr val="tx1"/>
                </a:solidFill>
              </a:rPr>
              <a:t>2011 Std Dev:   0.24</a:t>
            </a:r>
          </a:p>
        </p:txBody>
      </p:sp>
      <p:sp>
        <p:nvSpPr>
          <p:cNvPr id="59400" name="TextBox 6"/>
          <p:cNvSpPr txBox="1">
            <a:spLocks noChangeArrowheads="1"/>
          </p:cNvSpPr>
          <p:nvPr/>
        </p:nvSpPr>
        <p:spPr bwMode="auto">
          <a:xfrm>
            <a:off x="7086600" y="4419600"/>
            <a:ext cx="1981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Tilt in TCSG.A5L3.B2</a:t>
            </a:r>
          </a:p>
        </p:txBody>
      </p:sp>
      <p:sp>
        <p:nvSpPr>
          <p:cNvPr id="59401" name="Oval 5"/>
          <p:cNvSpPr>
            <a:spLocks noChangeArrowheads="1"/>
          </p:cNvSpPr>
          <p:nvPr/>
        </p:nvSpPr>
        <p:spPr bwMode="auto">
          <a:xfrm>
            <a:off x="7924800" y="5181600"/>
            <a:ext cx="990600" cy="838200"/>
          </a:xfrm>
          <a:prstGeom prst="ellipse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Collimator Setup Time Comparison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The time taken to set up collimators is the most important indicator of the efficiency of a set up algorithm.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Data from the logbook cross-checked with Timber.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Average Time per Collimator = Time used for set up / Number of collimators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Total Shift Time = Time used for setup + Time taken to get the LHC back to the operating point in case of a beam dump*.</a:t>
            </a:r>
          </a:p>
          <a:p>
            <a:endParaRPr lang="en-US" smtClean="0"/>
          </a:p>
          <a:p>
            <a:r>
              <a:rPr lang="en-US" smtClean="0"/>
              <a:t>     * For 2010, these values were taken from S. Redaelli’s Chamonix 2011 talk on “Optimization of the Nominal Cycle”. 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endParaRPr lang="en-US" smtClean="0"/>
          </a:p>
        </p:txBody>
      </p:sp>
      <p:sp>
        <p:nvSpPr>
          <p:cNvPr id="604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4DD00F-D662-4AF3-A7C9-A8E1908A7BC6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smtClean="0"/>
          </a:p>
          <a:p>
            <a:r>
              <a:rPr lang="en-US" b="1" smtClean="0"/>
              <a:t>Collimation Team:</a:t>
            </a:r>
            <a:r>
              <a:rPr lang="en-US" smtClean="0"/>
              <a:t> R. Assmann, R. Bruce, F. Burkart, M. Cauchi, D. Deboy, A. Rossi, 				     D. Wollmann.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b="1" smtClean="0"/>
              <a:t>BE/OP: </a:t>
            </a:r>
            <a:r>
              <a:rPr lang="en-US" smtClean="0"/>
              <a:t>A. Macpherson, S. Redaelli, E. Veyrunes</a:t>
            </a:r>
          </a:p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University of Malta:</a:t>
            </a:r>
            <a:r>
              <a:rPr lang="en-US" smtClean="0"/>
              <a:t> N. Sammut</a:t>
            </a:r>
            <a:endParaRPr lang="en-US" b="1" smtClean="0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B2DDA1-6A24-4CB9-8C7F-8FD9E13D1682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Collimator Setup Time Comparison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24913" cy="5257800"/>
          </a:xfrm>
        </p:spPr>
        <p:txBody>
          <a:bodyPr/>
          <a:lstStyle/>
          <a:p>
            <a:r>
              <a:rPr lang="en-US" sz="1800" b="1" smtClean="0"/>
              <a:t>2010: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z="1800" b="1" smtClean="0"/>
              <a:t>2011: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676400"/>
          <a:ext cx="8991600" cy="2065020"/>
        </p:xfrm>
        <a:graphic>
          <a:graphicData uri="http://schemas.openxmlformats.org/drawingml/2006/table">
            <a:tbl>
              <a:tblPr/>
              <a:tblGrid>
                <a:gridCol w="1371600"/>
                <a:gridCol w="1676400"/>
                <a:gridCol w="2667000"/>
                <a:gridCol w="1828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Setup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Avg Time / collimator (mins)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Total Shift time (hrs)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#beam dumps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05 – 07 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450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5.34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8.35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12 – 16 Jun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3.5  TeV flat 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9.35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27.27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17 Jun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3.5 TeV squeeze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8.26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20 Jun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3.5 TeV collisions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8.48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4343400"/>
          <a:ext cx="8991600" cy="2065020"/>
        </p:xfrm>
        <a:graphic>
          <a:graphicData uri="http://schemas.openxmlformats.org/drawingml/2006/table">
            <a:tbl>
              <a:tblPr/>
              <a:tblGrid>
                <a:gridCol w="1371600"/>
                <a:gridCol w="1676400"/>
                <a:gridCol w="2590800"/>
                <a:gridCol w="1905000"/>
                <a:gridCol w="1447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Setup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Avg Time / collimator (mins)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Total Shift time (hrs)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#beam dumps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25 Feb - 1 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450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18.52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6 –8 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3.5 TeV flat 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17.77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11 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3.5 TeV squeeze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11 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3.5 TeV collisions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1.33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20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6152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9F524B9-7405-433B-84FC-DD4445042AEA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8077200" y="4876800"/>
            <a:ext cx="533400" cy="457200"/>
          </a:xfrm>
          <a:prstGeom prst="ellipse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248400" y="3886200"/>
            <a:ext cx="25908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Human Error:</a:t>
            </a:r>
          </a:p>
          <a:p>
            <a:r>
              <a:rPr lang="en-US" sz="1600">
                <a:solidFill>
                  <a:srgbClr val="FF0000"/>
                </a:solidFill>
              </a:rPr>
              <a:t>Jaws moved in based on rough idea of the orbit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beam_intensity_fin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066800"/>
            <a:ext cx="64770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Intensity at 3.5 TeV, 2010 vs 2011</a:t>
            </a:r>
          </a:p>
        </p:txBody>
      </p:sp>
      <p:sp>
        <p:nvSpPr>
          <p:cNvPr id="624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A69716-28E1-4275-8D29-04E74A5BAD3A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/>
          </a:p>
        </p:txBody>
      </p:sp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6096000" y="22098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2010: </a:t>
            </a:r>
            <a:r>
              <a:rPr lang="en-US" sz="1600" b="0">
                <a:solidFill>
                  <a:schemeClr val="tx1"/>
                </a:solidFill>
              </a:rPr>
              <a:t>Rapid decrease in beam intensity during setup</a:t>
            </a:r>
          </a:p>
        </p:txBody>
      </p:sp>
      <p:pic>
        <p:nvPicPr>
          <p:cNvPr id="62471" name="Picture 22" descr="beam_intensity_3500G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3962400"/>
            <a:ext cx="6556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6096000" y="5029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2011: </a:t>
            </a:r>
            <a:r>
              <a:rPr lang="en-US" sz="1600" b="0">
                <a:solidFill>
                  <a:schemeClr val="tx1"/>
                </a:solidFill>
              </a:rPr>
              <a:t>Gentle shaving of the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1" descr="cleaning_inefficiency_versus_time_3500GeV_collision_201104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5375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Change of </a:t>
            </a:r>
            <a:r>
              <a:rPr lang="en-US" sz="2800" smtClean="0">
                <a:latin typeface="Lucida Grande" charset="0"/>
              </a:rPr>
              <a:t>β</a:t>
            </a:r>
            <a:r>
              <a:rPr lang="en-US" sz="2800" smtClean="0"/>
              <a:t>-tron local cleaning inefficiency (3.5 TeV, 1.3s integration)</a:t>
            </a:r>
            <a:endParaRPr lang="en-US" sz="3000" smtClean="0"/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4AEB6F6-B4C6-47CA-B98B-A0294266A044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/>
          </a:p>
        </p:txBody>
      </p:sp>
      <p:sp>
        <p:nvSpPr>
          <p:cNvPr id="63494" name="TextBox 52"/>
          <p:cNvSpPr txBox="1">
            <a:spLocks noChangeArrowheads="1"/>
          </p:cNvSpPr>
          <p:nvPr/>
        </p:nvSpPr>
        <p:spPr bwMode="auto">
          <a:xfrm>
            <a:off x="7620000" y="60960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Garamond" charset="0"/>
              </a:rPr>
              <a:t>D. Wollmann</a:t>
            </a:r>
            <a:endParaRPr lang="en-US" sz="1600" b="0">
              <a:solidFill>
                <a:schemeClr val="tx1"/>
              </a:solidFill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New semi-automatic collimator setup tool </a:t>
            </a:r>
            <a:r>
              <a:rPr lang="en-US" b="1" smtClean="0"/>
              <a:t>works</a:t>
            </a:r>
            <a:r>
              <a:rPr lang="en-US" smtClean="0"/>
              <a:t>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Quality of collimator setup </a:t>
            </a:r>
            <a:r>
              <a:rPr lang="en-US" b="1" smtClean="0"/>
              <a:t>compares well with last year</a:t>
            </a:r>
            <a:r>
              <a:rPr lang="en-US" smtClean="0"/>
              <a:t>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b="1" smtClean="0"/>
              <a:t>Improvement by factor ~1.5 </a:t>
            </a:r>
            <a:r>
              <a:rPr lang="en-US" smtClean="0"/>
              <a:t>in setup time at flat top.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b="1" smtClean="0"/>
              <a:t>Improvement by factor ~5 </a:t>
            </a:r>
            <a:r>
              <a:rPr lang="en-US" smtClean="0"/>
              <a:t>in setup times for after squeeze and collisions.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b="1" smtClean="0"/>
              <a:t>No dumps </a:t>
            </a:r>
            <a:r>
              <a:rPr lang="en-US" smtClean="0"/>
              <a:t>with new software.</a:t>
            </a:r>
            <a:endParaRPr lang="en-US" b="1" smtClean="0"/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Ongoing work to improve the system, particularly setup time per collimator.</a:t>
            </a:r>
          </a:p>
        </p:txBody>
      </p:sp>
      <p:sp>
        <p:nvSpPr>
          <p:cNvPr id="645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B96ABA-F6D8-4735-8B38-9C259E028D51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Work: 30 Hz BLM Signal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Next year: 30 Hz BLM signal should increase the setup speed further.</a:t>
            </a:r>
          </a:p>
          <a:p>
            <a:pPr>
              <a:buFont typeface="Arial" charset="0"/>
              <a:buChar char="•"/>
            </a:pPr>
            <a:r>
              <a:rPr lang="en-US" smtClean="0"/>
              <a:t>How can we exploit this as much as possible?</a:t>
            </a:r>
          </a:p>
          <a:p>
            <a:pPr>
              <a:buFont typeface="Arial" charset="0"/>
              <a:buChar char="•"/>
            </a:pPr>
            <a:r>
              <a:rPr lang="en-US" smtClean="0"/>
              <a:t>This is related to ongoing work by F. Burkart on halo population studies.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E606345-F98E-4161-A63C-9D0DF6EFB67F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/>
          </a:p>
        </p:txBody>
      </p:sp>
      <p:pic>
        <p:nvPicPr>
          <p:cNvPr id="65542" name="Picture 5" descr="scraping_20um_2011040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7405688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4648200" y="4267200"/>
            <a:ext cx="12954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40 seconds loss 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Future Work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200" dirty="0" smtClean="0"/>
              <a:t>Identify automatically the collimator causing the loss signal during setup.</a:t>
            </a:r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Dynamic variation of step size, possibly helped by</a:t>
            </a:r>
            <a:r>
              <a:rPr lang="en-US" sz="2200" dirty="0" smtClean="0"/>
              <a:t> also obtaining </a:t>
            </a:r>
            <a:r>
              <a:rPr lang="en-US" sz="2200" dirty="0" smtClean="0"/>
              <a:t>feedback from other BLM running </a:t>
            </a:r>
            <a:r>
              <a:rPr lang="en-US" sz="2200" dirty="0" smtClean="0"/>
              <a:t>sums and other BLM locations.</a:t>
            </a:r>
            <a:endParaRPr lang="en-US" sz="2200" dirty="0" smtClean="0"/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“Real-time” BLM signal loss simulator to test future setup algorithms.</a:t>
            </a:r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LHC MD time requested for testing new algorithms.</a:t>
            </a:r>
          </a:p>
        </p:txBody>
      </p:sp>
      <p:sp>
        <p:nvSpPr>
          <p:cNvPr id="675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8AE969-2396-4228-A3BA-C2755DAED25F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97D7519-B491-4A00-AA2E-620518A0154C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1800" b="1" smtClean="0"/>
              <a:t>Introduction</a:t>
            </a:r>
          </a:p>
          <a:p>
            <a:pPr lvl="1">
              <a:buFont typeface="Wingdings" charset="2"/>
              <a:buChar char="§"/>
            </a:pPr>
            <a:r>
              <a:rPr lang="en-US" sz="1600" smtClean="0"/>
              <a:t>LHC collimation system setup method</a:t>
            </a:r>
          </a:p>
          <a:p>
            <a:pPr lvl="1">
              <a:buFont typeface="Wingdings" charset="2"/>
              <a:buChar char="§"/>
            </a:pPr>
            <a:r>
              <a:rPr lang="en-US" sz="1600" smtClean="0"/>
              <a:t>Summary of collimation setups performed in 2011</a:t>
            </a:r>
          </a:p>
          <a:p>
            <a:endParaRPr lang="en-US" sz="1400" smtClean="0"/>
          </a:p>
          <a:p>
            <a:pPr>
              <a:buFont typeface="Arial" charset="0"/>
              <a:buChar char="•"/>
            </a:pPr>
            <a:r>
              <a:rPr lang="en-US" sz="1800" b="1" smtClean="0"/>
              <a:t>Collimator Setup in 2011</a:t>
            </a:r>
          </a:p>
          <a:p>
            <a:pPr lvl="1">
              <a:buFont typeface="Wingdings" charset="2"/>
              <a:buChar char="§"/>
            </a:pPr>
            <a:r>
              <a:rPr lang="en-US" sz="1600" smtClean="0"/>
              <a:t>Collimator Control software in 2010</a:t>
            </a:r>
          </a:p>
          <a:p>
            <a:pPr lvl="1">
              <a:buFont typeface="Wingdings" charset="2"/>
              <a:buChar char="§"/>
            </a:pPr>
            <a:r>
              <a:rPr lang="en-US" sz="1600" smtClean="0"/>
              <a:t>Modifications to the software for 2011</a:t>
            </a:r>
          </a:p>
          <a:p>
            <a:endParaRPr lang="en-US" sz="1400" smtClean="0"/>
          </a:p>
          <a:p>
            <a:pPr>
              <a:buFont typeface="Arial" charset="0"/>
              <a:buChar char="•"/>
            </a:pPr>
            <a:r>
              <a:rPr lang="en-US" sz="1800" b="1" smtClean="0"/>
              <a:t>Comparison of Collimator Setup Performance in 2010 and 2011</a:t>
            </a:r>
          </a:p>
          <a:p>
            <a:pPr lvl="1">
              <a:buFont typeface="Wingdings" charset="2"/>
              <a:buChar char="§"/>
            </a:pPr>
            <a:r>
              <a:rPr lang="en-US" sz="1600" smtClean="0"/>
              <a:t>Measured beam size and gap offsets</a:t>
            </a:r>
          </a:p>
          <a:p>
            <a:pPr lvl="1">
              <a:buFont typeface="Wingdings" charset="2"/>
              <a:buChar char="§"/>
            </a:pPr>
            <a:r>
              <a:rPr lang="en-US" sz="1600" smtClean="0"/>
              <a:t>Time required for collimator setup</a:t>
            </a:r>
          </a:p>
          <a:p>
            <a:endParaRPr lang="en-US" sz="1400" smtClean="0"/>
          </a:p>
          <a:p>
            <a:pPr>
              <a:buFont typeface="Arial" charset="0"/>
              <a:buChar char="•"/>
            </a:pPr>
            <a:r>
              <a:rPr lang="en-US" sz="1800" b="1" smtClean="0"/>
              <a:t>Conclusions and Future Work</a:t>
            </a:r>
          </a:p>
        </p:txBody>
      </p:sp>
      <p:sp>
        <p:nvSpPr>
          <p:cNvPr id="4301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4301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FACA00-4F61-4C71-B4B3-2FCCA49BA825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24913" cy="504507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1066800" y="0"/>
            <a:ext cx="7024688" cy="1066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r>
              <a:rPr lang="en-US" sz="3200" b="0" kern="0" dirty="0">
                <a:solidFill>
                  <a:schemeClr val="tx2"/>
                </a:solidFill>
                <a:latin typeface="Garamond" charset="0"/>
                <a:ea typeface="+mn-ea"/>
              </a:rPr>
              <a:t>Collimator Setup Procedure</a:t>
            </a: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403225" y="2093913"/>
            <a:ext cx="3656013" cy="611187"/>
          </a:xfrm>
          <a:prstGeom prst="rightArrow">
            <a:avLst>
              <a:gd name="adj1" fmla="val 50000"/>
              <a:gd name="adj2" fmla="val 49987"/>
            </a:avLst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Beam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2638" y="1666875"/>
            <a:ext cx="368300" cy="5699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7588" y="1498600"/>
            <a:ext cx="368300" cy="5699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44040" name="Straight Arrow Connector 11"/>
          <p:cNvCxnSpPr>
            <a:cxnSpLocks noChangeShapeType="1"/>
          </p:cNvCxnSpPr>
          <p:nvPr/>
        </p:nvCxnSpPr>
        <p:spPr bwMode="auto">
          <a:xfrm rot="5400000">
            <a:off x="2492376" y="1797050"/>
            <a:ext cx="569912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1" name="TextBox 12"/>
          <p:cNvSpPr txBox="1">
            <a:spLocks noChangeArrowheads="1"/>
          </p:cNvSpPr>
          <p:nvPr/>
        </p:nvSpPr>
        <p:spPr bwMode="auto">
          <a:xfrm>
            <a:off x="461963" y="1085850"/>
            <a:ext cx="1104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Reference collimator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1874838" y="1144588"/>
            <a:ext cx="117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Collimator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5022850" y="2178050"/>
            <a:ext cx="3654425" cy="612775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</a:rPr>
              <a:t>Beam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02263" y="1690688"/>
            <a:ext cx="368300" cy="56991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07213" y="1735138"/>
            <a:ext cx="368300" cy="56991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44046" name="Straight Arrow Connector 17"/>
          <p:cNvCxnSpPr>
            <a:cxnSpLocks noChangeShapeType="1"/>
          </p:cNvCxnSpPr>
          <p:nvPr/>
        </p:nvCxnSpPr>
        <p:spPr bwMode="auto">
          <a:xfrm rot="5400000">
            <a:off x="7111206" y="2034382"/>
            <a:ext cx="56832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7" name="TextBox 18"/>
          <p:cNvSpPr txBox="1">
            <a:spLocks noChangeArrowheads="1"/>
          </p:cNvSpPr>
          <p:nvPr/>
        </p:nvSpPr>
        <p:spPr bwMode="auto">
          <a:xfrm>
            <a:off x="5081588" y="1108075"/>
            <a:ext cx="110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Reference collimator</a:t>
            </a:r>
          </a:p>
        </p:txBody>
      </p:sp>
      <p:sp>
        <p:nvSpPr>
          <p:cNvPr id="44048" name="TextBox 19"/>
          <p:cNvSpPr txBox="1">
            <a:spLocks noChangeArrowheads="1"/>
          </p:cNvSpPr>
          <p:nvPr/>
        </p:nvSpPr>
        <p:spPr bwMode="auto">
          <a:xfrm>
            <a:off x="6494463" y="1381125"/>
            <a:ext cx="117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Collimator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026400" y="1727200"/>
            <a:ext cx="582613" cy="307975"/>
          </a:xfrm>
          <a:prstGeom prst="rect">
            <a:avLst/>
          </a:prstGeom>
          <a:gradFill rotWithShape="1">
            <a:gsLst>
              <a:gs pos="0">
                <a:srgbClr val="8B8BFF"/>
              </a:gs>
              <a:gs pos="100000">
                <a:srgbClr val="1C1CE3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BLM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7413" y="1641475"/>
            <a:ext cx="582612" cy="307975"/>
          </a:xfrm>
          <a:prstGeom prst="rect">
            <a:avLst/>
          </a:prstGeom>
          <a:gradFill rotWithShape="1">
            <a:gsLst>
              <a:gs pos="0">
                <a:srgbClr val="8B8BFF"/>
              </a:gs>
              <a:gs pos="100000">
                <a:srgbClr val="1C1CE3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BLM</a:t>
            </a:r>
          </a:p>
        </p:txBody>
      </p:sp>
      <p:cxnSp>
        <p:nvCxnSpPr>
          <p:cNvPr id="44051" name="Straight Arrow Connector 22"/>
          <p:cNvCxnSpPr>
            <a:cxnSpLocks noChangeShapeType="1"/>
            <a:endCxn id="20" idx="1"/>
          </p:cNvCxnSpPr>
          <p:nvPr/>
        </p:nvCxnSpPr>
        <p:spPr bwMode="auto">
          <a:xfrm flipV="1">
            <a:off x="7599363" y="1881188"/>
            <a:ext cx="427037" cy="238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52" name="Straight Arrow Connector 23"/>
          <p:cNvCxnSpPr>
            <a:cxnSpLocks noChangeShapeType="1"/>
          </p:cNvCxnSpPr>
          <p:nvPr/>
        </p:nvCxnSpPr>
        <p:spPr bwMode="auto">
          <a:xfrm flipV="1">
            <a:off x="7597775" y="1951038"/>
            <a:ext cx="427038" cy="238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53" name="Straight Arrow Connector 24"/>
          <p:cNvCxnSpPr>
            <a:cxnSpLocks noChangeShapeType="1"/>
          </p:cNvCxnSpPr>
          <p:nvPr/>
        </p:nvCxnSpPr>
        <p:spPr bwMode="auto">
          <a:xfrm flipV="1">
            <a:off x="7620000" y="1901825"/>
            <a:ext cx="427038" cy="238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Right Arrow 24"/>
          <p:cNvSpPr>
            <a:spLocks noChangeArrowheads="1"/>
          </p:cNvSpPr>
          <p:nvPr/>
        </p:nvSpPr>
        <p:spPr bwMode="auto">
          <a:xfrm>
            <a:off x="436563" y="3881438"/>
            <a:ext cx="3656012" cy="611187"/>
          </a:xfrm>
          <a:prstGeom prst="rightArrow">
            <a:avLst>
              <a:gd name="adj1" fmla="val 50000"/>
              <a:gd name="adj2" fmla="val 49987"/>
            </a:avLst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</a:rPr>
              <a:t>Beam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17563" y="3449638"/>
            <a:ext cx="366712" cy="56991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4056" name="TextBox 27"/>
          <p:cNvSpPr txBox="1">
            <a:spLocks noChangeArrowheads="1"/>
          </p:cNvSpPr>
          <p:nvPr/>
        </p:nvSpPr>
        <p:spPr bwMode="auto">
          <a:xfrm>
            <a:off x="496888" y="2701925"/>
            <a:ext cx="110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Reference collimator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41700" y="3321050"/>
            <a:ext cx="582613" cy="307975"/>
          </a:xfrm>
          <a:prstGeom prst="rect">
            <a:avLst/>
          </a:prstGeom>
          <a:gradFill rotWithShape="1">
            <a:gsLst>
              <a:gs pos="0">
                <a:srgbClr val="8B8BFF"/>
              </a:gs>
              <a:gs pos="100000">
                <a:srgbClr val="1C1CE3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BLM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0" y="1162050"/>
            <a:ext cx="511175" cy="561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519613" y="1122363"/>
            <a:ext cx="509587" cy="561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0" y="2735263"/>
            <a:ext cx="511175" cy="563562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398463" y="5935663"/>
            <a:ext cx="3656012" cy="611187"/>
          </a:xfrm>
          <a:prstGeom prst="rightArrow">
            <a:avLst>
              <a:gd name="adj1" fmla="val 50000"/>
              <a:gd name="adj2" fmla="val 49987"/>
            </a:avLst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</a:rPr>
              <a:t>Beam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79463" y="5514975"/>
            <a:ext cx="366712" cy="5683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284413" y="5097463"/>
            <a:ext cx="368300" cy="56991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44064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2443163" y="5386388"/>
            <a:ext cx="6619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65" name="TextBox 36"/>
          <p:cNvSpPr txBox="1">
            <a:spLocks noChangeArrowheads="1"/>
          </p:cNvSpPr>
          <p:nvPr/>
        </p:nvSpPr>
        <p:spPr bwMode="auto">
          <a:xfrm>
            <a:off x="458788" y="4932363"/>
            <a:ext cx="110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Reference collimator</a:t>
            </a:r>
          </a:p>
        </p:txBody>
      </p:sp>
      <p:sp>
        <p:nvSpPr>
          <p:cNvPr id="44066" name="TextBox 37"/>
          <p:cNvSpPr txBox="1">
            <a:spLocks noChangeArrowheads="1"/>
          </p:cNvSpPr>
          <p:nvPr/>
        </p:nvSpPr>
        <p:spPr bwMode="auto">
          <a:xfrm>
            <a:off x="1870075" y="4743450"/>
            <a:ext cx="11731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Collimator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03600" y="5480050"/>
            <a:ext cx="582613" cy="307975"/>
          </a:xfrm>
          <a:prstGeom prst="rect">
            <a:avLst/>
          </a:prstGeom>
          <a:gradFill rotWithShape="1">
            <a:gsLst>
              <a:gs pos="0">
                <a:srgbClr val="8B8BFF"/>
              </a:gs>
              <a:gs pos="100000">
                <a:srgbClr val="1C1CE3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BLM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0" y="4970463"/>
            <a:ext cx="511175" cy="563562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322513" y="3365500"/>
            <a:ext cx="368300" cy="5699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44070" name="Straight Arrow Connector 41"/>
          <p:cNvCxnSpPr>
            <a:cxnSpLocks noChangeShapeType="1"/>
          </p:cNvCxnSpPr>
          <p:nvPr/>
        </p:nvCxnSpPr>
        <p:spPr bwMode="auto">
          <a:xfrm rot="5400000">
            <a:off x="982663" y="3759200"/>
            <a:ext cx="569912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71" name="TextBox 42"/>
          <p:cNvSpPr txBox="1">
            <a:spLocks noChangeArrowheads="1"/>
          </p:cNvSpPr>
          <p:nvPr/>
        </p:nvSpPr>
        <p:spPr bwMode="auto">
          <a:xfrm>
            <a:off x="1908175" y="3011488"/>
            <a:ext cx="1173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Collimator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072" name="Straight Arrow Connector 43"/>
          <p:cNvCxnSpPr>
            <a:cxnSpLocks noChangeShapeType="1"/>
          </p:cNvCxnSpPr>
          <p:nvPr/>
        </p:nvCxnSpPr>
        <p:spPr bwMode="auto">
          <a:xfrm flipV="1">
            <a:off x="1400175" y="3535363"/>
            <a:ext cx="427038" cy="2365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73" name="Straight Arrow Connector 44"/>
          <p:cNvCxnSpPr>
            <a:cxnSpLocks noChangeShapeType="1"/>
          </p:cNvCxnSpPr>
          <p:nvPr/>
        </p:nvCxnSpPr>
        <p:spPr bwMode="auto">
          <a:xfrm flipV="1">
            <a:off x="1398588" y="3603625"/>
            <a:ext cx="427037" cy="238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74" name="Straight Arrow Connector 45"/>
          <p:cNvCxnSpPr>
            <a:cxnSpLocks noChangeShapeType="1"/>
          </p:cNvCxnSpPr>
          <p:nvPr/>
        </p:nvCxnSpPr>
        <p:spPr bwMode="auto">
          <a:xfrm flipV="1">
            <a:off x="1408113" y="3567113"/>
            <a:ext cx="427037" cy="2365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776413" y="1639888"/>
            <a:ext cx="109537" cy="306387"/>
          </a:xfrm>
          <a:prstGeom prst="rect">
            <a:avLst/>
          </a:prstGeom>
          <a:gradFill rotWithShape="1">
            <a:gsLst>
              <a:gs pos="0">
                <a:srgbClr val="8B8BFF"/>
              </a:gs>
              <a:gs pos="100000">
                <a:srgbClr val="1C1CE3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811338" y="3294063"/>
            <a:ext cx="111125" cy="307975"/>
          </a:xfrm>
          <a:prstGeom prst="rect">
            <a:avLst/>
          </a:prstGeom>
          <a:gradFill rotWithShape="1">
            <a:gsLst>
              <a:gs pos="0">
                <a:srgbClr val="8B8BFF"/>
              </a:gs>
              <a:gs pos="100000">
                <a:srgbClr val="1C1CE3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380163" y="1677988"/>
            <a:ext cx="109537" cy="306387"/>
          </a:xfrm>
          <a:prstGeom prst="rect">
            <a:avLst/>
          </a:prstGeom>
          <a:gradFill rotWithShape="1">
            <a:gsLst>
              <a:gs pos="0">
                <a:srgbClr val="8B8BFF"/>
              </a:gs>
              <a:gs pos="100000">
                <a:srgbClr val="1C1CE3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782763" y="5313363"/>
            <a:ext cx="109537" cy="307975"/>
          </a:xfrm>
          <a:prstGeom prst="rect">
            <a:avLst/>
          </a:prstGeom>
          <a:gradFill rotWithShape="1">
            <a:gsLst>
              <a:gs pos="0">
                <a:srgbClr val="8B8BFF"/>
              </a:gs>
              <a:gs pos="100000">
                <a:srgbClr val="1C1CE3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44079" name="Content Placeholder 4"/>
          <p:cNvSpPr txBox="1">
            <a:spLocks/>
          </p:cNvSpPr>
          <p:nvPr/>
        </p:nvSpPr>
        <p:spPr bwMode="auto">
          <a:xfrm>
            <a:off x="4445000" y="3027363"/>
            <a:ext cx="469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105000"/>
              </a:lnSpc>
              <a:spcBef>
                <a:spcPct val="40000"/>
              </a:spcBef>
              <a:buFont typeface="Arial" charset="0"/>
              <a:buAutoNum type="arabicPeriod"/>
            </a:pPr>
            <a:r>
              <a:rPr lang="en-US" sz="2400" b="0">
                <a:solidFill>
                  <a:schemeClr val="tx1"/>
                </a:solidFill>
                <a:latin typeface="Garamond" charset="0"/>
              </a:rPr>
              <a:t>Define beam edge by hor, ver or skew reference collimator</a:t>
            </a:r>
          </a:p>
          <a:p>
            <a:pPr marL="457200" indent="-457200" eaLnBrk="0" hangingPunct="0">
              <a:lnSpc>
                <a:spcPct val="105000"/>
              </a:lnSpc>
              <a:spcBef>
                <a:spcPct val="40000"/>
              </a:spcBef>
              <a:buFont typeface="Arial" charset="0"/>
              <a:buAutoNum type="arabicPeriod"/>
            </a:pPr>
            <a:r>
              <a:rPr lang="en-US" sz="2400" b="0">
                <a:solidFill>
                  <a:schemeClr val="tx1"/>
                </a:solidFill>
                <a:latin typeface="Garamond" charset="0"/>
              </a:rPr>
              <a:t>Center collimator i</a:t>
            </a:r>
          </a:p>
          <a:p>
            <a:pPr marL="457200" indent="-457200" eaLnBrk="0" hangingPunct="0">
              <a:lnSpc>
                <a:spcPct val="105000"/>
              </a:lnSpc>
              <a:spcBef>
                <a:spcPct val="40000"/>
              </a:spcBef>
              <a:buFont typeface="Arial" charset="0"/>
              <a:buAutoNum type="arabicPeriod"/>
            </a:pPr>
            <a:r>
              <a:rPr lang="en-US" sz="2400" b="0">
                <a:solidFill>
                  <a:schemeClr val="tx1"/>
                </a:solidFill>
                <a:latin typeface="Garamond" charset="0"/>
              </a:rPr>
              <a:t>Re-center reference collimator 	Beam size: </a:t>
            </a:r>
          </a:p>
          <a:p>
            <a:pPr marL="457200" indent="-457200" eaLnBrk="0" hangingPunct="0">
              <a:lnSpc>
                <a:spcPct val="105000"/>
              </a:lnSpc>
              <a:spcBef>
                <a:spcPct val="40000"/>
              </a:spcBef>
              <a:buFont typeface="Arial" charset="0"/>
              <a:buAutoNum type="arabicPeriod"/>
            </a:pPr>
            <a:r>
              <a:rPr lang="en-US" sz="2400" b="0">
                <a:solidFill>
                  <a:schemeClr val="tx1"/>
                </a:solidFill>
                <a:latin typeface="Garamond" charset="0"/>
              </a:rPr>
              <a:t>Open collimator to </a:t>
            </a:r>
          </a:p>
          <a:p>
            <a:pPr marL="457200" indent="-457200" eaLnBrk="0" hangingPunct="0">
              <a:lnSpc>
                <a:spcPct val="105000"/>
              </a:lnSpc>
              <a:spcBef>
                <a:spcPct val="40000"/>
              </a:spcBef>
              <a:buFontTx/>
              <a:buChar char="•"/>
            </a:pPr>
            <a:endParaRPr lang="en-US" sz="2400" b="0">
              <a:latin typeface="Garamond" charset="0"/>
            </a:endParaRPr>
          </a:p>
        </p:txBody>
      </p:sp>
      <p:pic>
        <p:nvPicPr>
          <p:cNvPr id="44080" name="Picture 56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2613" y="4892675"/>
            <a:ext cx="2133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81" name="Picture 5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8700" y="5507038"/>
            <a:ext cx="8461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82" name="TextBox 52"/>
          <p:cNvSpPr txBox="1">
            <a:spLocks noChangeArrowheads="1"/>
          </p:cNvSpPr>
          <p:nvPr/>
        </p:nvSpPr>
        <p:spPr bwMode="auto">
          <a:xfrm>
            <a:off x="5715000" y="61722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Garamond" charset="0"/>
              </a:rPr>
              <a:t>D. Wollmann</a:t>
            </a:r>
            <a:endParaRPr lang="en-US" sz="1600" b="0">
              <a:solidFill>
                <a:schemeClr val="tx1"/>
              </a:solidFill>
              <a:latin typeface="Garamond" charset="0"/>
            </a:endParaRPr>
          </a:p>
        </p:txBody>
      </p:sp>
      <p:sp>
        <p:nvSpPr>
          <p:cNvPr id="44083" name="Date Placeholder 5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44084" name="Slide Number Placeholder 5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6D7E21-CCE3-4D7B-86CE-E7F9057723C9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Collimator Setups Performed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b="1" smtClean="0"/>
              <a:t>Injection (450 GeV): </a:t>
            </a:r>
            <a:r>
              <a:rPr lang="en-US" smtClean="0"/>
              <a:t>25/02/2011 – 01/03/2011 </a:t>
            </a:r>
          </a:p>
          <a:p>
            <a:pPr lvl="1">
              <a:buFont typeface="Wingdings" charset="2"/>
              <a:buChar char="§"/>
            </a:pPr>
            <a:r>
              <a:rPr lang="en-US" smtClean="0"/>
              <a:t>86 collimators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b="1" smtClean="0"/>
              <a:t>3.5 TeV Flat Top: </a:t>
            </a:r>
            <a:r>
              <a:rPr lang="en-US" smtClean="0"/>
              <a:t>06/03/2011 – 08/03/2011</a:t>
            </a:r>
          </a:p>
          <a:p>
            <a:pPr lvl="1">
              <a:buFont typeface="Wingdings" charset="2"/>
              <a:buChar char="§"/>
            </a:pPr>
            <a:r>
              <a:rPr lang="en-US" smtClean="0"/>
              <a:t>80 collimators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b="1" smtClean="0"/>
              <a:t>3.5 TeV after squeeze to beta* 1.5m / 10m / 1.5m / 1.5m: </a:t>
            </a:r>
            <a:r>
              <a:rPr lang="en-US" smtClean="0"/>
              <a:t>11/03/2011</a:t>
            </a:r>
          </a:p>
          <a:p>
            <a:pPr lvl="1">
              <a:buFont typeface="Wingdings" charset="2"/>
              <a:buChar char="§"/>
            </a:pPr>
            <a:r>
              <a:rPr lang="en-US" smtClean="0"/>
              <a:t>16 collimators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b="1" smtClean="0"/>
              <a:t>3.5 TeV during collisions:</a:t>
            </a:r>
            <a:r>
              <a:rPr lang="en-US" smtClean="0"/>
              <a:t> 11/03/2011</a:t>
            </a:r>
          </a:p>
          <a:p>
            <a:pPr lvl="1">
              <a:buFont typeface="Wingdings" charset="2"/>
              <a:buChar char="§"/>
            </a:pPr>
            <a:r>
              <a:rPr lang="en-US" smtClean="0"/>
              <a:t>16 collimators</a:t>
            </a: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8789D0-BAF5-461F-805E-669D1692924B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Collimator Control Application in 2010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A9A16AA-5DCF-4422-AE13-0E9E4AF368B9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/>
          </a:p>
        </p:txBody>
      </p:sp>
      <p:pic>
        <p:nvPicPr>
          <p:cNvPr id="46086" name="Picture 5" descr="Old Collimator Control Applica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70866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11"/>
          <p:cNvSpPr txBox="1">
            <a:spLocks noChangeArrowheads="1"/>
          </p:cNvSpPr>
          <p:nvPr/>
        </p:nvSpPr>
        <p:spPr bwMode="auto">
          <a:xfrm>
            <a:off x="5334000" y="25908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BLM Signal Chart (1 Hz, 1.3 sec running sum)</a:t>
            </a:r>
          </a:p>
        </p:txBody>
      </p:sp>
      <p:sp>
        <p:nvSpPr>
          <p:cNvPr id="46088" name="TextBox 12"/>
          <p:cNvSpPr txBox="1">
            <a:spLocks noChangeArrowheads="1"/>
          </p:cNvSpPr>
          <p:nvPr/>
        </p:nvSpPr>
        <p:spPr bwMode="auto">
          <a:xfrm>
            <a:off x="5334000" y="44958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Collimator Motor Positions Chart (1 Hz)</a:t>
            </a:r>
          </a:p>
        </p:txBody>
      </p:sp>
      <p:sp>
        <p:nvSpPr>
          <p:cNvPr id="46089" name="TextBox 52"/>
          <p:cNvSpPr txBox="1">
            <a:spLocks noChangeArrowheads="1"/>
          </p:cNvSpPr>
          <p:nvPr/>
        </p:nvSpPr>
        <p:spPr bwMode="auto">
          <a:xfrm>
            <a:off x="381000" y="54102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Garamond" charset="0"/>
              </a:rPr>
              <a:t>S. Redaelli</a:t>
            </a:r>
            <a:endParaRPr lang="en-US" sz="1600" b="0">
              <a:solidFill>
                <a:schemeClr val="tx1"/>
              </a:solidFill>
              <a:latin typeface="Garamond" charset="0"/>
            </a:endParaRPr>
          </a:p>
        </p:txBody>
      </p:sp>
      <p:sp>
        <p:nvSpPr>
          <p:cNvPr id="46090" name="TextBox 16"/>
          <p:cNvSpPr txBox="1">
            <a:spLocks noChangeArrowheads="1"/>
          </p:cNvSpPr>
          <p:nvPr/>
        </p:nvSpPr>
        <p:spPr bwMode="auto">
          <a:xfrm>
            <a:off x="152400" y="1981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1" name="TextBox 12"/>
          <p:cNvSpPr txBox="1">
            <a:spLocks noChangeArrowheads="1"/>
          </p:cNvSpPr>
          <p:nvPr/>
        </p:nvSpPr>
        <p:spPr bwMode="auto">
          <a:xfrm>
            <a:off x="0" y="1524000"/>
            <a:ext cx="167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Increment Jaw Position by clicking Apply!</a:t>
            </a:r>
          </a:p>
        </p:txBody>
      </p:sp>
      <p:cxnSp>
        <p:nvCxnSpPr>
          <p:cNvPr id="46092" name="Straight Connector 18"/>
          <p:cNvCxnSpPr>
            <a:cxnSpLocks noChangeShapeType="1"/>
          </p:cNvCxnSpPr>
          <p:nvPr/>
        </p:nvCxnSpPr>
        <p:spPr bwMode="auto">
          <a:xfrm>
            <a:off x="1447800" y="1905000"/>
            <a:ext cx="2286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Collimator Setup in 2011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Modifications to original application from </a:t>
            </a:r>
            <a:r>
              <a:rPr lang="en-US" b="1" smtClean="0"/>
              <a:t>S. Redaelli</a:t>
            </a:r>
            <a:r>
              <a:rPr lang="en-US" smtClean="0"/>
              <a:t> done by </a:t>
            </a:r>
            <a:r>
              <a:rPr lang="en-US" b="1" smtClean="0"/>
              <a:t>G. Valentino</a:t>
            </a:r>
            <a:r>
              <a:rPr lang="en-US" smtClean="0"/>
              <a:t>, with input from </a:t>
            </a:r>
            <a:r>
              <a:rPr lang="en-US" b="1" smtClean="0"/>
              <a:t>R. Assmann</a:t>
            </a:r>
            <a:r>
              <a:rPr lang="en-US" smtClean="0"/>
              <a:t>,</a:t>
            </a:r>
            <a:r>
              <a:rPr lang="en-US" b="1" smtClean="0"/>
              <a:t> R. Bruce</a:t>
            </a:r>
            <a:r>
              <a:rPr lang="en-US" smtClean="0"/>
              <a:t>, </a:t>
            </a:r>
            <a:r>
              <a:rPr lang="en-US" b="1" smtClean="0"/>
              <a:t>S. Redaelli</a:t>
            </a:r>
            <a:r>
              <a:rPr lang="en-US" smtClean="0"/>
              <a:t>,</a:t>
            </a:r>
            <a:r>
              <a:rPr lang="en-US" b="1" smtClean="0"/>
              <a:t> </a:t>
            </a:r>
            <a:r>
              <a:rPr lang="en-US" smtClean="0"/>
              <a:t>and </a:t>
            </a:r>
            <a:r>
              <a:rPr lang="en-US" b="1" smtClean="0"/>
              <a:t>D. Wollmann</a:t>
            </a:r>
            <a:r>
              <a:rPr lang="en-US" smtClean="0"/>
              <a:t>.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Main goals:</a:t>
            </a:r>
          </a:p>
          <a:p>
            <a:pPr lvl="1">
              <a:buFont typeface="Wingdings" charset="2"/>
              <a:buChar char="§"/>
            </a:pPr>
            <a:r>
              <a:rPr lang="en-US" sz="2000" smtClean="0"/>
              <a:t>Guarantee high quality of setup (independent of user)</a:t>
            </a:r>
          </a:p>
          <a:p>
            <a:pPr lvl="1">
              <a:buFont typeface="Wingdings" charset="2"/>
              <a:buChar char="§"/>
            </a:pPr>
            <a:r>
              <a:rPr lang="en-US" sz="2000" smtClean="0"/>
              <a:t>Reduce risk for human errors during the setup (unnecessary beam dumps)</a:t>
            </a:r>
          </a:p>
          <a:p>
            <a:pPr lvl="1">
              <a:buFont typeface="Wingdings" charset="2"/>
              <a:buChar char="§"/>
            </a:pPr>
            <a:r>
              <a:rPr lang="en-US" sz="2000" smtClean="0"/>
              <a:t>Optimize total setup time</a:t>
            </a:r>
          </a:p>
          <a:p>
            <a:pPr lvl="1">
              <a:buFont typeface="Wingdings" charset="2"/>
              <a:buChar char="§"/>
            </a:pPr>
            <a:r>
              <a:rPr lang="en-US" sz="2000" smtClean="0"/>
              <a:t>Reduce stress on users</a:t>
            </a:r>
          </a:p>
          <a:p>
            <a:endParaRPr lang="en-US" smtClean="0"/>
          </a:p>
        </p:txBody>
      </p:sp>
      <p:sp>
        <p:nvSpPr>
          <p:cNvPr id="4710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4710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D216A18-4D51-414F-B925-4DB10879CBB8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Semi-Automatic Feature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Introduction of a semi-automatic feature:</a:t>
            </a:r>
          </a:p>
          <a:p>
            <a:pPr marL="342900" lvl="1" indent="-342900">
              <a:spcBef>
                <a:spcPts val="1000"/>
              </a:spcBef>
              <a:buFont typeface="Arial" charset="0"/>
              <a:buChar char="•"/>
            </a:pPr>
            <a:r>
              <a:rPr lang="en-US" smtClean="0"/>
              <a:t>Automatic step-wise movement of collimator jaws (can choose from 5 – 100 µm steps)</a:t>
            </a:r>
          </a:p>
          <a:p>
            <a:pPr>
              <a:buFont typeface="Arial" charset="0"/>
              <a:buChar char="•"/>
            </a:pPr>
            <a:r>
              <a:rPr lang="en-US" sz="1800" smtClean="0"/>
              <a:t>The software automatically moves in the collimator until the resulting BLM signal exceeds a user-defined threshold.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endParaRPr lang="en-US" smtClean="0"/>
          </a:p>
        </p:txBody>
      </p:sp>
      <p:sp>
        <p:nvSpPr>
          <p:cNvPr id="4813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48133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5977B90-AEFD-4E01-90EE-ECE30BA2BFFD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/>
          </a:p>
        </p:txBody>
      </p:sp>
      <p:pic>
        <p:nvPicPr>
          <p:cNvPr id="48134" name="Picture 6" descr="New_BBA_too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19400"/>
            <a:ext cx="5086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Initialization Procedure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arenR"/>
            </a:pPr>
            <a:r>
              <a:rPr lang="en-US" sz="1800" smtClean="0"/>
              <a:t>Move collimators in parallel to the beam by class (TCSG, TCLA, TCT) and plane</a:t>
            </a:r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ED5783-5C31-41E4-A527-A97F48E880E6}" type="slidenum">
              <a:rPr lang="en-US"/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/>
          </a:p>
        </p:txBody>
      </p:sp>
      <p:pic>
        <p:nvPicPr>
          <p:cNvPr id="49158" name="Content Placeholder 5" descr="20110403_B1_Skew_parallel.png"/>
          <p:cNvPicPr>
            <a:picLocks noChangeAspect="1"/>
          </p:cNvPicPr>
          <p:nvPr/>
        </p:nvPicPr>
        <p:blipFill>
          <a:blip r:embed="rId2"/>
          <a:srcRect t="-1025" b="-1025"/>
          <a:stretch>
            <a:fillRect/>
          </a:stretch>
        </p:blipFill>
        <p:spPr bwMode="auto">
          <a:xfrm>
            <a:off x="0" y="1524000"/>
            <a:ext cx="9144000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49159" name="Straight Connector 12"/>
          <p:cNvCxnSpPr>
            <a:cxnSpLocks noChangeShapeType="1"/>
          </p:cNvCxnSpPr>
          <p:nvPr/>
        </p:nvCxnSpPr>
        <p:spPr bwMode="auto">
          <a:xfrm>
            <a:off x="2819400" y="2286000"/>
            <a:ext cx="16002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0" name="Straight Connector 24"/>
          <p:cNvCxnSpPr>
            <a:cxnSpLocks noChangeShapeType="1"/>
          </p:cNvCxnSpPr>
          <p:nvPr/>
        </p:nvCxnSpPr>
        <p:spPr bwMode="auto">
          <a:xfrm>
            <a:off x="2819400" y="4953000"/>
            <a:ext cx="16002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1" name="Straight Connector 25"/>
          <p:cNvCxnSpPr>
            <a:cxnSpLocks noChangeShapeType="1"/>
          </p:cNvCxnSpPr>
          <p:nvPr/>
        </p:nvCxnSpPr>
        <p:spPr bwMode="auto">
          <a:xfrm>
            <a:off x="533400" y="4724400"/>
            <a:ext cx="16002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14800" y="3733800"/>
            <a:ext cx="3886200" cy="7080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+mn-ea"/>
              </a:rPr>
              <a:t>Limitation: Multiple Collimators stop moving!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Garamon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Garamon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Garamon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64231</TotalTime>
  <Words>1430</Words>
  <Application>Microsoft Macintosh PowerPoint</Application>
  <PresentationFormat>On-screen Show (4:3)</PresentationFormat>
  <Paragraphs>330</Paragraphs>
  <Slides>26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Slide 1</vt:lpstr>
      <vt:lpstr>Acknowledgements</vt:lpstr>
      <vt:lpstr>Outline</vt:lpstr>
      <vt:lpstr>Slide 4</vt:lpstr>
      <vt:lpstr>Collimator Setups Performed</vt:lpstr>
      <vt:lpstr>Collimator Control Application in 2010</vt:lpstr>
      <vt:lpstr>Collimator Setup in 2011</vt:lpstr>
      <vt:lpstr>Semi-Automatic Feature</vt:lpstr>
      <vt:lpstr>Initialization Procedure</vt:lpstr>
      <vt:lpstr>Setup Procedure</vt:lpstr>
      <vt:lpstr>Automatic Logging of Setup Data</vt:lpstr>
      <vt:lpstr>Collimation Vistar</vt:lpstr>
      <vt:lpstr>Difference in Beam Offset: B1 2010 and 2011</vt:lpstr>
      <vt:lpstr>Difference in Beam Offset: B2 2010 and 2011</vt:lpstr>
      <vt:lpstr>Beam Size Ratio: 450 GeV B1  2010 vs 2011</vt:lpstr>
      <vt:lpstr>Beam Size Ratio: 450 GeV B2 2010 vs 2011</vt:lpstr>
      <vt:lpstr>Beam Size Ratio: 3.5 TeV B1 2010 vs 2011</vt:lpstr>
      <vt:lpstr>Beam Size Ratio: 3.5 TeV B2  2010 vs 2011</vt:lpstr>
      <vt:lpstr>Collimator Setup Time Comparison</vt:lpstr>
      <vt:lpstr>Collimator Setup Time Comparison</vt:lpstr>
      <vt:lpstr>Beam Intensity at 3.5 TeV, 2010 vs 2011</vt:lpstr>
      <vt:lpstr>Change of β-tron local cleaning inefficiency (3.5 TeV, 1.3s integration)</vt:lpstr>
      <vt:lpstr>Conclusions</vt:lpstr>
      <vt:lpstr>Future Work: 30 Hz BLM Signal</vt:lpstr>
      <vt:lpstr>Other Future Work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to CERCA</dc:title>
  <dc:creator>assmann</dc:creator>
  <cp:lastModifiedBy>Gianluca Valentino</cp:lastModifiedBy>
  <cp:revision>2137</cp:revision>
  <cp:lastPrinted>2011-04-08T08:03:47Z</cp:lastPrinted>
  <dcterms:created xsi:type="dcterms:W3CDTF">2011-05-17T11:38:15Z</dcterms:created>
  <dcterms:modified xsi:type="dcterms:W3CDTF">2011-05-17T11:44:01Z</dcterms:modified>
</cp:coreProperties>
</file>