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3" r:id="rId3"/>
    <p:sldId id="271" r:id="rId4"/>
    <p:sldId id="272" r:id="rId5"/>
    <p:sldId id="268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F2490-1ED7-4BB3-B6D8-EB8C3BA6280E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B6D4D-DF4D-41AD-8645-44703328B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3912-C363-4EB6-B446-F3511CBBE07E}" type="datetime1">
              <a:rPr lang="en-US" smtClean="0"/>
              <a:pPr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Hofle @ LBOC 31.05.2011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818D-3F11-42F0-A3BE-D72229B76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D573-D84D-4E7E-8206-1B0CED69EC97}" type="datetime1">
              <a:rPr lang="en-US" smtClean="0"/>
              <a:pPr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Hofle @ LBOC 31.05.2011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818D-3F11-42F0-A3BE-D72229B76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B126A-94F0-43DF-A08C-B7057B9CBEEA}" type="datetime1">
              <a:rPr lang="en-US" smtClean="0"/>
              <a:pPr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Hofle @ LBOC 31.05.2011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818D-3F11-42F0-A3BE-D72229B76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7BC5-3209-4A4A-BA06-1C079CF5D631}" type="datetime1">
              <a:rPr lang="en-US" smtClean="0"/>
              <a:pPr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Hofle @ LBOC 31.05.2011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818D-3F11-42F0-A3BE-D72229B76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221A-9A3A-403B-8CC5-C43882BE17DB}" type="datetime1">
              <a:rPr lang="en-US" smtClean="0"/>
              <a:pPr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Hofle @ LBOC 31.05.2011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818D-3F11-42F0-A3BE-D72229B76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261E-9D21-42D7-A3AB-0726EE6571B9}" type="datetime1">
              <a:rPr lang="en-US" smtClean="0"/>
              <a:pPr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Hofle @ LBOC 31.05.2011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818D-3F11-42F0-A3BE-D72229B76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D6BD-892E-4531-88EA-6524ECFEAAE4}" type="datetime1">
              <a:rPr lang="en-US" smtClean="0"/>
              <a:pPr/>
              <a:t>6/1/2011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Hofle @ LBOC 31.05.2011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818D-3F11-42F0-A3BE-D72229B76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182D-76E8-4FD7-8D32-9D4B97B7DBC2}" type="datetime1">
              <a:rPr lang="en-US" smtClean="0"/>
              <a:pPr/>
              <a:t>6/1/2011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Hofle @ LBOC 31.05.2011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818D-3F11-42F0-A3BE-D72229B76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71CE-BF35-44EE-9232-5F7C5EBE6D85}" type="datetime1">
              <a:rPr lang="en-US" smtClean="0"/>
              <a:pPr/>
              <a:t>6/1/2011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Hofle @ LBOC 31.05.2011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818D-3F11-42F0-A3BE-D72229B76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00AA-5E1D-4230-B9BD-0213F126D65F}" type="datetime1">
              <a:rPr lang="en-US" smtClean="0"/>
              <a:pPr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Hofle @ LBOC 31.05.2011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818D-3F11-42F0-A3BE-D72229B76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4B7E-F3CA-4913-951A-392E67EE8D32}" type="datetime1">
              <a:rPr lang="en-US" smtClean="0"/>
              <a:pPr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Hofle @ LBOC 31.05.2011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818D-3F11-42F0-A3BE-D72229B76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4E190-8571-4304-955C-02724DFF6C8A}" type="datetime1">
              <a:rPr lang="en-US" smtClean="0"/>
              <a:pPr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W. Hofle @ LBOC 31.05.2011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6818D-3F11-42F0-A3BE-D72229B76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95400" y="838200"/>
            <a:ext cx="61766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Frequency characteristics of </a:t>
            </a:r>
          </a:p>
          <a:p>
            <a:pPr algn="ctr"/>
            <a:r>
              <a:rPr lang="en-US" sz="3600" dirty="0" smtClean="0"/>
              <a:t>damper versus growth rates</a:t>
            </a:r>
          </a:p>
          <a:p>
            <a:pPr algn="ctr"/>
            <a:r>
              <a:rPr lang="en-US" sz="3600" dirty="0" smtClean="0"/>
              <a:t>450 </a:t>
            </a:r>
            <a:r>
              <a:rPr lang="en-US" sz="3600" dirty="0" err="1" smtClean="0"/>
              <a:t>GeV</a:t>
            </a:r>
            <a:r>
              <a:rPr lang="en-US" sz="3600" dirty="0" smtClean="0"/>
              <a:t> – part 1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2895600"/>
            <a:ext cx="14229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W. </a:t>
            </a:r>
            <a:r>
              <a:rPr lang="en-US" sz="2800" dirty="0" err="1" smtClean="0"/>
              <a:t>Hofle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738098" y="4876800"/>
            <a:ext cx="32537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Acknowledgements: </a:t>
            </a:r>
          </a:p>
          <a:p>
            <a:pPr algn="ctr"/>
            <a:r>
              <a:rPr lang="en-US" dirty="0" smtClean="0"/>
              <a:t>N. </a:t>
            </a:r>
            <a:r>
              <a:rPr lang="en-US" dirty="0" err="1" smtClean="0"/>
              <a:t>Mounet</a:t>
            </a:r>
            <a:r>
              <a:rPr lang="en-US" dirty="0" smtClean="0"/>
              <a:t>, E. </a:t>
            </a:r>
            <a:r>
              <a:rPr lang="en-US" dirty="0" err="1" smtClean="0"/>
              <a:t>Metral</a:t>
            </a:r>
            <a:r>
              <a:rPr lang="en-US" dirty="0" smtClean="0"/>
              <a:t>, D. </a:t>
            </a:r>
            <a:r>
              <a:rPr lang="en-US" dirty="0" err="1" smtClean="0"/>
              <a:t>Valuch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Hofle @ LBOC 31.05.2011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Hofle @ LBOC 31.05.2011</a:t>
            </a:r>
            <a:endParaRPr lang="en-US"/>
          </a:p>
        </p:txBody>
      </p:sp>
      <p:pic>
        <p:nvPicPr>
          <p:cNvPr id="11" name="Picture 10" descr="LHC_50ns_dip_1782b_csi0_450GeV_meas_settings3_Laclare_tauvsfreq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95400"/>
            <a:ext cx="9144000" cy="509587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295400" y="5181600"/>
            <a:ext cx="1198149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N. </a:t>
            </a:r>
            <a:r>
              <a:rPr lang="en-US" dirty="0" err="1" smtClean="0"/>
              <a:t>Mounet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71315" y="381000"/>
            <a:ext cx="8985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Rise-times computed for full machine @50 ns bunch spacing</a:t>
            </a:r>
            <a:endParaRPr lang="en-US" sz="2800" dirty="0"/>
          </a:p>
        </p:txBody>
      </p:sp>
      <p:cxnSp>
        <p:nvCxnSpPr>
          <p:cNvPr id="17" name="Straight Arrow Connector 16"/>
          <p:cNvCxnSpPr/>
          <p:nvPr/>
        </p:nvCxnSpPr>
        <p:spPr>
          <a:xfrm rot="10800000" flipV="1">
            <a:off x="1295400" y="2743200"/>
            <a:ext cx="11430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981200" y="2362200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MHz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438400" y="457200"/>
            <a:ext cx="5081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Damper gain versus frequency (1)</a:t>
            </a:r>
            <a:endParaRPr lang="en-US" sz="2800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Hofle @ LBOC 31.05.2011</a:t>
            </a:r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4953000" y="4114800"/>
            <a:ext cx="13716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600200" y="5410200"/>
            <a:ext cx="5142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power amplifier / kicker simplified model, PAC 2001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057400"/>
            <a:ext cx="5324475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Straight Arrow Connector 18"/>
          <p:cNvCxnSpPr/>
          <p:nvPr/>
        </p:nvCxnSpPr>
        <p:spPr>
          <a:xfrm rot="5400000">
            <a:off x="2362200" y="1905000"/>
            <a:ext cx="609600" cy="609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H="1">
            <a:off x="3429000" y="1905000"/>
            <a:ext cx="45720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514600" y="1600200"/>
            <a:ext cx="4619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Capacitances and resistor determine 3 dB point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600200" y="5715000"/>
            <a:ext cx="541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detailed simulations see LHC Project-Note-259, 2001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4800" y="1066800"/>
            <a:ext cx="857382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1-pole roll-off at 1 MHz, with phase compensated by  a digital filter</a:t>
            </a:r>
          </a:p>
          <a:p>
            <a:pPr>
              <a:buFont typeface="Wingdings"/>
              <a:buChar char="à"/>
            </a:pPr>
            <a:r>
              <a:rPr lang="en-US" dirty="0" smtClean="0"/>
              <a:t>30% less gain at 1 MHz than at 3 kHz …</a:t>
            </a:r>
          </a:p>
          <a:p>
            <a:r>
              <a:rPr lang="en-US" dirty="0" smtClean="0"/>
              <a:t>some tuning of phase compensation needed when we go to 25 ns spacing, i.e. </a:t>
            </a:r>
            <a:r>
              <a:rPr lang="en-US" dirty="0" smtClean="0">
                <a:sym typeface="Wingdings" pitchFamily="2" charset="2"/>
              </a:rPr>
              <a:t> 20 MHz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quality of compensation of cable losses by analog filter recently checked (D. </a:t>
            </a:r>
            <a:r>
              <a:rPr lang="en-US" dirty="0" err="1" smtClean="0"/>
              <a:t>Valuch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further checks can be done in next technical stop, no surprises expected</a:t>
            </a:r>
          </a:p>
          <a:p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2438400" y="304800"/>
            <a:ext cx="5081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Damper gain versus frequency (2)</a:t>
            </a:r>
            <a:endParaRPr lang="en-US" sz="2800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Hofle @ LBOC 31.05.2011</a:t>
            </a:r>
            <a:endParaRPr lang="en-US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048000"/>
            <a:ext cx="508635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096000" y="3733800"/>
            <a:ext cx="1633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kick @ 10 MHz,</a:t>
            </a:r>
          </a:p>
          <a:p>
            <a:r>
              <a:rPr lang="en-US" dirty="0" smtClean="0"/>
              <a:t>10% left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4572000" y="3962400"/>
            <a:ext cx="13716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791200" y="4724400"/>
            <a:ext cx="29663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measured on power amplifier</a:t>
            </a:r>
          </a:p>
          <a:p>
            <a:r>
              <a:rPr lang="en-US" dirty="0" smtClean="0"/>
              <a:t>(blue curve on kicker,</a:t>
            </a:r>
          </a:p>
          <a:p>
            <a:r>
              <a:rPr lang="en-US" dirty="0" smtClean="0"/>
              <a:t>green on anode of </a:t>
            </a:r>
            <a:r>
              <a:rPr lang="en-US" dirty="0" err="1" smtClean="0"/>
              <a:t>tetrode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638800" y="5715000"/>
            <a:ext cx="28542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LHC-PROJECT-REPORT-1148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risetimes_and_damp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57187"/>
            <a:ext cx="9144000" cy="6143625"/>
          </a:xfrm>
          <a:prstGeom prst="rect">
            <a:avLst/>
          </a:prstGeom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Hofle @ LBOC 31.05.2011</a:t>
            </a:r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rot="16200000" flipV="1">
            <a:off x="1104900" y="1562100"/>
            <a:ext cx="762000" cy="533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447800" y="2209800"/>
            <a:ext cx="2260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 turns, 1/40 = </a:t>
            </a:r>
            <a:r>
              <a:rPr lang="en-US" dirty="0" smtClean="0"/>
              <a:t>0.025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0" y="1981200"/>
            <a:ext cx="812459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sufficient damper gain available at 450 </a:t>
            </a:r>
            <a:r>
              <a:rPr lang="en-US" dirty="0" err="1" smtClean="0"/>
              <a:t>GeV</a:t>
            </a:r>
            <a:r>
              <a:rPr lang="en-US" dirty="0" smtClean="0"/>
              <a:t> to damp all coupled bunch dipole modes</a:t>
            </a:r>
          </a:p>
          <a:p>
            <a:endParaRPr lang="en-US" dirty="0" smtClean="0"/>
          </a:p>
          <a:p>
            <a:r>
              <a:rPr lang="en-US" dirty="0" smtClean="0"/>
              <a:t>growth-rate of instabilities has zero @10 MHz (half bunch repetition frequency)</a:t>
            </a:r>
          </a:p>
          <a:p>
            <a:r>
              <a:rPr lang="en-US" dirty="0" smtClean="0"/>
              <a:t>should we put a notch here for the damper gain, too ?</a:t>
            </a:r>
          </a:p>
          <a:p>
            <a:endParaRPr lang="en-US" dirty="0" smtClean="0"/>
          </a:p>
          <a:p>
            <a:r>
              <a:rPr lang="en-US" dirty="0" smtClean="0"/>
              <a:t>computed growth rates do not support increase of “damper gain versus frequency”</a:t>
            </a:r>
          </a:p>
          <a:p>
            <a:endParaRPr lang="en-US" dirty="0" smtClean="0"/>
          </a:p>
          <a:p>
            <a:r>
              <a:rPr lang="en-US" dirty="0" smtClean="0"/>
              <a:t>concerning observation: individual bunches seem to be not stable sometimes: </a:t>
            </a:r>
          </a:p>
          <a:p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here a flat gain of the damper with frequency might help, </a:t>
            </a:r>
          </a:p>
          <a:p>
            <a:r>
              <a:rPr lang="en-US" dirty="0" smtClean="0"/>
              <a:t>but the implementation is only possible at an expense of signal/noise </a:t>
            </a:r>
            <a:r>
              <a:rPr lang="en-US" dirty="0" smtClean="0"/>
              <a:t>ratio </a:t>
            </a:r>
            <a:r>
              <a:rPr lang="en-US" dirty="0" smtClean="0"/>
              <a:t>possible</a:t>
            </a:r>
          </a:p>
          <a:p>
            <a:r>
              <a:rPr lang="en-US" dirty="0" smtClean="0"/>
              <a:t>should we pursue this in a test/MD 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0" y="838200"/>
            <a:ext cx="34563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Conclusions (450 </a:t>
            </a:r>
            <a:r>
              <a:rPr lang="en-US" sz="2800" dirty="0" err="1" smtClean="0"/>
              <a:t>GeV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Hofle @ LBOC 31.05.2011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326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whofle</dc:creator>
  <cp:lastModifiedBy>whofle</cp:lastModifiedBy>
  <cp:revision>38</cp:revision>
  <dcterms:created xsi:type="dcterms:W3CDTF">2011-05-30T14:34:59Z</dcterms:created>
  <dcterms:modified xsi:type="dcterms:W3CDTF">2011-06-01T16:25:20Z</dcterms:modified>
</cp:coreProperties>
</file>