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7" r:id="rId1"/>
  </p:sldMasterIdLst>
  <p:notesMasterIdLst>
    <p:notesMasterId r:id="rId21"/>
  </p:notesMasterIdLst>
  <p:handoutMasterIdLst>
    <p:handoutMasterId r:id="rId22"/>
  </p:handoutMasterIdLst>
  <p:sldIdLst>
    <p:sldId id="297" r:id="rId2"/>
    <p:sldId id="373" r:id="rId3"/>
    <p:sldId id="377" r:id="rId4"/>
    <p:sldId id="374" r:id="rId5"/>
    <p:sldId id="375" r:id="rId6"/>
    <p:sldId id="376" r:id="rId7"/>
    <p:sldId id="379" r:id="rId8"/>
    <p:sldId id="380" r:id="rId9"/>
    <p:sldId id="385" r:id="rId10"/>
    <p:sldId id="381" r:id="rId11"/>
    <p:sldId id="383" r:id="rId12"/>
    <p:sldId id="391" r:id="rId13"/>
    <p:sldId id="392" r:id="rId14"/>
    <p:sldId id="388" r:id="rId15"/>
    <p:sldId id="389" r:id="rId16"/>
    <p:sldId id="354" r:id="rId17"/>
    <p:sldId id="384" r:id="rId18"/>
    <p:sldId id="369" r:id="rId19"/>
    <p:sldId id="34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38" autoAdjust="0"/>
    <p:restoredTop sz="94474" autoAdjust="0"/>
  </p:normalViewPr>
  <p:slideViewPr>
    <p:cSldViewPr>
      <p:cViewPr varScale="1">
        <p:scale>
          <a:sx n="70" d="100"/>
          <a:sy n="70" d="100"/>
        </p:scale>
        <p:origin x="-114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C25D2-F58D-455F-9B22-4CEDA8A6C2C5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090E5-41EC-4368-93FC-BBA8F27A6B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9A8CB-47E0-458B-83BF-34333A94820F}" type="datetimeFigureOut">
              <a:rPr lang="en-US" smtClean="0"/>
              <a:pPr/>
              <a:t>6/16/2011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C64745-4914-421E-9163-999333A1D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C64745-4914-421E-9163-999333A1D11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C64745-4914-421E-9163-999333A1D11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14.6.2011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LBOC meeting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3DD17C-84F8-4F29-8B38-5C0A25CE2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14.6.2011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LBOC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D17C-84F8-4F29-8B38-5C0A25CE2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r>
              <a:rPr lang="en-US" smtClean="0"/>
              <a:t>14.6.2011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en-US" smtClean="0"/>
              <a:t>LBOC meeting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73DD17C-84F8-4F29-8B38-5C0A25CE2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92100" y="1219200"/>
            <a:ext cx="8610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smtClean="0"/>
            </a:lvl1pPr>
          </a:lstStyle>
          <a:p>
            <a:pPr>
              <a:defRPr/>
            </a:pPr>
            <a:r>
              <a:rPr lang="en-US" smtClean="0"/>
              <a:t>LBOC meeting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14.6.2011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LBOC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3DD17C-84F8-4F29-8B38-5C0A25CE2E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14.6.2011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73DD17C-84F8-4F29-8B38-5C0A25CE2E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LBOC meeting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en-US" smtClean="0"/>
              <a:t>14.6.2011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73DD17C-84F8-4F29-8B38-5C0A25CE2E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LBOC meeting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r>
              <a:rPr lang="en-US" smtClean="0"/>
              <a:t>14.6.2011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73DD17C-84F8-4F29-8B38-5C0A25CE2E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en-US" smtClean="0"/>
              <a:t>LBOC meeting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14.6.2011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LBOC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3DD17C-84F8-4F29-8B38-5C0A25CE2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14.6.2011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LBOC meeting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3DD17C-84F8-4F29-8B38-5C0A25CE2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14.6.2011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LBOC meeting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3DD17C-84F8-4F29-8B38-5C0A25CE2E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r>
              <a:rPr lang="en-US" smtClean="0"/>
              <a:t>14.6.2011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73DD17C-84F8-4F29-8B38-5C0A25CE2E3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en-US" smtClean="0"/>
              <a:t>LBOC meeting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14.6.2011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LBOC meeting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73DD17C-84F8-4F29-8B38-5C0A25CE2E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cern.ch\dfs\Departments\AB\Groups\RF\Machines\LHC\LowLevel\Commissioning\BeamControl\SR4\BCStartUp2011\June7\Fill185B1b3816_rampMovie.avi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2.png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600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LHC Longitudinal Blow-up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>
                <a:latin typeface="+mj-lt"/>
              </a:rPr>
              <a:t>LHC Longitudinal Blow-up</a:t>
            </a:r>
          </a:p>
          <a:p>
            <a:r>
              <a:rPr lang="en-US" sz="2000" dirty="0" smtClean="0">
                <a:latin typeface="+mj-lt"/>
              </a:rPr>
              <a:t>Reported by P. Baudrenghien  CERN-BE-RF</a:t>
            </a:r>
            <a:endParaRPr lang="en-US" sz="2000" dirty="0"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14.6.2011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DD17C-84F8-4F29-8B38-5C0A25CE2E3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3124200" y="2133600"/>
            <a:ext cx="2362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tabLst/>
              <a:defRPr/>
            </a:pP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omic Sans MS" pitchFamily="66" charset="0"/>
            </a:endParaRPr>
          </a:p>
          <a:p>
            <a:pPr marL="914400" lvl="1" indent="-45720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+mj-lt"/>
              <a:buAutoNum type="arabicPeriod"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omic Sans MS" pitchFamily="66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2971800"/>
            <a:ext cx="88392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Acknowledgments to: </a:t>
            </a:r>
          </a:p>
          <a:p>
            <a:r>
              <a:rPr lang="en-US" sz="2000" i="1" dirty="0" smtClean="0"/>
              <a:t>T. Mastoridis</a:t>
            </a:r>
          </a:p>
          <a:p>
            <a:r>
              <a:rPr lang="en-US" sz="2000" i="1" dirty="0" smtClean="0"/>
              <a:t>	</a:t>
            </a:r>
            <a:r>
              <a:rPr lang="en-US" sz="2000" dirty="0" smtClean="0"/>
              <a:t>for the analysis of the many bunch profiles and for preparing the 	corresponding slides </a:t>
            </a:r>
          </a:p>
          <a:p>
            <a:r>
              <a:rPr lang="en-US" sz="2000" i="1" dirty="0" smtClean="0"/>
              <a:t>M. Jaussi </a:t>
            </a:r>
          </a:p>
          <a:p>
            <a:r>
              <a:rPr lang="en-US" sz="2000" i="1" dirty="0" smtClean="0"/>
              <a:t>	</a:t>
            </a:r>
            <a:r>
              <a:rPr lang="en-US" sz="2000" dirty="0" smtClean="0"/>
              <a:t>for the quick modifications to the RF Controls involved in the blow-up</a:t>
            </a:r>
          </a:p>
          <a:p>
            <a:r>
              <a:rPr lang="en-US" sz="2000" i="1" dirty="0" smtClean="0"/>
              <a:t>D. Jacquet </a:t>
            </a:r>
          </a:p>
          <a:p>
            <a:pPr marL="914400" lvl="1" indent="-457200"/>
            <a:r>
              <a:rPr lang="en-US" sz="2000" i="1" dirty="0" smtClean="0"/>
              <a:t>	</a:t>
            </a:r>
            <a:r>
              <a:rPr lang="en-US" sz="2000" dirty="0" smtClean="0"/>
              <a:t>for the RF functions needed for the blow-up</a:t>
            </a:r>
            <a:endParaRPr lang="en-US" sz="20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LBOC meeting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153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Why more tricky in 2011?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14.6.2011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73DD17C-84F8-4F29-8B38-5C0A25CE2E3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14800" y="3200400"/>
            <a:ext cx="48768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Bunch Length Mean and Noise Amplitude during Ramp</a:t>
            </a:r>
          </a:p>
        </p:txBody>
      </p:sp>
      <p:pic>
        <p:nvPicPr>
          <p:cNvPr id="242692" name="Picture 4" descr="G:\Departments\AB\Groups\RF\Machines\LHC\LowLevel\Commissioning\BeamControl\SR4\BCStartUp2011\March24\Pictures\BlowU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799" y="3657600"/>
            <a:ext cx="6172201" cy="264706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" y="4648200"/>
            <a:ext cx="3886200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Situation 2011: Because the capture voltage is mismatched, the 1.5 ns long SPS bunch shrinks to </a:t>
            </a:r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~1.20 ns after capture</a:t>
            </a:r>
            <a:r>
              <a:rPr lang="en-US" sz="1400" dirty="0" smtClean="0">
                <a:latin typeface="Comic Sans MS" pitchFamily="66" charset="0"/>
              </a:rPr>
              <a:t>. With a 1.2 ns target value for bunch length, excitation must start immediately as soon as the ramp starts. We typically end-up a bit short of the demanded 1.2 ns and observe </a:t>
            </a:r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“jumps” in bunch length measurements when bunch profile changes (non-adiabatic)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LBOC meeting</a:t>
            </a:r>
            <a:endParaRPr lang="en-US"/>
          </a:p>
        </p:txBody>
      </p:sp>
      <p:pic>
        <p:nvPicPr>
          <p:cNvPr id="14" name="Picture 13" descr="fill1369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00400" y="1143000"/>
            <a:ext cx="5943600" cy="19881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1828800"/>
            <a:ext cx="3048000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Situation 2010: Thanks to the matched capture the bunch shape is not changed much at injection. It is ~</a:t>
            </a:r>
            <a:r>
              <a:rPr lang="en-US" sz="1400" dirty="0" smtClean="0">
                <a:solidFill>
                  <a:srgbClr val="FF0000"/>
                </a:solidFill>
                <a:latin typeface="Comic Sans MS" pitchFamily="66" charset="0"/>
              </a:rPr>
              <a:t>1.5 ns at the start of the ramp</a:t>
            </a:r>
            <a:r>
              <a:rPr lang="en-US" sz="1400" dirty="0" smtClean="0">
                <a:latin typeface="Comic Sans MS" pitchFamily="66" charset="0"/>
              </a:rPr>
              <a:t>. The first part of the ramp proceeds smoothly without blow-up, with adiabatic bunch length reduction till it reaches the demanded 1.2 ns.</a:t>
            </a:r>
            <a:endParaRPr lang="en-US" sz="14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Performances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14.6.2011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073DD17C-84F8-4F29-8B38-5C0A25CE2E3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LBOC meeting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Example: Fill 1856 (June 7</a:t>
            </a:r>
            <a:r>
              <a:rPr lang="en-GB" baseline="30000" dirty="0" smtClean="0"/>
              <a:t>th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14.6.2011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LBOC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73DD17C-84F8-4F29-8B38-5C0A25CE2E3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70338" name="Picture 2" descr="G:\Departments\AB\Groups\RF\Machines\LHC\LowLevel\Commissioning\BeamControl\SR4\BCStartUp2011\June7\BlowupFill185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352800"/>
            <a:ext cx="5378958" cy="2701022"/>
          </a:xfrm>
          <a:prstGeom prst="rect">
            <a:avLst/>
          </a:prstGeom>
          <a:noFill/>
        </p:spPr>
      </p:pic>
      <p:pic>
        <p:nvPicPr>
          <p:cNvPr id="270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524000"/>
            <a:ext cx="217690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034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1524000"/>
            <a:ext cx="2325829" cy="1786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676400" y="1752600"/>
            <a:ext cx="144780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Before “jump”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352800" y="1752600"/>
            <a:ext cx="144780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After “jump”</a:t>
            </a:r>
          </a:p>
        </p:txBody>
      </p:sp>
      <p:cxnSp>
        <p:nvCxnSpPr>
          <p:cNvPr id="22" name="Straight Arrow Connector 21"/>
          <p:cNvCxnSpPr>
            <a:stCxn id="17" idx="2"/>
          </p:cNvCxnSpPr>
          <p:nvPr/>
        </p:nvCxnSpPr>
        <p:spPr>
          <a:xfrm rot="16200000" flipH="1">
            <a:off x="973039" y="3487638"/>
            <a:ext cx="3730823" cy="8763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20" idx="2"/>
          </p:cNvCxnSpPr>
          <p:nvPr/>
        </p:nvCxnSpPr>
        <p:spPr>
          <a:xfrm rot="5400000">
            <a:off x="2727126" y="2838451"/>
            <a:ext cx="2127648" cy="5715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705600" y="1752600"/>
            <a:ext cx="2057400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Increasing excitation but bunch keeps shrinking</a:t>
            </a:r>
          </a:p>
        </p:txBody>
      </p:sp>
      <p:cxnSp>
        <p:nvCxnSpPr>
          <p:cNvPr id="28" name="Straight Arrow Connector 27"/>
          <p:cNvCxnSpPr>
            <a:stCxn id="27" idx="1"/>
          </p:cNvCxnSpPr>
          <p:nvPr/>
        </p:nvCxnSpPr>
        <p:spPr>
          <a:xfrm rot="10800000" flipV="1">
            <a:off x="5029200" y="2121932"/>
            <a:ext cx="1676400" cy="32120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781800" y="5181600"/>
            <a:ext cx="220980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We finish ramp at 1.1 ns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52400" y="4572000"/>
            <a:ext cx="1143000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We start ramp at 1.3 ns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Movie. Fill 1856.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14.6.2011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LBOC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73DD17C-84F8-4F29-8B38-5C0A25CE2E3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9" name="Fill185B1b3816_rampMovie.avi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286000" y="1676400"/>
            <a:ext cx="4572000" cy="3429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0" y="5410200"/>
            <a:ext cx="75438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First bunch of 12b batch B1, from t=0 at start ramp to t=1000 with t=650 at end ramp</a:t>
            </a:r>
          </a:p>
          <a:p>
            <a:r>
              <a:rPr lang="en-US" sz="1400" dirty="0" smtClean="0">
                <a:latin typeface="Comic Sans MS" pitchFamily="66" charset="0"/>
              </a:rPr>
              <a:t>Start at 1.3 ns, ends at 1.1 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Trimming various functions.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14.6.2011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LBOC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73DD17C-84F8-4F29-8B38-5C0A25CE2E3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Content Placeholder 6" descr="BlowUpTimberFill1857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981200"/>
            <a:ext cx="3986547" cy="1684759"/>
          </a:xfrm>
        </p:spPr>
      </p:pic>
      <p:pic>
        <p:nvPicPr>
          <p:cNvPr id="8" name="Picture 7" descr="BlowUpTimberFill185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4267200"/>
            <a:ext cx="3810000" cy="19131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" y="16002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Original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3400" y="38862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Changing target along ramp</a:t>
            </a:r>
          </a:p>
          <a:p>
            <a:endParaRPr lang="en-GB" dirty="0" smtClean="0"/>
          </a:p>
        </p:txBody>
      </p:sp>
      <p:pic>
        <p:nvPicPr>
          <p:cNvPr id="12" name="Picture 11" descr="BlowUp186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24400" y="1981200"/>
            <a:ext cx="4191000" cy="1771163"/>
          </a:xfrm>
          <a:prstGeom prst="rect">
            <a:avLst/>
          </a:prstGeom>
        </p:spPr>
      </p:pic>
      <p:pic>
        <p:nvPicPr>
          <p:cNvPr id="14" name="Picture 13" descr="BlowUp186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48200" y="4267200"/>
            <a:ext cx="4343400" cy="18472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24400" y="16002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Frequency max trim</a:t>
            </a:r>
          </a:p>
          <a:p>
            <a:endParaRPr lang="en-GB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4724400" y="39624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Frequency min trim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2209800" y="1600200"/>
            <a:ext cx="175260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1.1 ns B1, 1.2 ns B2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858000" y="4114800"/>
            <a:ext cx="182880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1.21 ns B1, 1.2 ns B2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71800" y="4495800"/>
            <a:ext cx="144780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B1 only, 1.18 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34200" y="1752600"/>
            <a:ext cx="182880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1.2 ns B1, 1.14 ns B2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FWHM vs. 4-sigma Gaussian Fit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14.6.2011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LBOC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73DD17C-84F8-4F29-8B38-5C0A25CE2E3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Content Placeholder 6" descr="BlowUpTimberFill1857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828800"/>
            <a:ext cx="2255727" cy="1684759"/>
          </a:xfrm>
        </p:spPr>
      </p:pic>
      <p:pic>
        <p:nvPicPr>
          <p:cNvPr id="8" name="Picture 7" descr="BlowUpTimberFill185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4038600"/>
            <a:ext cx="2561555" cy="19131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14400" y="16002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Original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0" y="37338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New blow-up function</a:t>
            </a:r>
          </a:p>
          <a:p>
            <a:endParaRPr lang="en-GB" dirty="0" smtClean="0"/>
          </a:p>
        </p:txBody>
      </p:sp>
      <p:pic>
        <p:nvPicPr>
          <p:cNvPr id="12" name="Picture 11" descr="BlowUp186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2600" y="1905000"/>
            <a:ext cx="2371414" cy="1771163"/>
          </a:xfrm>
          <a:prstGeom prst="rect">
            <a:avLst/>
          </a:prstGeom>
        </p:spPr>
      </p:pic>
      <p:pic>
        <p:nvPicPr>
          <p:cNvPr id="14" name="Picture 13" descr="BlowUp186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86400" y="4038600"/>
            <a:ext cx="2473300" cy="18472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334000" y="16002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Frequency max trim</a:t>
            </a:r>
          </a:p>
          <a:p>
            <a:endParaRPr lang="en-GB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5181600" y="38100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Frequency min trim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381000" y="6019800"/>
            <a:ext cx="83058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Comparison of FWHM </a:t>
            </a:r>
            <a:r>
              <a:rPr lang="en-US" sz="1400" dirty="0" err="1" smtClean="0">
                <a:latin typeface="Comic Sans MS" pitchFamily="66" charset="0"/>
              </a:rPr>
              <a:t>sqrt</a:t>
            </a:r>
            <a:r>
              <a:rPr lang="en-US" sz="1400" dirty="0" smtClean="0">
                <a:latin typeface="Comic Sans MS" pitchFamily="66" charset="0"/>
              </a:rPr>
              <a:t>[2/</a:t>
            </a:r>
            <a:r>
              <a:rPr lang="en-US" sz="1400" dirty="0" err="1" smtClean="0">
                <a:latin typeface="Comic Sans MS" pitchFamily="66" charset="0"/>
              </a:rPr>
              <a:t>ln</a:t>
            </a:r>
            <a:r>
              <a:rPr lang="en-US" sz="1400" smtClean="0">
                <a:latin typeface="Comic Sans MS" pitchFamily="66" charset="0"/>
              </a:rPr>
              <a:t> 2] </a:t>
            </a:r>
            <a:r>
              <a:rPr lang="en-US" sz="1400" dirty="0" smtClean="0">
                <a:latin typeface="Comic Sans MS" pitchFamily="66" charset="0"/>
              </a:rPr>
              <a:t>and Gaussian </a:t>
            </a:r>
            <a:r>
              <a:rPr lang="en-US" sz="1400" smtClean="0">
                <a:latin typeface="Comic Sans MS" pitchFamily="66" charset="0"/>
              </a:rPr>
              <a:t>Fit 4-sigma length </a:t>
            </a:r>
            <a:r>
              <a:rPr lang="en-US" sz="1400" dirty="0" smtClean="0">
                <a:latin typeface="Comic Sans MS" pitchFamily="66" charset="0"/>
              </a:rPr>
              <a:t>from profiles at 40 </a:t>
            </a:r>
            <a:r>
              <a:rPr lang="en-US" sz="1400" dirty="0" err="1" smtClean="0">
                <a:latin typeface="Comic Sans MS" pitchFamily="66" charset="0"/>
              </a:rPr>
              <a:t>Gsps</a:t>
            </a:r>
            <a:r>
              <a:rPr lang="en-US" sz="1400" dirty="0" smtClean="0">
                <a:latin typeface="Comic Sans MS" pitchFamily="66" charset="0"/>
              </a:rPr>
              <a:t>. Not clear whether a Gaussian Fit would help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400" y="0"/>
            <a:ext cx="8610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Last 4 ramps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76400"/>
            <a:ext cx="3505200" cy="1295400"/>
          </a:xfrm>
          <a:noFill/>
        </p:spPr>
        <p:txBody>
          <a:bodyPr>
            <a:noAutofit/>
          </a:bodyPr>
          <a:lstStyle/>
          <a:p>
            <a:r>
              <a:rPr lang="en-US" sz="2000" dirty="0" smtClean="0"/>
              <a:t>June 12</a:t>
            </a:r>
            <a:r>
              <a:rPr lang="en-US" sz="2000" baseline="30000" dirty="0" smtClean="0"/>
              <a:t>th </a:t>
            </a:r>
            <a:r>
              <a:rPr lang="en-US" sz="2000" dirty="0" smtClean="0"/>
              <a:t>ramp started at 13:15</a:t>
            </a:r>
          </a:p>
          <a:p>
            <a:r>
              <a:rPr lang="en-US" sz="2000" dirty="0" smtClean="0"/>
              <a:t>June 13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ramp started at 9:55</a:t>
            </a:r>
          </a:p>
          <a:p>
            <a:r>
              <a:rPr lang="en-US" sz="2000" dirty="0" smtClean="0"/>
              <a:t>June 13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</a:t>
            </a:r>
            <a:r>
              <a:rPr lang="en-US" sz="1800" dirty="0" smtClean="0"/>
              <a:t>ramp started at 12:50</a:t>
            </a:r>
          </a:p>
          <a:p>
            <a:endParaRPr lang="en-US" sz="1800" dirty="0" smtClean="0"/>
          </a:p>
          <a:p>
            <a:r>
              <a:rPr lang="en-US" sz="1800" dirty="0" smtClean="0"/>
              <a:t>June 14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ramp started 06:45. We end-up with 1.12 ns B1 and 1.18 ns B2</a:t>
            </a:r>
            <a:endParaRPr lang="en-US" sz="1700" dirty="0" smtClean="0"/>
          </a:p>
          <a:p>
            <a:endParaRPr lang="en-US" sz="2000" dirty="0" smtClean="0"/>
          </a:p>
          <a:p>
            <a:pPr lvl="1"/>
            <a:endParaRPr lang="en-US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14.6.2011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LBOC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73DD17C-84F8-4F29-8B38-5C0A25CE2E3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1" name="Picture 10" descr="CaptureLos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1905000"/>
            <a:ext cx="5181600" cy="162847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24000" y="3733800"/>
            <a:ext cx="1447800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Looks</a:t>
            </a:r>
            <a:r>
              <a:rPr lang="en-US" sz="1400" b="1" dirty="0" smtClean="0">
                <a:solidFill>
                  <a:srgbClr val="FF0000"/>
                </a:solidFill>
                <a:latin typeface="Comic Sans MS" pitchFamily="66" charset="0"/>
              </a:rPr>
              <a:t> OK </a:t>
            </a:r>
            <a:endParaRPr lang="en-US" sz="1400" dirty="0" smtClean="0">
              <a:latin typeface="Comic Sans MS" pitchFamily="66" charset="0"/>
            </a:endParaRPr>
          </a:p>
        </p:txBody>
      </p:sp>
      <p:pic>
        <p:nvPicPr>
          <p:cNvPr id="2058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52400"/>
            <a:ext cx="5189537" cy="168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BlowUpRamp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0" y="3657600"/>
            <a:ext cx="5196716" cy="1024412"/>
          </a:xfrm>
          <a:prstGeom prst="rect">
            <a:avLst/>
          </a:prstGeom>
        </p:spPr>
      </p:pic>
      <p:pic>
        <p:nvPicPr>
          <p:cNvPr id="12" name="Picture 11" descr="BlowUpJune1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4724400"/>
            <a:ext cx="4238594" cy="193746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24000" y="5029200"/>
            <a:ext cx="14478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Comic Sans MS" pitchFamily="66" charset="0"/>
              </a:rPr>
              <a:t>Not that great…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10400" y="5334000"/>
            <a:ext cx="106680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mic Sans MS" pitchFamily="66" charset="0"/>
              </a:rPr>
              <a:t>1.12 ns B1 1.18 ns B2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Improvements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14.6.2011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073DD17C-84F8-4F29-8B38-5C0A25CE2E3C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LBOC meeting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2400" y="152400"/>
            <a:ext cx="84582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Improvements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14.6.2011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LBOC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73DD17C-84F8-4F29-8B38-5C0A25CE2E3C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81000" y="1600200"/>
            <a:ext cx="8382000" cy="3810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000" dirty="0" smtClean="0"/>
              <a:t>Increase the </a:t>
            </a:r>
            <a:r>
              <a:rPr lang="en-US" sz="2000" dirty="0" smtClean="0">
                <a:solidFill>
                  <a:srgbClr val="FF0000"/>
                </a:solidFill>
              </a:rPr>
              <a:t>bunch length measurement rate </a:t>
            </a:r>
            <a:r>
              <a:rPr lang="en-US" sz="2000" dirty="0" smtClean="0"/>
              <a:t>(presently 5 s between samples). The gain of the excitation control can then be increased to give more precision</a:t>
            </a:r>
          </a:p>
          <a:p>
            <a:r>
              <a:rPr lang="en-US" sz="2000" dirty="0" smtClean="0"/>
              <a:t>Make blow-up more “gentle” to keep </a:t>
            </a:r>
            <a:r>
              <a:rPr lang="en-US" sz="2000" dirty="0" smtClean="0">
                <a:solidFill>
                  <a:srgbClr val="FF0000"/>
                </a:solidFill>
              </a:rPr>
              <a:t>close to adiabatic </a:t>
            </a:r>
            <a:r>
              <a:rPr lang="en-US" sz="2000" dirty="0" smtClean="0"/>
              <a:t>(no change in bunch profile). Side-effect: length will go down to ~ 1 ns before rising back to 1.25 ns. Trial ramp.</a:t>
            </a:r>
          </a:p>
          <a:p>
            <a:r>
              <a:rPr lang="en-US" sz="2000" dirty="0" smtClean="0"/>
              <a:t>Gaussian fit or brute force computation of variance in place of FWHM. Not sure it brings a decisive improvements when the evolution is not adiabatic</a:t>
            </a:r>
          </a:p>
          <a:p>
            <a:r>
              <a:rPr lang="en-US" sz="2000" dirty="0" smtClean="0"/>
              <a:t>Installation of a second BQM crate in SR4 for developments</a:t>
            </a:r>
          </a:p>
          <a:p>
            <a:r>
              <a:rPr lang="en-US" sz="2000" dirty="0" smtClean="0"/>
              <a:t>Keep observing/studying </a:t>
            </a:r>
            <a:r>
              <a:rPr lang="en-US" sz="2000" dirty="0" smtClean="0">
                <a:solidFill>
                  <a:srgbClr val="FF0000"/>
                </a:solidFill>
              </a:rPr>
              <a:t>bunch profiles</a:t>
            </a:r>
            <a:r>
              <a:rPr lang="en-US" sz="2000" dirty="0" smtClean="0"/>
              <a:t>, cavity </a:t>
            </a:r>
            <a:r>
              <a:rPr lang="en-US" sz="2000" dirty="0" smtClean="0">
                <a:solidFill>
                  <a:srgbClr val="FF0000"/>
                </a:solidFill>
              </a:rPr>
              <a:t>phase noise spectra </a:t>
            </a:r>
            <a:r>
              <a:rPr lang="en-US" sz="2000" dirty="0" smtClean="0"/>
              <a:t>and LLRF signals during blow-up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 for your attention…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14.6.2011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073DD17C-84F8-4F29-8B38-5C0A25CE2E3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LBOC meeting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2667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600" dirty="0" smtClean="0"/>
              <a:t> Longitudinal blow up, why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 smtClean="0"/>
              <a:t> Longitudinal blow up, how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 smtClean="0"/>
              <a:t> Performances</a:t>
            </a:r>
          </a:p>
          <a:p>
            <a:pPr>
              <a:buFont typeface="Wingdings" pitchFamily="2" charset="2"/>
              <a:buChar char="q"/>
            </a:pPr>
            <a:r>
              <a:rPr lang="en-US" sz="3600" dirty="0" smtClean="0"/>
              <a:t> Improvements</a:t>
            </a:r>
            <a:endParaRPr lang="en-US" sz="36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14.6.2011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073DD17C-84F8-4F29-8B38-5C0A25CE2E3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LBOC meeting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Longitudinal blow-up. Why?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14.6.2011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073DD17C-84F8-4F29-8B38-5C0A25CE2E3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LBOC meeting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344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Single-bunch longitudinal stability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14.6.2011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LBOC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73DD17C-84F8-4F29-8B38-5C0A25CE2E3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612648" y="1600200"/>
            <a:ext cx="8302752" cy="4648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GB" sz="2400" dirty="0" smtClean="0"/>
              <a:t>Broadband stability criteria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</a:pPr>
            <a:endParaRPr lang="en-GB" sz="2400" dirty="0" smtClean="0"/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GB" sz="2400" dirty="0" smtClean="0"/>
              <a:t>The RHS is proportional to 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GB" sz="2400" dirty="0" smtClean="0"/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GB" sz="2400" dirty="0" smtClean="0"/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GB" sz="2400" dirty="0" smtClean="0">
                <a:solidFill>
                  <a:srgbClr val="FF0000"/>
                </a:solidFill>
              </a:rPr>
              <a:t>Without blow-up </a:t>
            </a:r>
            <a:r>
              <a:rPr lang="en-GB" sz="2400" dirty="0" smtClean="0"/>
              <a:t>the threshold </a:t>
            </a:r>
            <a:r>
              <a:rPr lang="en-GB" sz="2400" dirty="0" smtClean="0">
                <a:solidFill>
                  <a:srgbClr val="FF0000"/>
                </a:solidFill>
              </a:rPr>
              <a:t>quickly decreases </a:t>
            </a:r>
            <a:r>
              <a:rPr lang="en-GB" sz="2400" dirty="0" smtClean="0"/>
              <a:t>during the </a:t>
            </a:r>
            <a:r>
              <a:rPr lang="en-GB" sz="2400" dirty="0" smtClean="0">
                <a:solidFill>
                  <a:srgbClr val="FF0000"/>
                </a:solidFill>
              </a:rPr>
              <a:t>acceleration</a:t>
            </a:r>
            <a:r>
              <a:rPr lang="en-GB" sz="2400" dirty="0" smtClean="0"/>
              <a:t> ramp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GB" sz="2400" dirty="0" smtClean="0"/>
              <a:t>With a blow-up that keeps </a:t>
            </a:r>
            <a:r>
              <a:rPr lang="en-GB" sz="2400" dirty="0" smtClean="0">
                <a:solidFill>
                  <a:srgbClr val="FF0000"/>
                </a:solidFill>
              </a:rPr>
              <a:t>bunch length constant </a:t>
            </a:r>
            <a:r>
              <a:rPr lang="en-GB" sz="2400" dirty="0" smtClean="0"/>
              <a:t>(for example), the </a:t>
            </a:r>
            <a:r>
              <a:rPr lang="en-GB" sz="2400" dirty="0" smtClean="0">
                <a:solidFill>
                  <a:srgbClr val="FF0000"/>
                </a:solidFill>
              </a:rPr>
              <a:t>threshold increases </a:t>
            </a:r>
            <a:r>
              <a:rPr lang="en-GB" sz="2400" dirty="0" smtClean="0"/>
              <a:t>linearly with the RF voltage</a:t>
            </a:r>
          </a:p>
          <a:p>
            <a:pPr marL="320040" indent="-320040">
              <a:spcBef>
                <a:spcPts val="700"/>
              </a:spcBef>
              <a:buClr>
                <a:schemeClr val="accent2"/>
              </a:buClr>
              <a:buSzPct val="60000"/>
            </a:pPr>
            <a:endParaRPr lang="en-GB" sz="2400" dirty="0" smtClean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4816475" y="1676400"/>
          <a:ext cx="3657600" cy="914400"/>
        </p:xfrm>
        <a:graphic>
          <a:graphicData uri="http://schemas.openxmlformats.org/presentationml/2006/ole">
            <p:oleObj spid="_x0000_s245762" name="Equation" r:id="rId3" imgW="1930320" imgH="482400" progId="Equation.3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4600575" y="2784475"/>
          <a:ext cx="3294063" cy="1058863"/>
        </p:xfrm>
        <a:graphic>
          <a:graphicData uri="http://schemas.openxmlformats.org/presentationml/2006/ole">
            <p:oleObj spid="_x0000_s245763" name="Equation" r:id="rId4" imgW="1739880" imgH="55872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81000" y="5638800"/>
            <a:ext cx="83820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1600" dirty="0" smtClean="0">
                <a:latin typeface="Comic Sans MS" pitchFamily="66" charset="0"/>
              </a:rPr>
              <a:t>See: E. </a:t>
            </a:r>
            <a:r>
              <a:rPr lang="en-US" sz="1600" dirty="0" err="1" smtClean="0">
                <a:latin typeface="Comic Sans MS" pitchFamily="66" charset="0"/>
              </a:rPr>
              <a:t>Shaposhnikova</a:t>
            </a:r>
            <a:r>
              <a:rPr lang="en-US" sz="1600" dirty="0" smtClean="0">
                <a:latin typeface="Comic Sans MS" pitchFamily="66" charset="0"/>
              </a:rPr>
              <a:t>, Longitudinal Beam Parameters during acceleration in the LHC, LHC Project Note 242, Dec 2000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5"/>
          <p:cNvSpPr>
            <a:spLocks noGrp="1"/>
          </p:cNvSpPr>
          <p:nvPr>
            <p:ph type="title"/>
          </p:nvPr>
        </p:nvSpPr>
        <p:spPr>
          <a:xfrm>
            <a:off x="152400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Winter 2010. Ramping pilot without blow-up</a:t>
            </a:r>
            <a:endParaRPr lang="en-US" sz="4000" dirty="0" smtClean="0">
              <a:latin typeface="Helvetica" pitchFamily="34" charset="0"/>
              <a:ea typeface="Helvetica" pitchFamily="34" charset="0"/>
              <a:cs typeface="Helvetica" pitchFamily="34" charset="0"/>
            </a:endParaRPr>
          </a:p>
        </p:txBody>
      </p:sp>
      <p:sp>
        <p:nvSpPr>
          <p:cNvPr id="11268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 algn="r"/>
            <a:r>
              <a:rPr lang="en-US" smtClean="0"/>
              <a:t>14.6.2011</a:t>
            </a:r>
            <a:endParaRPr lang="en-US" dirty="0" smtClean="0"/>
          </a:p>
        </p:txBody>
      </p:sp>
      <p:sp>
        <p:nvSpPr>
          <p:cNvPr id="1126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algn="l"/>
            <a:r>
              <a:rPr lang="en-US" smtClean="0"/>
              <a:t>LBOC meeting</a:t>
            </a:r>
          </a:p>
        </p:txBody>
      </p:sp>
      <p:pic>
        <p:nvPicPr>
          <p:cNvPr id="11271" name="Picture 2" descr="G:\Departments\AB\Groups\RF\Machines\LHC\LowLevel\MiscPresentations\RFTechDesy2010\BunchLength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600200"/>
            <a:ext cx="7543800" cy="321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266" name="Object 6"/>
          <p:cNvGraphicFramePr>
            <a:graphicFrameLocks noChangeAspect="1"/>
          </p:cNvGraphicFramePr>
          <p:nvPr/>
        </p:nvGraphicFramePr>
        <p:xfrm>
          <a:off x="4038600" y="2438400"/>
          <a:ext cx="1295400" cy="820738"/>
        </p:xfrm>
        <a:graphic>
          <a:graphicData uri="http://schemas.openxmlformats.org/presentationml/2006/ole">
            <p:oleObj spid="_x0000_s247810" name="Equation" r:id="rId4" imgW="761760" imgH="482400" progId="Equation.3">
              <p:embed/>
            </p:oleObj>
          </a:graphicData>
        </a:graphic>
      </p:graphicFrame>
      <p:sp>
        <p:nvSpPr>
          <p:cNvPr id="18" name="Content Placeholder 5"/>
          <p:cNvSpPr>
            <a:spLocks noGrp="1"/>
          </p:cNvSpPr>
          <p:nvPr>
            <p:ph sz="quarter" idx="1"/>
          </p:nvPr>
        </p:nvSpPr>
        <p:spPr>
          <a:xfrm>
            <a:off x="381000" y="4800600"/>
            <a:ext cx="8534400" cy="1524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March 26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2010: Single bunch pilot in both rings, ~ 0.2 </a:t>
            </a:r>
            <a:r>
              <a:rPr lang="en-US" sz="2000" dirty="0" err="1" smtClean="0"/>
              <a:t>eVs</a:t>
            </a:r>
            <a:r>
              <a:rPr lang="en-US" sz="2000" dirty="0" smtClean="0"/>
              <a:t>. 8 MV at injection (f</a:t>
            </a:r>
            <a:r>
              <a:rPr lang="en-US" sz="2000" baseline="-25000" dirty="0" smtClean="0"/>
              <a:t>s0</a:t>
            </a:r>
            <a:r>
              <a:rPr lang="en-US" sz="2000" dirty="0" smtClean="0"/>
              <a:t>=65.3 Hz), increased to 12 MV before ramp (f</a:t>
            </a:r>
            <a:r>
              <a:rPr lang="en-US" sz="2000" baseline="-25000" dirty="0" smtClean="0"/>
              <a:t>s0</a:t>
            </a:r>
            <a:r>
              <a:rPr lang="en-US" sz="2000" dirty="0" smtClean="0"/>
              <a:t>=80 Hz), constant 12 MV during acceleration ramp (f</a:t>
            </a:r>
            <a:r>
              <a:rPr lang="en-US" sz="2000" baseline="-25000" dirty="0" smtClean="0"/>
              <a:t>s0</a:t>
            </a:r>
            <a:r>
              <a:rPr lang="en-US" sz="2000" dirty="0" smtClean="0"/>
              <a:t>= 28.9 Hz @ 3.5 </a:t>
            </a:r>
            <a:r>
              <a:rPr lang="en-US" sz="2000" dirty="0" err="1" smtClean="0"/>
              <a:t>TeV</a:t>
            </a:r>
            <a:r>
              <a:rPr lang="en-US" sz="2000" dirty="0" smtClean="0"/>
              <a:t>) . BQM was not calibrated.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73DD17C-84F8-4F29-8B38-5C0A25CE2E3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915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Ramping nominal bunch intensity without blow-up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en-US" smtClean="0"/>
              <a:t>14.6.2011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LBOC meeting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8288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Inject 1.1E11, 1.2-1.3 ns long, 0.3-0.4 </a:t>
            </a:r>
            <a:r>
              <a:rPr lang="en-US" sz="2000" dirty="0" err="1" smtClean="0"/>
              <a:t>eVs</a:t>
            </a:r>
            <a:endParaRPr lang="en-US" sz="2000" dirty="0" smtClean="0"/>
          </a:p>
          <a:p>
            <a:r>
              <a:rPr lang="en-US" sz="2000" dirty="0" smtClean="0"/>
              <a:t>Capture with 5 MV (matched voltage ~ 3 MV)</a:t>
            </a:r>
          </a:p>
          <a:p>
            <a:r>
              <a:rPr lang="en-US" sz="2000" dirty="0" smtClean="0"/>
              <a:t>Raise voltage to 8 MV before start ramp. Ramp with constant 8 MV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Very unstable</a:t>
            </a:r>
            <a:r>
              <a:rPr lang="en-US" sz="2000" dirty="0" smtClean="0"/>
              <a:t>. The bunch shrinks down to &lt; 0.5 ns and </a:t>
            </a:r>
            <a:r>
              <a:rPr lang="en-US" sz="2000" dirty="0" smtClean="0">
                <a:solidFill>
                  <a:srgbClr val="FF0000"/>
                </a:solidFill>
              </a:rPr>
              <a:t>we lose Landau damping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7" name="Picture 6" descr="BunchLengt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4192" y="3352800"/>
            <a:ext cx="8088808" cy="1524000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73DD17C-84F8-4F29-8B38-5C0A25CE2E3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2000" y="5103674"/>
            <a:ext cx="79248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n-US" sz="1600" dirty="0" smtClean="0">
                <a:latin typeface="Comic Sans MS" pitchFamily="66" charset="0"/>
              </a:rPr>
              <a:t>May 15</a:t>
            </a:r>
            <a:r>
              <a:rPr lang="en-US" sz="1600" baseline="30000" dirty="0" smtClean="0">
                <a:latin typeface="Comic Sans MS" pitchFamily="66" charset="0"/>
              </a:rPr>
              <a:t>th</a:t>
            </a:r>
            <a:r>
              <a:rPr lang="en-US" sz="1600" dirty="0" smtClean="0">
                <a:latin typeface="Comic Sans MS" pitchFamily="66" charset="0"/>
              </a:rPr>
              <a:t>2010. First attempt to ramp nominal intensity single bunch. Bunch length during ramp. The longitudinal </a:t>
            </a:r>
            <a:r>
              <a:rPr lang="en-US" sz="1600" dirty="0" err="1" smtClean="0">
                <a:latin typeface="Comic Sans MS" pitchFamily="66" charset="0"/>
              </a:rPr>
              <a:t>emittance</a:t>
            </a:r>
            <a:r>
              <a:rPr lang="en-US" sz="1600" dirty="0" smtClean="0">
                <a:latin typeface="Comic Sans MS" pitchFamily="66" charset="0"/>
              </a:rPr>
              <a:t> is too low (&lt;0.4 </a:t>
            </a:r>
            <a:r>
              <a:rPr lang="en-US" sz="1600" dirty="0" err="1" smtClean="0">
                <a:latin typeface="Comic Sans MS" pitchFamily="66" charset="0"/>
              </a:rPr>
              <a:t>eVs</a:t>
            </a:r>
            <a:r>
              <a:rPr lang="en-US" sz="1600" dirty="0" smtClean="0">
                <a:latin typeface="Comic Sans MS" pitchFamily="66" charset="0"/>
              </a:rPr>
              <a:t>). The bunch becomes unstable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Longitudinal blow-up. How?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14.6.2011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073DD17C-84F8-4F29-8B38-5C0A25CE2E3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LBOC meeting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14.6.2011</a:t>
            </a:r>
            <a:endParaRPr lang="en-US" dirty="0" smtClean="0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sz="4000" dirty="0" smtClean="0"/>
              <a:t>Longitudinal </a:t>
            </a:r>
            <a:r>
              <a:rPr lang="en-GB" sz="4000" dirty="0" err="1" smtClean="0"/>
              <a:t>emittance</a:t>
            </a:r>
            <a:r>
              <a:rPr lang="en-GB" sz="4000" dirty="0" smtClean="0"/>
              <a:t> blow up 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4572000" y="1295400"/>
            <a:ext cx="4343400" cy="3124200"/>
            <a:chOff x="3360" y="702"/>
            <a:chExt cx="2154" cy="1218"/>
          </a:xfrm>
        </p:grpSpPr>
        <p:graphicFrame>
          <p:nvGraphicFramePr>
            <p:cNvPr id="1027" name="Object 2"/>
            <p:cNvGraphicFramePr>
              <a:graphicFrameLocks noChangeAspect="1"/>
            </p:cNvGraphicFramePr>
            <p:nvPr/>
          </p:nvGraphicFramePr>
          <p:xfrm>
            <a:off x="5376" y="1743"/>
            <a:ext cx="138" cy="177"/>
          </p:xfrm>
          <a:graphic>
            <a:graphicData uri="http://schemas.openxmlformats.org/presentationml/2006/ole">
              <p:oleObj spid="_x0000_s249859" name="Equation" r:id="rId3" imgW="253800" imgH="241200" progId="Equation.3">
                <p:embed/>
              </p:oleObj>
            </a:graphicData>
          </a:graphic>
        </p:graphicFrame>
        <p:graphicFrame>
          <p:nvGraphicFramePr>
            <p:cNvPr id="1028" name="Object 3"/>
            <p:cNvGraphicFramePr>
              <a:graphicFrameLocks noChangeAspect="1"/>
            </p:cNvGraphicFramePr>
            <p:nvPr/>
          </p:nvGraphicFramePr>
          <p:xfrm>
            <a:off x="3360" y="735"/>
            <a:ext cx="276" cy="279"/>
          </p:xfrm>
          <a:graphic>
            <a:graphicData uri="http://schemas.openxmlformats.org/presentationml/2006/ole">
              <p:oleObj spid="_x0000_s249860" name="Equation" r:id="rId4" imgW="507960" imgH="380880" progId="Equation.3">
                <p:embed/>
              </p:oleObj>
            </a:graphicData>
          </a:graphic>
        </p:graphicFrame>
        <p:pic>
          <p:nvPicPr>
            <p:cNvPr id="1040" name="Picture 8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648" y="720"/>
              <a:ext cx="1728" cy="1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1" name="Line 16"/>
            <p:cNvSpPr>
              <a:spLocks noChangeShapeType="1"/>
            </p:cNvSpPr>
            <p:nvPr/>
          </p:nvSpPr>
          <p:spPr bwMode="auto">
            <a:xfrm>
              <a:off x="3738" y="1891"/>
              <a:ext cx="816" cy="0"/>
            </a:xfrm>
            <a:prstGeom prst="line">
              <a:avLst/>
            </a:prstGeom>
            <a:noFill/>
            <a:ln w="28575" cap="sq">
              <a:solidFill>
                <a:srgbClr val="00CC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2" name="Line 17"/>
            <p:cNvSpPr>
              <a:spLocks noChangeShapeType="1"/>
            </p:cNvSpPr>
            <p:nvPr/>
          </p:nvSpPr>
          <p:spPr bwMode="auto">
            <a:xfrm flipH="1" flipV="1">
              <a:off x="3813" y="702"/>
              <a:ext cx="0" cy="238"/>
            </a:xfrm>
            <a:prstGeom prst="line">
              <a:avLst/>
            </a:prstGeom>
            <a:noFill/>
            <a:ln w="28575" cap="sq">
              <a:solidFill>
                <a:srgbClr val="00CCFF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867400" y="4495800"/>
          <a:ext cx="2457450" cy="1012825"/>
        </p:xfrm>
        <a:graphic>
          <a:graphicData uri="http://schemas.openxmlformats.org/presentationml/2006/ole">
            <p:oleObj spid="_x0000_s249858" name="Equation" r:id="rId6" imgW="1663560" imgH="685800" progId="Equation.3">
              <p:embed/>
            </p:oleObj>
          </a:graphicData>
        </a:graphic>
      </p:graphicFrame>
      <p:cxnSp>
        <p:nvCxnSpPr>
          <p:cNvPr id="1034" name="Straight Connector 17"/>
          <p:cNvCxnSpPr>
            <a:cxnSpLocks noChangeShapeType="1"/>
          </p:cNvCxnSpPr>
          <p:nvPr/>
        </p:nvCxnSpPr>
        <p:spPr bwMode="auto">
          <a:xfrm rot="5400000" flipH="1" flipV="1">
            <a:off x="5943600" y="2971800"/>
            <a:ext cx="2133600" cy="0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035" name="Straight Connector 21"/>
          <p:cNvCxnSpPr>
            <a:cxnSpLocks noChangeShapeType="1"/>
          </p:cNvCxnSpPr>
          <p:nvPr/>
        </p:nvCxnSpPr>
        <p:spPr bwMode="auto">
          <a:xfrm rot="10800000">
            <a:off x="5410200" y="1905000"/>
            <a:ext cx="1600200" cy="0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036" name="TextBox 23"/>
          <p:cNvSpPr txBox="1">
            <a:spLocks noChangeArrowheads="1"/>
          </p:cNvSpPr>
          <p:nvPr/>
        </p:nvSpPr>
        <p:spPr bwMode="auto">
          <a:xfrm>
            <a:off x="7086600" y="990600"/>
            <a:ext cx="1905000" cy="3079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Phase noise spectrum</a:t>
            </a:r>
          </a:p>
        </p:txBody>
      </p:sp>
      <p:sp>
        <p:nvSpPr>
          <p:cNvPr id="1037" name="TextBox 24"/>
          <p:cNvSpPr txBox="1">
            <a:spLocks noChangeArrowheads="1"/>
          </p:cNvSpPr>
          <p:nvPr/>
        </p:nvSpPr>
        <p:spPr bwMode="auto">
          <a:xfrm>
            <a:off x="7315200" y="2590800"/>
            <a:ext cx="1524000" cy="52387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Part of the bunch excited</a:t>
            </a:r>
          </a:p>
        </p:txBody>
      </p:sp>
      <p:sp>
        <p:nvSpPr>
          <p:cNvPr id="1038" name="Line 17"/>
          <p:cNvSpPr>
            <a:spLocks noChangeShapeType="1"/>
          </p:cNvSpPr>
          <p:nvPr/>
        </p:nvSpPr>
        <p:spPr bwMode="auto">
          <a:xfrm flipV="1">
            <a:off x="5486400" y="1143000"/>
            <a:ext cx="1600200" cy="457200"/>
          </a:xfrm>
          <a:prstGeom prst="line">
            <a:avLst/>
          </a:prstGeom>
          <a:noFill/>
          <a:ln w="28575" cap="sq">
            <a:solidFill>
              <a:srgbClr val="00CCFF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9" name="Line 17"/>
          <p:cNvSpPr>
            <a:spLocks noChangeShapeType="1"/>
          </p:cNvSpPr>
          <p:nvPr/>
        </p:nvSpPr>
        <p:spPr bwMode="auto">
          <a:xfrm flipV="1">
            <a:off x="6096000" y="2819400"/>
            <a:ext cx="1219200" cy="1524000"/>
          </a:xfrm>
          <a:prstGeom prst="line">
            <a:avLst/>
          </a:prstGeom>
          <a:noFill/>
          <a:ln w="28575" cap="sq">
            <a:solidFill>
              <a:srgbClr val="00CCFF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73DD17C-84F8-4F29-8B38-5C0A25CE2E3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0" name="Content Placeholder 5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4797552" cy="4800600"/>
          </a:xfrm>
        </p:spPr>
        <p:txBody>
          <a:bodyPr>
            <a:no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2000" dirty="0" smtClean="0"/>
              <a:t>Inspired from the method used in the SPS (see reference below)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2000" dirty="0" smtClean="0"/>
              <a:t>We apply </a:t>
            </a:r>
            <a:r>
              <a:rPr lang="en-GB" sz="2000" dirty="0" smtClean="0">
                <a:solidFill>
                  <a:srgbClr val="FF0000"/>
                </a:solidFill>
              </a:rPr>
              <a:t>Phase noise in the cavity field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2000" dirty="0" smtClean="0"/>
              <a:t>We use a Rectangular Phase Noise Power Spectral density that </a:t>
            </a:r>
            <a:r>
              <a:rPr lang="en-GB" sz="2000" dirty="0" smtClean="0">
                <a:solidFill>
                  <a:srgbClr val="FF0000"/>
                </a:solidFill>
              </a:rPr>
              <a:t>excites only the core</a:t>
            </a:r>
            <a:endParaRPr lang="en-GB" sz="1600" dirty="0" smtClean="0"/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1600" dirty="0" smtClean="0"/>
              <a:t>hit:  6/7 </a:t>
            </a:r>
            <a:r>
              <a:rPr lang="en-GB" sz="1600" dirty="0" err="1" smtClean="0"/>
              <a:t>f</a:t>
            </a:r>
            <a:r>
              <a:rPr lang="en-GB" sz="1600" baseline="-25000" dirty="0" err="1" smtClean="0"/>
              <a:t>s</a:t>
            </a:r>
            <a:r>
              <a:rPr lang="en-GB" sz="1600" dirty="0" smtClean="0"/>
              <a:t> &lt; f &lt; 1.1 </a:t>
            </a:r>
            <a:r>
              <a:rPr lang="en-GB" sz="1600" dirty="0" err="1" smtClean="0"/>
              <a:t>f</a:t>
            </a:r>
            <a:r>
              <a:rPr lang="en-GB" sz="1600" baseline="-25000" dirty="0" err="1" smtClean="0"/>
              <a:t>s</a:t>
            </a:r>
            <a:r>
              <a:rPr lang="en-GB" sz="1600" dirty="0" smtClean="0"/>
              <a:t> </a:t>
            </a:r>
          </a:p>
          <a:p>
            <a:pPr marL="1143000" lvl="2">
              <a:lnSpc>
                <a:spcPct val="80000"/>
              </a:lnSpc>
              <a:spcBef>
                <a:spcPct val="20000"/>
              </a:spcBef>
              <a:buNone/>
            </a:pPr>
            <a:r>
              <a:rPr lang="en-GB" sz="1600" dirty="0" smtClean="0"/>
              <a:t>corresponds to a 1.20 ns window in the core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1600" dirty="0" smtClean="0"/>
              <a:t>and follow </a:t>
            </a:r>
            <a:r>
              <a:rPr lang="en-GB" sz="1600" dirty="0" err="1" smtClean="0"/>
              <a:t>f</a:t>
            </a:r>
            <a:r>
              <a:rPr lang="en-GB" sz="1600" baseline="-25000" dirty="0" err="1" smtClean="0"/>
              <a:t>s</a:t>
            </a:r>
            <a:r>
              <a:rPr lang="en-GB" sz="1600" dirty="0" smtClean="0"/>
              <a:t> along the ramp</a:t>
            </a:r>
          </a:p>
          <a:p>
            <a:pPr marL="1143000" lvl="2">
              <a:lnSpc>
                <a:spcPct val="80000"/>
              </a:lnSpc>
              <a:spcBef>
                <a:spcPct val="20000"/>
              </a:spcBef>
              <a:buNone/>
            </a:pPr>
            <a:r>
              <a:rPr lang="en-GB" sz="1600" dirty="0" smtClean="0"/>
              <a:t>from  Hz to  Hz</a:t>
            </a:r>
            <a:endParaRPr lang="en-GB" sz="2000" i="1" dirty="0" smtClean="0"/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2000" dirty="0" smtClean="0"/>
              <a:t>Algorithm to </a:t>
            </a:r>
            <a:r>
              <a:rPr lang="en-GB" sz="2000" dirty="0" smtClean="0">
                <a:solidFill>
                  <a:srgbClr val="FF0000"/>
                </a:solidFill>
              </a:rPr>
              <a:t>adjust the amplitude </a:t>
            </a:r>
            <a:r>
              <a:rPr lang="en-GB" sz="2000" dirty="0" smtClean="0"/>
              <a:t>of the excitation </a:t>
            </a:r>
            <a:r>
              <a:rPr lang="en-GB" sz="2000" i="1" dirty="0" err="1" smtClean="0"/>
              <a:t>x</a:t>
            </a:r>
            <a:r>
              <a:rPr lang="en-GB" sz="2000" i="1" baseline="-25000" dirty="0" err="1" smtClean="0"/>
              <a:t>n</a:t>
            </a:r>
            <a:r>
              <a:rPr lang="en-GB" sz="2000" dirty="0" smtClean="0"/>
              <a:t> from a measurement of the instantaneous bunch length (mean) </a:t>
            </a:r>
            <a:r>
              <a:rPr lang="en-GB" sz="2000" i="1" dirty="0" err="1" smtClean="0"/>
              <a:t>L</a:t>
            </a:r>
            <a:r>
              <a:rPr lang="en-GB" sz="2000" i="1" baseline="-25000" dirty="0" err="1" smtClean="0"/>
              <a:t>n</a:t>
            </a:r>
            <a:r>
              <a:rPr lang="en-GB" sz="2000" dirty="0" smtClean="0"/>
              <a:t> and comparison to target </a:t>
            </a:r>
            <a:r>
              <a:rPr lang="en-GB" sz="2000" i="1" dirty="0" smtClean="0"/>
              <a:t>L</a:t>
            </a:r>
            <a:r>
              <a:rPr lang="en-GB" sz="2000" i="1" baseline="-25000" dirty="0" smtClean="0"/>
              <a:t>0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Char char="q"/>
            </a:pPr>
            <a:r>
              <a:rPr lang="en-GB" sz="2000" dirty="0" smtClean="0"/>
              <a:t>Target bunch length </a:t>
            </a:r>
            <a:r>
              <a:rPr lang="en-GB" sz="2000" i="1" dirty="0" smtClean="0"/>
              <a:t>L</a:t>
            </a:r>
            <a:r>
              <a:rPr lang="en-GB" sz="2000" i="1" baseline="-25000" dirty="0" smtClean="0"/>
              <a:t>0</a:t>
            </a:r>
            <a:r>
              <a:rPr lang="en-GB" sz="2000" dirty="0" smtClean="0"/>
              <a:t>  originally set at 1.2 ns</a:t>
            </a: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LBOC meeting</a:t>
            </a:r>
            <a:endParaRPr lang="en-US"/>
          </a:p>
        </p:txBody>
      </p:sp>
      <p:sp>
        <p:nvSpPr>
          <p:cNvPr id="24986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49861" name="Object 5"/>
          <p:cNvGraphicFramePr>
            <a:graphicFrameLocks noChangeAspect="1"/>
          </p:cNvGraphicFramePr>
          <p:nvPr/>
        </p:nvGraphicFramePr>
        <p:xfrm>
          <a:off x="5486400" y="2133600"/>
          <a:ext cx="1695450" cy="552450"/>
        </p:xfrm>
        <a:graphic>
          <a:graphicData uri="http://schemas.openxmlformats.org/presentationml/2006/ole">
            <p:oleObj spid="_x0000_s249861" name="Equation" r:id="rId7" imgW="1701800" imgH="558800" progId="Equation.3">
              <p:embed/>
            </p:oleObj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447800" y="6019800"/>
            <a:ext cx="73914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J. Tuckmantel et al., Study of Controlled Longitudinal </a:t>
            </a:r>
            <a:r>
              <a:rPr lang="en-US" sz="1600" dirty="0" err="1" smtClean="0">
                <a:latin typeface="Comic Sans MS" pitchFamily="66" charset="0"/>
              </a:rPr>
              <a:t>Emittance</a:t>
            </a:r>
            <a:r>
              <a:rPr lang="en-US" sz="1600" dirty="0" smtClean="0">
                <a:latin typeface="Comic Sans MS" pitchFamily="66" charset="0"/>
              </a:rPr>
              <a:t> Blow-up for High Intensity LHC beams in the </a:t>
            </a:r>
            <a:r>
              <a:rPr lang="en-US" sz="1600" dirty="0" err="1" smtClean="0">
                <a:latin typeface="Comic Sans MS" pitchFamily="66" charset="0"/>
              </a:rPr>
              <a:t>Cern</a:t>
            </a:r>
            <a:r>
              <a:rPr lang="en-US" sz="1600" dirty="0" smtClean="0">
                <a:latin typeface="Comic Sans MS" pitchFamily="66" charset="0"/>
              </a:rPr>
              <a:t> SPS, EPAC 08, Genoa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14.6.2011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LBOC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73DD17C-84F8-4F29-8B38-5C0A25CE2E3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3883152" cy="17526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Excitation </a:t>
            </a:r>
            <a:r>
              <a:rPr lang="en-US" sz="2000" dirty="0" smtClean="0">
                <a:solidFill>
                  <a:srgbClr val="FF0000"/>
                </a:solidFill>
              </a:rPr>
              <a:t>spectrum</a:t>
            </a:r>
            <a:r>
              <a:rPr lang="en-US" sz="2000" dirty="0" smtClean="0"/>
              <a:t>, algorithm </a:t>
            </a:r>
            <a:r>
              <a:rPr lang="en-US" sz="2000" dirty="0" smtClean="0">
                <a:solidFill>
                  <a:srgbClr val="FF0000"/>
                </a:solidFill>
              </a:rPr>
              <a:t>gain</a:t>
            </a:r>
            <a:r>
              <a:rPr lang="en-US" sz="2000" dirty="0" smtClean="0"/>
              <a:t> and </a:t>
            </a:r>
            <a:r>
              <a:rPr lang="en-US" sz="2000" dirty="0" smtClean="0">
                <a:solidFill>
                  <a:srgbClr val="FF0000"/>
                </a:solidFill>
              </a:rPr>
              <a:t>target length </a:t>
            </a:r>
            <a:r>
              <a:rPr lang="en-US" sz="2000" dirty="0" smtClean="0"/>
              <a:t>are functions in the ramp</a:t>
            </a:r>
            <a:endParaRPr lang="en-US" sz="2000" dirty="0"/>
          </a:p>
        </p:txBody>
      </p:sp>
      <p:pic>
        <p:nvPicPr>
          <p:cNvPr id="269314" name="Picture 2"/>
          <p:cNvPicPr>
            <a:picLocks noChangeAspect="1" noChangeArrowheads="1"/>
          </p:cNvPicPr>
          <p:nvPr/>
        </p:nvPicPr>
        <p:blipFill>
          <a:blip r:embed="rId2" cstate="print"/>
          <a:srcRect l="13714" t="47238" r="30286" b="14667"/>
          <a:stretch>
            <a:fillRect/>
          </a:stretch>
        </p:blipFill>
        <p:spPr bwMode="auto">
          <a:xfrm>
            <a:off x="4876800" y="457200"/>
            <a:ext cx="4267200" cy="2177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14286" t="48000" r="29714" b="14667"/>
          <a:stretch>
            <a:fillRect/>
          </a:stretch>
        </p:blipFill>
        <p:spPr bwMode="auto">
          <a:xfrm>
            <a:off x="4724400" y="3505200"/>
            <a:ext cx="41910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 l="13714" t="48000" r="29143" b="15429"/>
          <a:stretch>
            <a:fillRect/>
          </a:stretch>
        </p:blipFill>
        <p:spPr bwMode="auto">
          <a:xfrm>
            <a:off x="304800" y="2971800"/>
            <a:ext cx="4146550" cy="199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876800" y="2743200"/>
            <a:ext cx="41148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Synchrotron freq plus lower and upper frequency limits of the flat noise PSD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24400" y="5715000"/>
            <a:ext cx="41148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Target bunch length during ramp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" y="5181600"/>
            <a:ext cx="411480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Algorithm gain g during ramp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5148</TotalTime>
  <Words>968</Words>
  <Application>Microsoft Office PowerPoint</Application>
  <PresentationFormat>On-screen Show (4:3)</PresentationFormat>
  <Paragraphs>157</Paragraphs>
  <Slides>19</Slides>
  <Notes>2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Median</vt:lpstr>
      <vt:lpstr>Equation</vt:lpstr>
      <vt:lpstr>LHC Longitudinal Blow-up  </vt:lpstr>
      <vt:lpstr>Slide 2</vt:lpstr>
      <vt:lpstr>Longitudinal blow-up. Why? </vt:lpstr>
      <vt:lpstr>Single-bunch longitudinal stability </vt:lpstr>
      <vt:lpstr>Winter 2010. Ramping pilot without blow-up</vt:lpstr>
      <vt:lpstr>Ramping nominal bunch intensity without blow-up</vt:lpstr>
      <vt:lpstr>Longitudinal blow-up. How? </vt:lpstr>
      <vt:lpstr>Longitudinal emittance blow up </vt:lpstr>
      <vt:lpstr>Functions</vt:lpstr>
      <vt:lpstr>Why more tricky in 2011?</vt:lpstr>
      <vt:lpstr>Performances </vt:lpstr>
      <vt:lpstr>Example: Fill 1856 (June 7th)</vt:lpstr>
      <vt:lpstr>Movie. Fill 1856. </vt:lpstr>
      <vt:lpstr>Trimming various functions.</vt:lpstr>
      <vt:lpstr>FWHM vs. 4-sigma Gaussian Fit</vt:lpstr>
      <vt:lpstr>Last 4 ramps</vt:lpstr>
      <vt:lpstr>Improvements </vt:lpstr>
      <vt:lpstr>Improvements</vt:lpstr>
      <vt:lpstr>Thank you for your attention…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 Level RF</dc:title>
  <dc:creator>baudre</dc:creator>
  <cp:lastModifiedBy>NICE</cp:lastModifiedBy>
  <cp:revision>423</cp:revision>
  <dcterms:created xsi:type="dcterms:W3CDTF">2010-05-16T13:04:35Z</dcterms:created>
  <dcterms:modified xsi:type="dcterms:W3CDTF">2011-06-16T13:40:32Z</dcterms:modified>
</cp:coreProperties>
</file>