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67" r:id="rId2"/>
  </p:sldMasterIdLst>
  <p:notesMasterIdLst>
    <p:notesMasterId r:id="rId17"/>
  </p:notesMasterIdLst>
  <p:handoutMasterIdLst>
    <p:handoutMasterId r:id="rId18"/>
  </p:handoutMasterIdLst>
  <p:sldIdLst>
    <p:sldId id="349" r:id="rId3"/>
    <p:sldId id="518" r:id="rId4"/>
    <p:sldId id="545" r:id="rId5"/>
    <p:sldId id="547" r:id="rId6"/>
    <p:sldId id="546" r:id="rId7"/>
    <p:sldId id="548" r:id="rId8"/>
    <p:sldId id="549" r:id="rId9"/>
    <p:sldId id="555" r:id="rId10"/>
    <p:sldId id="529" r:id="rId11"/>
    <p:sldId id="553" r:id="rId12"/>
    <p:sldId id="552" r:id="rId13"/>
    <p:sldId id="554" r:id="rId14"/>
    <p:sldId id="530" r:id="rId15"/>
    <p:sldId id="505" r:id="rId16"/>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66FF"/>
    <a:srgbClr val="062F67"/>
    <a:srgbClr val="6699FF"/>
    <a:srgbClr val="006600"/>
    <a:srgbClr val="FF9900"/>
    <a:srgbClr val="00CC00"/>
    <a:srgbClr val="0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2" autoAdjust="0"/>
    <p:restoredTop sz="97436" autoAdjust="0"/>
  </p:normalViewPr>
  <p:slideViewPr>
    <p:cSldViewPr snapToGrid="0">
      <p:cViewPr varScale="1">
        <p:scale>
          <a:sx n="90" d="100"/>
          <a:sy n="90" d="100"/>
        </p:scale>
        <p:origin x="-212"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22" y="-96"/>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3850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850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3850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B22B5A-6D93-4552-9FF4-FD065C35814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1828" tIns="45914" rIns="91828" bIns="45914" numCol="1" anchor="t" anchorCtr="0" compatLnSpc="1">
            <a:prstTxWarp prst="textNoShape">
              <a:avLst/>
            </a:prstTxWarp>
          </a:bodyPr>
          <a:lstStyle>
            <a:lvl1pPr algn="l" defTabSz="919163" eaLnBrk="1" hangingPunct="1">
              <a:defRPr sz="1200"/>
            </a:lvl1pPr>
          </a:lstStyle>
          <a:p>
            <a:pPr>
              <a:defRPr/>
            </a:pPr>
            <a:endParaRPr lang="en-US"/>
          </a:p>
        </p:txBody>
      </p:sp>
      <p:sp>
        <p:nvSpPr>
          <p:cNvPr id="13315" name="Rectangle 3"/>
          <p:cNvSpPr>
            <a:spLocks noGrp="1" noChangeArrowheads="1"/>
          </p:cNvSpPr>
          <p:nvPr>
            <p:ph type="dt" idx="1"/>
          </p:nvPr>
        </p:nvSpPr>
        <p:spPr bwMode="auto">
          <a:xfrm>
            <a:off x="4144963" y="0"/>
            <a:ext cx="3168650" cy="481013"/>
          </a:xfrm>
          <a:prstGeom prst="rect">
            <a:avLst/>
          </a:prstGeom>
          <a:noFill/>
          <a:ln w="9525">
            <a:noFill/>
            <a:miter lim="800000"/>
            <a:headEnd/>
            <a:tailEnd/>
          </a:ln>
          <a:effectLst/>
        </p:spPr>
        <p:txBody>
          <a:bodyPr vert="horz" wrap="square" lIns="91828" tIns="45914" rIns="91828" bIns="45914" numCol="1" anchor="t" anchorCtr="0" compatLnSpc="1">
            <a:prstTxWarp prst="textNoShape">
              <a:avLst/>
            </a:prstTxWarp>
          </a:bodyPr>
          <a:lstStyle>
            <a:lvl1pPr algn="r" defTabSz="919163" eaLnBrk="1" hangingPunct="1">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1828" tIns="45914" rIns="91828" bIns="459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18600"/>
            <a:ext cx="3168650" cy="481013"/>
          </a:xfrm>
          <a:prstGeom prst="rect">
            <a:avLst/>
          </a:prstGeom>
          <a:noFill/>
          <a:ln w="9525">
            <a:noFill/>
            <a:miter lim="800000"/>
            <a:headEnd/>
            <a:tailEnd/>
          </a:ln>
          <a:effectLst/>
        </p:spPr>
        <p:txBody>
          <a:bodyPr vert="horz" wrap="square" lIns="91828" tIns="45914" rIns="91828" bIns="45914" numCol="1" anchor="b" anchorCtr="0" compatLnSpc="1">
            <a:prstTxWarp prst="textNoShape">
              <a:avLst/>
            </a:prstTxWarp>
          </a:bodyPr>
          <a:lstStyle>
            <a:lvl1pPr algn="l" defTabSz="919163" eaLnBrk="1" hangingPunct="1">
              <a:defRPr sz="1200"/>
            </a:lvl1pPr>
          </a:lstStyle>
          <a:p>
            <a:pPr>
              <a:defRPr/>
            </a:pPr>
            <a:endParaRPr lang="en-US"/>
          </a:p>
        </p:txBody>
      </p:sp>
      <p:sp>
        <p:nvSpPr>
          <p:cNvPr id="13319" name="Rectangle 7"/>
          <p:cNvSpPr>
            <a:spLocks noGrp="1" noChangeArrowheads="1"/>
          </p:cNvSpPr>
          <p:nvPr>
            <p:ph type="sldNum" sz="quarter" idx="5"/>
          </p:nvPr>
        </p:nvSpPr>
        <p:spPr bwMode="auto">
          <a:xfrm>
            <a:off x="4144963" y="9118600"/>
            <a:ext cx="3168650" cy="481013"/>
          </a:xfrm>
          <a:prstGeom prst="rect">
            <a:avLst/>
          </a:prstGeom>
          <a:noFill/>
          <a:ln w="9525">
            <a:noFill/>
            <a:miter lim="800000"/>
            <a:headEnd/>
            <a:tailEnd/>
          </a:ln>
          <a:effectLst/>
        </p:spPr>
        <p:txBody>
          <a:bodyPr vert="horz" wrap="square" lIns="91828" tIns="45914" rIns="91828" bIns="45914" numCol="1" anchor="b" anchorCtr="0" compatLnSpc="1">
            <a:prstTxWarp prst="textNoShape">
              <a:avLst/>
            </a:prstTxWarp>
          </a:bodyPr>
          <a:lstStyle>
            <a:lvl1pPr algn="r" defTabSz="919163" eaLnBrk="1" hangingPunct="1">
              <a:defRPr sz="1200"/>
            </a:lvl1pPr>
          </a:lstStyle>
          <a:p>
            <a:pPr>
              <a:defRPr/>
            </a:pPr>
            <a:fld id="{59BB81AF-DFAF-419C-82A6-8A69E7490F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257300" y="720725"/>
            <a:ext cx="4800600" cy="3600450"/>
          </a:xfrm>
          <a:ln/>
        </p:spPr>
      </p:sp>
      <p:sp>
        <p:nvSpPr>
          <p:cNvPr id="2253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257300" y="720725"/>
            <a:ext cx="4800600" cy="3600450"/>
          </a:xfrm>
          <a:ln/>
        </p:spPr>
      </p:sp>
      <p:sp>
        <p:nvSpPr>
          <p:cNvPr id="2253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257300" y="720725"/>
            <a:ext cx="4800600" cy="3600450"/>
          </a:xfrm>
          <a:ln/>
        </p:spPr>
      </p:sp>
      <p:sp>
        <p:nvSpPr>
          <p:cNvPr id="2253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257300" y="720725"/>
            <a:ext cx="4800600" cy="3600450"/>
          </a:xfrm>
          <a:ln/>
        </p:spPr>
      </p:sp>
      <p:sp>
        <p:nvSpPr>
          <p:cNvPr id="2253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257300" y="720725"/>
            <a:ext cx="4800600" cy="3600450"/>
          </a:xfrm>
          <a:ln/>
        </p:spPr>
      </p:sp>
      <p:sp>
        <p:nvSpPr>
          <p:cNvPr id="2253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257300" y="720725"/>
            <a:ext cx="4800600" cy="3600450"/>
          </a:xfrm>
          <a:ln/>
        </p:spPr>
      </p:sp>
      <p:sp>
        <p:nvSpPr>
          <p:cNvPr id="2253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257300" y="720725"/>
            <a:ext cx="4800600" cy="3600450"/>
          </a:xfrm>
          <a:ln/>
        </p:spPr>
      </p:sp>
      <p:sp>
        <p:nvSpPr>
          <p:cNvPr id="2253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257300" y="720725"/>
            <a:ext cx="4800600" cy="3600450"/>
          </a:xfrm>
          <a:ln/>
        </p:spPr>
      </p:sp>
      <p:sp>
        <p:nvSpPr>
          <p:cNvPr id="22530" name="Rectangle 3"/>
          <p:cNvSpPr>
            <a:spLocks noGrp="1" noChangeArrowheads="1"/>
          </p:cNvSpPr>
          <p:nvPr>
            <p:ph type="body" idx="1"/>
          </p:nvPr>
        </p:nvSpPr>
        <p:spPr>
          <a:xfrm>
            <a:off x="731838" y="4560888"/>
            <a:ext cx="5851525" cy="4319587"/>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ologue Animated Gif">
    <p:bg>
      <p:bgPr>
        <a:solidFill>
          <a:schemeClr val="accent6"/>
        </a:solidFill>
        <a:effectLst/>
      </p:bgPr>
    </p:bg>
    <p:spTree>
      <p:nvGrpSpPr>
        <p:cNvPr id="1" name=""/>
        <p:cNvGrpSpPr/>
        <p:nvPr/>
      </p:nvGrpSpPr>
      <p:grpSpPr>
        <a:xfrm>
          <a:off x="0" y="0"/>
          <a:ext cx="0" cy="0"/>
          <a:chOff x="0" y="0"/>
          <a:chExt cx="0" cy="0"/>
        </a:xfrm>
      </p:grpSpPr>
      <p:pic>
        <p:nvPicPr>
          <p:cNvPr id="2" name="Picture 2" descr="btodd_animated_gif_delayed.gif"/>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600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6"/>
        </a:solidFill>
        <a:effectLst/>
      </p:bgPr>
    </p:bg>
    <p:spTree>
      <p:nvGrpSpPr>
        <p:cNvPr id="1" name=""/>
        <p:cNvGrpSpPr/>
        <p:nvPr/>
      </p:nvGrpSpPr>
      <p:grpSpPr>
        <a:xfrm>
          <a:off x="0" y="0"/>
          <a:ext cx="0" cy="0"/>
          <a:chOff x="0" y="0"/>
          <a:chExt cx="0" cy="0"/>
        </a:xfrm>
      </p:grpSpPr>
      <p:pic>
        <p:nvPicPr>
          <p:cNvPr id="2" name="Picture 3" descr="Aerial"/>
          <p:cNvPicPr>
            <a:picLocks noChangeAspect="1" noChangeArrowheads="1"/>
          </p:cNvPicPr>
          <p:nvPr userDrawn="1"/>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3" name="Rectangle 14"/>
          <p:cNvSpPr/>
          <p:nvPr userDrawn="1"/>
        </p:nvSpPr>
        <p:spPr bwMode="auto">
          <a:xfrm>
            <a:off x="0" y="0"/>
            <a:ext cx="9296400" cy="6858000"/>
          </a:xfrm>
          <a:prstGeom prst="rect">
            <a:avLst/>
          </a:prstGeom>
          <a:solidFill>
            <a:schemeClr val="accent6">
              <a:alpha val="50000"/>
            </a:schemeClr>
          </a:solidFill>
          <a:ln w="9525" cap="flat" cmpd="sng" algn="ctr">
            <a:noFill/>
            <a:prstDash val="solid"/>
            <a:round/>
            <a:headEnd type="none" w="med" len="med"/>
            <a:tailEnd type="none" w="med" len="med"/>
          </a:ln>
          <a:effectLst/>
        </p:spPr>
        <p:txBody>
          <a:bodyPr/>
          <a:lstStyle/>
          <a:p>
            <a:pPr algn="ctr" eaLnBrk="0" hangingPunct="0">
              <a:defRPr/>
            </a:pPr>
            <a:endParaRPr lang="en-GB"/>
          </a:p>
        </p:txBody>
      </p:sp>
      <p:sp>
        <p:nvSpPr>
          <p:cNvPr id="4" name="Rectangle 47"/>
          <p:cNvSpPr>
            <a:spLocks noChangeArrowheads="1"/>
          </p:cNvSpPr>
          <p:nvPr userDrawn="1"/>
        </p:nvSpPr>
        <p:spPr bwMode="auto">
          <a:xfrm>
            <a:off x="1181100" y="2667000"/>
            <a:ext cx="6781800" cy="1524000"/>
          </a:xfrm>
          <a:prstGeom prst="rect">
            <a:avLst/>
          </a:prstGeom>
          <a:solidFill>
            <a:srgbClr val="062F67">
              <a:alpha val="85000"/>
            </a:srgbClr>
          </a:solidFill>
          <a:ln w="19050">
            <a:solidFill>
              <a:schemeClr val="bg1"/>
            </a:solidFill>
            <a:miter lim="800000"/>
            <a:headEnd/>
            <a:tailEnd/>
          </a:ln>
          <a:effectLst/>
        </p:spPr>
        <p:txBody>
          <a:bodyPr wrap="none" lIns="91435" tIns="45718" rIns="91435" bIns="45718" anchor="ctr"/>
          <a:lstStyle/>
          <a:p>
            <a:pPr>
              <a:defRPr/>
            </a:pPr>
            <a:endParaRPr lang="en-US"/>
          </a:p>
        </p:txBody>
      </p:sp>
      <p:sp>
        <p:nvSpPr>
          <p:cNvPr id="5" name="Rectangle 17"/>
          <p:cNvSpPr/>
          <p:nvPr userDrawn="1"/>
        </p:nvSpPr>
        <p:spPr>
          <a:xfrm>
            <a:off x="2798763" y="3730625"/>
            <a:ext cx="3717925" cy="366713"/>
          </a:xfrm>
          <a:prstGeom prst="rect">
            <a:avLst/>
          </a:prstGeom>
        </p:spPr>
        <p:txBody>
          <a:bodyPr>
            <a:spAutoFit/>
          </a:bodyPr>
          <a:lstStyle/>
          <a:p>
            <a:pPr algn="ctr" eaLnBrk="0" hangingPunct="0">
              <a:defRPr/>
            </a:pPr>
            <a:r>
              <a:rPr lang="en-US" sz="1800" dirty="0" smtClean="0">
                <a:latin typeface="Calibri" pitchFamily="34" charset="0"/>
              </a:rPr>
              <a:t>LBOC</a:t>
            </a:r>
            <a:endParaRPr lang="en-GB" sz="1800" dirty="0"/>
          </a:p>
        </p:txBody>
      </p:sp>
      <p:sp>
        <p:nvSpPr>
          <p:cNvPr id="6" name="Rectangle 18"/>
          <p:cNvSpPr/>
          <p:nvPr userDrawn="1"/>
        </p:nvSpPr>
        <p:spPr>
          <a:xfrm>
            <a:off x="1316038" y="3730625"/>
            <a:ext cx="1268412" cy="366713"/>
          </a:xfrm>
          <a:prstGeom prst="rect">
            <a:avLst/>
          </a:prstGeom>
        </p:spPr>
        <p:txBody>
          <a:bodyPr wrap="none">
            <a:spAutoFit/>
          </a:bodyPr>
          <a:lstStyle/>
          <a:p>
            <a:pPr algn="ctr" eaLnBrk="0" hangingPunct="0">
              <a:defRPr/>
            </a:pPr>
            <a:r>
              <a:rPr lang="en-US" sz="1800">
                <a:latin typeface="Calibri" pitchFamily="34" charset="0"/>
              </a:rPr>
              <a:t>M. Zerlauth</a:t>
            </a:r>
            <a:endParaRPr lang="en-GB" sz="1800"/>
          </a:p>
        </p:txBody>
      </p:sp>
      <p:sp>
        <p:nvSpPr>
          <p:cNvPr id="7" name="Rectangle 19"/>
          <p:cNvSpPr/>
          <p:nvPr userDrawn="1"/>
        </p:nvSpPr>
        <p:spPr>
          <a:xfrm>
            <a:off x="6146258" y="3730625"/>
            <a:ext cx="1556836" cy="369332"/>
          </a:xfrm>
          <a:prstGeom prst="rect">
            <a:avLst/>
          </a:prstGeom>
        </p:spPr>
        <p:txBody>
          <a:bodyPr wrap="none">
            <a:spAutoFit/>
          </a:bodyPr>
          <a:lstStyle/>
          <a:p>
            <a:pPr algn="ctr" eaLnBrk="0" hangingPunct="0">
              <a:defRPr/>
            </a:pPr>
            <a:r>
              <a:rPr lang="en-US" sz="1800" dirty="0" smtClean="0">
                <a:latin typeface="Calibri" pitchFamily="34" charset="0"/>
              </a:rPr>
              <a:t>June 28</a:t>
            </a:r>
            <a:r>
              <a:rPr lang="en-US" sz="1800" baseline="30000" dirty="0" smtClean="0">
                <a:latin typeface="Calibri" pitchFamily="34" charset="0"/>
              </a:rPr>
              <a:t>th</a:t>
            </a:r>
            <a:r>
              <a:rPr lang="en-US" sz="1800" dirty="0" smtClean="0">
                <a:latin typeface="Calibri" pitchFamily="34" charset="0"/>
              </a:rPr>
              <a:t> </a:t>
            </a:r>
            <a:r>
              <a:rPr lang="en-US" sz="1800" dirty="0">
                <a:latin typeface="Calibri" pitchFamily="34" charset="0"/>
              </a:rPr>
              <a:t>2011</a:t>
            </a:r>
            <a:endParaRPr lang="en-GB" sz="1800" dirty="0"/>
          </a:p>
        </p:txBody>
      </p:sp>
      <p:sp>
        <p:nvSpPr>
          <p:cNvPr id="8" name="Rectangle 7"/>
          <p:cNvSpPr>
            <a:spLocks noChangeArrowheads="1"/>
          </p:cNvSpPr>
          <p:nvPr userDrawn="1"/>
        </p:nvSpPr>
        <p:spPr bwMode="auto">
          <a:xfrm>
            <a:off x="1109663" y="4413250"/>
            <a:ext cx="7083425" cy="338554"/>
          </a:xfrm>
          <a:prstGeom prst="rect">
            <a:avLst/>
          </a:prstGeom>
          <a:solidFill>
            <a:srgbClr val="6699FF"/>
          </a:solidFill>
          <a:ln w="9525">
            <a:noFill/>
            <a:miter lim="800000"/>
            <a:headEnd/>
            <a:tailEnd/>
          </a:ln>
        </p:spPr>
        <p:txBody>
          <a:bodyPr>
            <a:spAutoFit/>
          </a:bodyPr>
          <a:lstStyle/>
          <a:p>
            <a:pPr algn="ctr" eaLnBrk="0" hangingPunct="0"/>
            <a:r>
              <a:rPr lang="en-US" dirty="0">
                <a:solidFill>
                  <a:schemeClr val="bg1"/>
                </a:solidFill>
                <a:latin typeface="Calibri" pitchFamily="34" charset="0"/>
              </a:rPr>
              <a:t>Acknowledgements : Thanks to all MPS /MPP / </a:t>
            </a:r>
            <a:r>
              <a:rPr lang="en-US" dirty="0" err="1">
                <a:solidFill>
                  <a:schemeClr val="bg1"/>
                </a:solidFill>
                <a:latin typeface="Calibri" pitchFamily="34" charset="0"/>
              </a:rPr>
              <a:t>rMPP</a:t>
            </a:r>
            <a:r>
              <a:rPr lang="en-US" dirty="0">
                <a:solidFill>
                  <a:schemeClr val="bg1"/>
                </a:solidFill>
                <a:latin typeface="Calibri" pitchFamily="34" charset="0"/>
              </a:rPr>
              <a:t> </a:t>
            </a:r>
            <a:r>
              <a:rPr lang="en-US" dirty="0" smtClean="0">
                <a:solidFill>
                  <a:schemeClr val="bg1"/>
                </a:solidFill>
                <a:latin typeface="Calibri" pitchFamily="34" charset="0"/>
              </a:rPr>
              <a:t>colleagues</a:t>
            </a:r>
            <a:r>
              <a:rPr lang="en-US" baseline="0" dirty="0" smtClean="0">
                <a:solidFill>
                  <a:schemeClr val="bg1"/>
                </a:solidFill>
                <a:latin typeface="Calibri" pitchFamily="34" charset="0"/>
              </a:rPr>
              <a:t> for their input</a:t>
            </a:r>
            <a:endParaRPr lang="en-US" dirty="0">
              <a:solidFill>
                <a:schemeClr val="bg1"/>
              </a:solidFill>
              <a:latin typeface="Calibri" pitchFamily="34" charset="0"/>
            </a:endParaRPr>
          </a:p>
        </p:txBody>
      </p:sp>
      <p:sp>
        <p:nvSpPr>
          <p:cNvPr id="9" name="Rectangle 8"/>
          <p:cNvSpPr>
            <a:spLocks noChangeArrowheads="1"/>
          </p:cNvSpPr>
          <p:nvPr userDrawn="1"/>
        </p:nvSpPr>
        <p:spPr bwMode="auto">
          <a:xfrm>
            <a:off x="7086600" y="6581775"/>
            <a:ext cx="2057400" cy="276225"/>
          </a:xfrm>
          <a:prstGeom prst="rect">
            <a:avLst/>
          </a:prstGeom>
          <a:noFill/>
          <a:ln w="9525">
            <a:noFill/>
            <a:miter lim="800000"/>
            <a:headEnd/>
            <a:tailEnd/>
          </a:ln>
          <a:effectLst/>
        </p:spPr>
        <p:txBody>
          <a:bodyPr>
            <a:spAutoFit/>
          </a:bodyPr>
          <a:lstStyle/>
          <a:p>
            <a:pPr algn="ctr" eaLnBrk="0" hangingPunct="0">
              <a:defRPr/>
            </a:pPr>
            <a:r>
              <a:rPr lang="en-US" sz="1200" dirty="0">
                <a:solidFill>
                  <a:schemeClr val="bg1"/>
                </a:solidFill>
                <a:latin typeface="Calibri" pitchFamily="34" charset="0"/>
              </a:rPr>
              <a:t>1v0</a:t>
            </a:r>
          </a:p>
        </p:txBody>
      </p:sp>
      <p:sp>
        <p:nvSpPr>
          <p:cNvPr id="10" name="Text Box 18"/>
          <p:cNvSpPr txBox="1">
            <a:spLocks noChangeArrowheads="1"/>
          </p:cNvSpPr>
          <p:nvPr userDrawn="1"/>
        </p:nvSpPr>
        <p:spPr bwMode="auto">
          <a:xfrm>
            <a:off x="1471612" y="2840038"/>
            <a:ext cx="6384763" cy="707886"/>
          </a:xfrm>
          <a:prstGeom prst="rect">
            <a:avLst/>
          </a:prstGeom>
          <a:noFill/>
          <a:ln w="9525">
            <a:noFill/>
            <a:miter lim="800000"/>
            <a:headEnd/>
            <a:tailEnd/>
          </a:ln>
          <a:effectLst/>
        </p:spPr>
        <p:txBody>
          <a:bodyPr wrap="square">
            <a:spAutoFit/>
          </a:bodyPr>
          <a:lstStyle/>
          <a:p>
            <a:pPr algn="ctr">
              <a:defRPr/>
            </a:pPr>
            <a:r>
              <a:rPr lang="en-US" sz="2000" b="1" kern="1200" dirty="0" smtClean="0">
                <a:solidFill>
                  <a:schemeClr val="tx1"/>
                </a:solidFill>
                <a:latin typeface="Arial" charset="0"/>
                <a:ea typeface="+mn-ea"/>
                <a:cs typeface="+mn-cs"/>
              </a:rPr>
              <a:t>Changes of Machine Protection Systems during the Technical Stop </a:t>
            </a:r>
            <a:endParaRPr lang="en-US" sz="3600" b="1" dirty="0">
              <a:latin typeface="Calibri" pitchFamily="34" charset="0"/>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ank Template Slide">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0"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0"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pic>
        <p:nvPicPr>
          <p:cNvPr id="5" name="Picture 1"/>
          <p:cNvPicPr>
            <a:picLocks noChangeAspect="1" noChangeArrowheads="1"/>
          </p:cNvPicPr>
          <p:nvPr userDrawn="1"/>
        </p:nvPicPr>
        <p:blipFill>
          <a:blip r:embed="rId2" cstate="print"/>
          <a:srcRect/>
          <a:stretch>
            <a:fillRect/>
          </a:stretch>
        </p:blipFill>
        <p:spPr bwMode="auto">
          <a:xfrm>
            <a:off x="74613" y="92075"/>
            <a:ext cx="633412" cy="631825"/>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177800" y="160338"/>
            <a:ext cx="490538" cy="463550"/>
          </a:xfrm>
          <a:prstGeom prst="rect">
            <a:avLst/>
          </a:prstGeom>
          <a:noFill/>
          <a:ln w="9525">
            <a:noFill/>
            <a:miter lim="800000"/>
            <a:headEnd/>
            <a:tailEnd/>
          </a:ln>
        </p:spPr>
      </p:pic>
      <p:sp>
        <p:nvSpPr>
          <p:cNvPr id="7" name="TextBox 17"/>
          <p:cNvSpPr txBox="1"/>
          <p:nvPr userDrawn="1"/>
        </p:nvSpPr>
        <p:spPr>
          <a:xfrm>
            <a:off x="-9525" y="187325"/>
            <a:ext cx="609600" cy="261938"/>
          </a:xfrm>
          <a:prstGeom prst="rect">
            <a:avLst/>
          </a:prstGeom>
          <a:noFill/>
        </p:spPr>
        <p:txBody>
          <a:bodyPr>
            <a:spAutoFit/>
          </a:bodyPr>
          <a:lstStyle/>
          <a:p>
            <a:pPr algn="ctr" eaLnBrk="0" hangingPunct="0">
              <a:defRPr/>
            </a:pPr>
            <a:r>
              <a:rPr lang="en-US"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rPr>
              <a:t>CERN</a:t>
            </a:r>
            <a:endParaRPr lang="en-GB"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endParaRPr>
          </a:p>
        </p:txBody>
      </p:sp>
      <p:sp>
        <p:nvSpPr>
          <p:cNvPr id="8"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9" name="Rectangle 34"/>
          <p:cNvSpPr>
            <a:spLocks noChangeArrowheads="1"/>
          </p:cNvSpPr>
          <p:nvPr userDrawn="1"/>
        </p:nvSpPr>
        <p:spPr bwMode="auto">
          <a:xfrm>
            <a:off x="1828800" y="6642100"/>
            <a:ext cx="5486400" cy="215900"/>
          </a:xfrm>
          <a:prstGeom prst="rect">
            <a:avLst/>
          </a:prstGeom>
          <a:noFill/>
          <a:ln w="9525">
            <a:noFill/>
            <a:miter lim="800000"/>
            <a:headEnd/>
            <a:tailEnd/>
          </a:ln>
          <a:effectLst/>
        </p:spPr>
        <p:txBody>
          <a:bodyPr anchor="b"/>
          <a:lstStyle/>
          <a:p>
            <a:pPr algn="ctr">
              <a:defRPr/>
            </a:pPr>
            <a:r>
              <a:rPr lang="en-US" sz="1200" dirty="0" smtClean="0">
                <a:solidFill>
                  <a:schemeClr val="bg1"/>
                </a:solidFill>
                <a:latin typeface="Calibri" pitchFamily="34" charset="0"/>
              </a:rPr>
              <a:t>LBOC </a:t>
            </a:r>
            <a:r>
              <a:rPr lang="en-US" sz="1200" dirty="0">
                <a:solidFill>
                  <a:schemeClr val="bg1"/>
                </a:solidFill>
                <a:latin typeface="Calibri" pitchFamily="34" charset="0"/>
              </a:rPr>
              <a:t>– </a:t>
            </a:r>
            <a:r>
              <a:rPr lang="en-US" sz="1200" dirty="0" smtClean="0">
                <a:solidFill>
                  <a:schemeClr val="bg1"/>
                </a:solidFill>
                <a:latin typeface="Calibri" pitchFamily="34" charset="0"/>
              </a:rPr>
              <a:t>28</a:t>
            </a:r>
            <a:r>
              <a:rPr lang="en-US" sz="1200" baseline="30000" dirty="0" smtClean="0">
                <a:solidFill>
                  <a:schemeClr val="bg1"/>
                </a:solidFill>
                <a:latin typeface="Calibri" pitchFamily="34" charset="0"/>
              </a:rPr>
              <a:t>th</a:t>
            </a:r>
            <a:r>
              <a:rPr lang="en-US" sz="1200" dirty="0" smtClean="0">
                <a:solidFill>
                  <a:schemeClr val="bg1"/>
                </a:solidFill>
                <a:latin typeface="Calibri" pitchFamily="34" charset="0"/>
              </a:rPr>
              <a:t> </a:t>
            </a:r>
            <a:r>
              <a:rPr lang="en-US" sz="1200" dirty="0">
                <a:solidFill>
                  <a:schemeClr val="bg1"/>
                </a:solidFill>
                <a:latin typeface="Calibri" pitchFamily="34" charset="0"/>
              </a:rPr>
              <a:t>of </a:t>
            </a:r>
            <a:r>
              <a:rPr lang="en-US" sz="1200" dirty="0" smtClean="0">
                <a:solidFill>
                  <a:schemeClr val="bg1"/>
                </a:solidFill>
                <a:latin typeface="Calibri" pitchFamily="34" charset="0"/>
              </a:rPr>
              <a:t>June2011</a:t>
            </a:r>
            <a:endParaRPr lang="en-US" sz="1200" dirty="0">
              <a:solidFill>
                <a:schemeClr val="bg1"/>
              </a:solidFill>
              <a:latin typeface="Calibri"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0" name="Rectangle 3"/>
          <p:cNvSpPr>
            <a:spLocks noGrp="1" noChangeArrowheads="1"/>
          </p:cNvSpPr>
          <p:nvPr>
            <p:ph type="sldNum" sz="quarter" idx="10"/>
          </p:nvPr>
        </p:nvSpPr>
        <p:spPr/>
        <p:txBody>
          <a:bodyPr/>
          <a:lstStyle>
            <a:lvl1pPr eaLnBrk="1" hangingPunct="1">
              <a:defRPr sz="1100">
                <a:solidFill>
                  <a:schemeClr val="bg1"/>
                </a:solidFill>
                <a:latin typeface="+mn-lt"/>
              </a:defRPr>
            </a:lvl1pPr>
          </a:lstStyle>
          <a:p>
            <a:pPr>
              <a:defRPr/>
            </a:pPr>
            <a:fld id="{6E169145-1E66-4977-9172-220C0830B46D}"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 index">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pic>
        <p:nvPicPr>
          <p:cNvPr id="5" name="Picture 1"/>
          <p:cNvPicPr>
            <a:picLocks noChangeAspect="1" noChangeArrowheads="1"/>
          </p:cNvPicPr>
          <p:nvPr userDrawn="1"/>
        </p:nvPicPr>
        <p:blipFill>
          <a:blip r:embed="rId2" cstate="print"/>
          <a:srcRect/>
          <a:stretch>
            <a:fillRect/>
          </a:stretch>
        </p:blipFill>
        <p:spPr bwMode="auto">
          <a:xfrm>
            <a:off x="65088" y="92075"/>
            <a:ext cx="633412" cy="631825"/>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168275" y="160338"/>
            <a:ext cx="490538" cy="463550"/>
          </a:xfrm>
          <a:prstGeom prst="rect">
            <a:avLst/>
          </a:prstGeom>
          <a:noFill/>
          <a:ln w="9525">
            <a:noFill/>
            <a:miter lim="800000"/>
            <a:headEnd/>
            <a:tailEnd/>
          </a:ln>
        </p:spPr>
      </p:pic>
      <p:sp>
        <p:nvSpPr>
          <p:cNvPr id="8" name="TextBox 11"/>
          <p:cNvSpPr txBox="1"/>
          <p:nvPr userDrawn="1"/>
        </p:nvSpPr>
        <p:spPr>
          <a:xfrm>
            <a:off x="-19050" y="187325"/>
            <a:ext cx="609600" cy="261938"/>
          </a:xfrm>
          <a:prstGeom prst="rect">
            <a:avLst/>
          </a:prstGeom>
          <a:noFill/>
        </p:spPr>
        <p:txBody>
          <a:bodyPr>
            <a:spAutoFit/>
          </a:bodyPr>
          <a:lstStyle/>
          <a:p>
            <a:pPr algn="ctr" eaLnBrk="0" hangingPunct="0">
              <a:defRPr/>
            </a:pPr>
            <a:r>
              <a:rPr lang="en-US"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rPr>
              <a:t>CERN</a:t>
            </a:r>
            <a:endParaRPr lang="en-GB"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endParaRPr>
          </a:p>
        </p:txBody>
      </p:sp>
      <p:sp>
        <p:nvSpPr>
          <p:cNvPr id="9" name="Rectangle 5"/>
          <p:cNvSpPr>
            <a:spLocks noChangeArrowheads="1"/>
          </p:cNvSpPr>
          <p:nvPr userDrawn="1"/>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0" name="Rectangle 5"/>
          <p:cNvSpPr>
            <a:spLocks noChangeArrowheads="1"/>
          </p:cNvSpPr>
          <p:nvPr userDrawn="1"/>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1" name="Rectangle 5"/>
          <p:cNvSpPr>
            <a:spLocks noChangeArrowheads="1"/>
          </p:cNvSpPr>
          <p:nvPr userDrawn="1"/>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2"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13" name="Rectangle 34"/>
          <p:cNvSpPr>
            <a:spLocks noChangeArrowheads="1"/>
          </p:cNvSpPr>
          <p:nvPr userDrawn="1"/>
        </p:nvSpPr>
        <p:spPr bwMode="auto">
          <a:xfrm>
            <a:off x="1828800" y="6642100"/>
            <a:ext cx="5486400" cy="215900"/>
          </a:xfrm>
          <a:prstGeom prst="rect">
            <a:avLst/>
          </a:prstGeom>
          <a:noFill/>
          <a:ln w="9525">
            <a:noFill/>
            <a:miter lim="800000"/>
            <a:headEnd/>
            <a:tailEnd/>
          </a:ln>
          <a:effectLst/>
        </p:spPr>
        <p:txBody>
          <a:bodyPr anchor="b"/>
          <a:lstStyle/>
          <a:p>
            <a:pPr algn="ctr">
              <a:defRPr/>
            </a:pPr>
            <a:r>
              <a:rPr lang="en-US" sz="1200">
                <a:solidFill>
                  <a:schemeClr val="bg1"/>
                </a:solidFill>
                <a:latin typeface="Calibri" pitchFamily="34" charset="0"/>
              </a:rPr>
              <a:t>LHC beam commissioning Workshop - Evian</a:t>
            </a:r>
          </a:p>
        </p:txBody>
      </p:sp>
      <p:sp>
        <p:nvSpPr>
          <p:cNvPr id="7" name="Rectangle 14"/>
          <p:cNvSpPr>
            <a:spLocks noGrp="1" noChangeArrowheads="1"/>
          </p:cNvSpPr>
          <p:nvPr>
            <p:ph type="title"/>
          </p:nvPr>
        </p:nvSpPr>
        <p:spPr bwMode="auto">
          <a:xfrm>
            <a:off x="752168" y="0"/>
            <a:ext cx="8382000" cy="762000"/>
          </a:xfrm>
          <a:prstGeom prst="rect">
            <a:avLst/>
          </a:prstGeom>
          <a:noFill/>
          <a:ln w="9525">
            <a:noFill/>
            <a:miter lim="800000"/>
            <a:headEnd/>
            <a:tailEnd/>
          </a:ln>
          <a:effectLst/>
        </p:spPr>
        <p:txBody>
          <a:bodyPr/>
          <a:lstStyle/>
          <a:p>
            <a:pPr lvl="0"/>
            <a:r>
              <a:rPr lang="en-US" dirty="0" smtClean="0"/>
              <a:t>Click to edit Master title style</a:t>
            </a:r>
          </a:p>
        </p:txBody>
      </p:sp>
      <p:sp>
        <p:nvSpPr>
          <p:cNvPr id="14" name="Rectangle 3"/>
          <p:cNvSpPr>
            <a:spLocks noGrp="1" noChangeArrowheads="1"/>
          </p:cNvSpPr>
          <p:nvPr>
            <p:ph type="sldNum" sz="quarter" idx="10"/>
          </p:nvPr>
        </p:nvSpPr>
        <p:spPr>
          <a:xfrm>
            <a:off x="8001000" y="6629400"/>
            <a:ext cx="1143000" cy="228600"/>
          </a:xfrm>
        </p:spPr>
        <p:txBody>
          <a:bodyPr/>
          <a:lstStyle>
            <a:lvl1pPr eaLnBrk="1" hangingPunct="1">
              <a:defRPr sz="1100">
                <a:solidFill>
                  <a:schemeClr val="bg1"/>
                </a:solidFill>
                <a:latin typeface="+mn-lt"/>
              </a:defRPr>
            </a:lvl1pPr>
          </a:lstStyle>
          <a:p>
            <a:pPr>
              <a:defRPr/>
            </a:pPr>
            <a:fld id="{20AF785C-FD88-435A-815A-368EA8B063D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one">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pic>
        <p:nvPicPr>
          <p:cNvPr id="5" name="Picture 1"/>
          <p:cNvPicPr>
            <a:picLocks noChangeAspect="1" noChangeArrowheads="1"/>
          </p:cNvPicPr>
          <p:nvPr userDrawn="1"/>
        </p:nvPicPr>
        <p:blipFill>
          <a:blip r:embed="rId2" cstate="print"/>
          <a:srcRect/>
          <a:stretch>
            <a:fillRect/>
          </a:stretch>
        </p:blipFill>
        <p:spPr bwMode="auto">
          <a:xfrm>
            <a:off x="65088" y="92075"/>
            <a:ext cx="633412" cy="631825"/>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168275" y="160338"/>
            <a:ext cx="490538" cy="463550"/>
          </a:xfrm>
          <a:prstGeom prst="rect">
            <a:avLst/>
          </a:prstGeom>
          <a:noFill/>
          <a:ln w="9525">
            <a:noFill/>
            <a:miter lim="800000"/>
            <a:headEnd/>
            <a:tailEnd/>
          </a:ln>
        </p:spPr>
      </p:pic>
      <p:sp>
        <p:nvSpPr>
          <p:cNvPr id="8" name="TextBox 11"/>
          <p:cNvSpPr txBox="1"/>
          <p:nvPr userDrawn="1"/>
        </p:nvSpPr>
        <p:spPr>
          <a:xfrm>
            <a:off x="-19050" y="187325"/>
            <a:ext cx="609600" cy="261938"/>
          </a:xfrm>
          <a:prstGeom prst="rect">
            <a:avLst/>
          </a:prstGeom>
          <a:noFill/>
        </p:spPr>
        <p:txBody>
          <a:bodyPr>
            <a:spAutoFit/>
          </a:bodyPr>
          <a:lstStyle/>
          <a:p>
            <a:pPr algn="ctr" eaLnBrk="0" hangingPunct="0">
              <a:defRPr/>
            </a:pPr>
            <a:r>
              <a:rPr lang="en-US"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rPr>
              <a:t>CERN</a:t>
            </a:r>
            <a:endParaRPr lang="en-GB"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endParaRPr>
          </a:p>
        </p:txBody>
      </p:sp>
      <p:sp>
        <p:nvSpPr>
          <p:cNvPr id="9" name="Rectangle 5"/>
          <p:cNvSpPr>
            <a:spLocks noChangeArrowheads="1"/>
          </p:cNvSpPr>
          <p:nvPr userDrawn="1"/>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0" name="Rectangle 5"/>
          <p:cNvSpPr>
            <a:spLocks noChangeArrowheads="1"/>
          </p:cNvSpPr>
          <p:nvPr userDrawn="1"/>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1" name="Rectangle 5"/>
          <p:cNvSpPr>
            <a:spLocks noChangeArrowheads="1"/>
          </p:cNvSpPr>
          <p:nvPr userDrawn="1"/>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2" name="Rectangle 8"/>
          <p:cNvSpPr/>
          <p:nvPr userDrawn="1"/>
        </p:nvSpPr>
        <p:spPr>
          <a:xfrm>
            <a:off x="0" y="2895600"/>
            <a:ext cx="9144000" cy="3200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14" name="Rectangle 34"/>
          <p:cNvSpPr>
            <a:spLocks noChangeArrowheads="1"/>
          </p:cNvSpPr>
          <p:nvPr userDrawn="1"/>
        </p:nvSpPr>
        <p:spPr bwMode="auto">
          <a:xfrm>
            <a:off x="1828800" y="6642100"/>
            <a:ext cx="5486400" cy="215900"/>
          </a:xfrm>
          <a:prstGeom prst="rect">
            <a:avLst/>
          </a:prstGeom>
          <a:noFill/>
          <a:ln w="9525">
            <a:noFill/>
            <a:miter lim="800000"/>
            <a:headEnd/>
            <a:tailEnd/>
          </a:ln>
          <a:effectLst/>
        </p:spPr>
        <p:txBody>
          <a:bodyPr anchor="b"/>
          <a:lstStyle/>
          <a:p>
            <a:pPr algn="ctr">
              <a:defRPr/>
            </a:pPr>
            <a:r>
              <a:rPr lang="en-US" sz="1200">
                <a:solidFill>
                  <a:schemeClr val="bg1"/>
                </a:solidFill>
                <a:latin typeface="Calibri" pitchFamily="34" charset="0"/>
              </a:rPr>
              <a:t>LHC beam commissioning Workshop - Evian</a:t>
            </a:r>
          </a:p>
        </p:txBody>
      </p:sp>
      <p:sp>
        <p:nvSpPr>
          <p:cNvPr id="7" name="Rectangle 14"/>
          <p:cNvSpPr>
            <a:spLocks noGrp="1" noChangeArrowheads="1"/>
          </p:cNvSpPr>
          <p:nvPr>
            <p:ph type="title"/>
          </p:nvPr>
        </p:nvSpPr>
        <p:spPr bwMode="auto">
          <a:xfrm>
            <a:off x="752168" y="0"/>
            <a:ext cx="8382000" cy="762000"/>
          </a:xfrm>
          <a:prstGeom prst="rect">
            <a:avLst/>
          </a:prstGeom>
          <a:noFill/>
          <a:ln w="9525">
            <a:noFill/>
            <a:miter lim="800000"/>
            <a:headEnd/>
            <a:tailEnd/>
          </a:ln>
          <a:effectLst/>
        </p:spPr>
        <p:txBody>
          <a:bodyPr/>
          <a:lstStyle/>
          <a:p>
            <a:pPr lvl="0"/>
            <a:r>
              <a:rPr lang="en-US" dirty="0" smtClean="0"/>
              <a:t>Click to edit Master title style</a:t>
            </a:r>
          </a:p>
        </p:txBody>
      </p:sp>
      <p:sp>
        <p:nvSpPr>
          <p:cNvPr id="15" name="Rectangle 3"/>
          <p:cNvSpPr>
            <a:spLocks noGrp="1" noChangeArrowheads="1"/>
          </p:cNvSpPr>
          <p:nvPr>
            <p:ph type="sldNum" sz="quarter" idx="10"/>
          </p:nvPr>
        </p:nvSpPr>
        <p:spPr>
          <a:xfrm>
            <a:off x="8001000" y="6629400"/>
            <a:ext cx="1143000" cy="228600"/>
          </a:xfrm>
        </p:spPr>
        <p:txBody>
          <a:bodyPr/>
          <a:lstStyle>
            <a:lvl1pPr eaLnBrk="1" hangingPunct="1">
              <a:defRPr sz="1100">
                <a:solidFill>
                  <a:schemeClr val="bg1"/>
                </a:solidFill>
                <a:latin typeface="+mn-lt"/>
              </a:defRPr>
            </a:lvl1pPr>
          </a:lstStyle>
          <a:p>
            <a:pPr>
              <a:defRPr/>
            </a:pPr>
            <a:fld id="{88A2F35F-24C5-4CDD-817C-D5C96C166F23}"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wo">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pic>
        <p:nvPicPr>
          <p:cNvPr id="5" name="Picture 1"/>
          <p:cNvPicPr>
            <a:picLocks noChangeAspect="1" noChangeArrowheads="1"/>
          </p:cNvPicPr>
          <p:nvPr userDrawn="1"/>
        </p:nvPicPr>
        <p:blipFill>
          <a:blip r:embed="rId2" cstate="print"/>
          <a:srcRect/>
          <a:stretch>
            <a:fillRect/>
          </a:stretch>
        </p:blipFill>
        <p:spPr bwMode="auto">
          <a:xfrm>
            <a:off x="65088" y="92075"/>
            <a:ext cx="633412" cy="631825"/>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168275" y="160338"/>
            <a:ext cx="490538" cy="463550"/>
          </a:xfrm>
          <a:prstGeom prst="rect">
            <a:avLst/>
          </a:prstGeom>
          <a:noFill/>
          <a:ln w="9525">
            <a:noFill/>
            <a:miter lim="800000"/>
            <a:headEnd/>
            <a:tailEnd/>
          </a:ln>
        </p:spPr>
      </p:pic>
      <p:sp>
        <p:nvSpPr>
          <p:cNvPr id="8" name="TextBox 11"/>
          <p:cNvSpPr txBox="1"/>
          <p:nvPr userDrawn="1"/>
        </p:nvSpPr>
        <p:spPr>
          <a:xfrm>
            <a:off x="-19050" y="187325"/>
            <a:ext cx="609600" cy="261938"/>
          </a:xfrm>
          <a:prstGeom prst="rect">
            <a:avLst/>
          </a:prstGeom>
          <a:noFill/>
        </p:spPr>
        <p:txBody>
          <a:bodyPr>
            <a:spAutoFit/>
          </a:bodyPr>
          <a:lstStyle/>
          <a:p>
            <a:pPr algn="ctr" eaLnBrk="0" hangingPunct="0">
              <a:defRPr/>
            </a:pPr>
            <a:r>
              <a:rPr lang="en-US"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rPr>
              <a:t>CERN</a:t>
            </a:r>
            <a:endParaRPr lang="en-GB"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endParaRPr>
          </a:p>
        </p:txBody>
      </p:sp>
      <p:sp>
        <p:nvSpPr>
          <p:cNvPr id="9" name="Rectangle 5"/>
          <p:cNvSpPr>
            <a:spLocks noChangeArrowheads="1"/>
          </p:cNvSpPr>
          <p:nvPr userDrawn="1"/>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0" name="Rectangle 5"/>
          <p:cNvSpPr>
            <a:spLocks noChangeArrowheads="1"/>
          </p:cNvSpPr>
          <p:nvPr userDrawn="1"/>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1" name="Rectangle 5"/>
          <p:cNvSpPr>
            <a:spLocks noChangeArrowheads="1"/>
          </p:cNvSpPr>
          <p:nvPr userDrawn="1"/>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2" name="Rectangle 3"/>
          <p:cNvSpPr/>
          <p:nvPr userDrawn="1"/>
        </p:nvSpPr>
        <p:spPr>
          <a:xfrm>
            <a:off x="0" y="4419600"/>
            <a:ext cx="9144000" cy="1676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 name="Rectangle 4"/>
          <p:cNvSpPr/>
          <p:nvPr userDrawn="1"/>
        </p:nvSpPr>
        <p:spPr>
          <a:xfrm>
            <a:off x="0" y="1219200"/>
            <a:ext cx="9144000" cy="1676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15" name="Rectangle 34"/>
          <p:cNvSpPr>
            <a:spLocks noChangeArrowheads="1"/>
          </p:cNvSpPr>
          <p:nvPr userDrawn="1"/>
        </p:nvSpPr>
        <p:spPr bwMode="auto">
          <a:xfrm>
            <a:off x="1828800" y="6642100"/>
            <a:ext cx="5486400" cy="215900"/>
          </a:xfrm>
          <a:prstGeom prst="rect">
            <a:avLst/>
          </a:prstGeom>
          <a:noFill/>
          <a:ln w="9525">
            <a:noFill/>
            <a:miter lim="800000"/>
            <a:headEnd/>
            <a:tailEnd/>
          </a:ln>
          <a:effectLst/>
        </p:spPr>
        <p:txBody>
          <a:bodyPr anchor="b"/>
          <a:lstStyle/>
          <a:p>
            <a:pPr algn="ctr">
              <a:defRPr/>
            </a:pPr>
            <a:r>
              <a:rPr lang="en-US" sz="1200">
                <a:solidFill>
                  <a:schemeClr val="bg1"/>
                </a:solidFill>
                <a:latin typeface="Calibri" pitchFamily="34" charset="0"/>
              </a:rPr>
              <a:t>LHC beam commissioning Workshop - Evian</a:t>
            </a:r>
          </a:p>
        </p:txBody>
      </p:sp>
      <p:sp>
        <p:nvSpPr>
          <p:cNvPr id="7" name="Rectangle 14"/>
          <p:cNvSpPr>
            <a:spLocks noGrp="1" noChangeArrowheads="1"/>
          </p:cNvSpPr>
          <p:nvPr>
            <p:ph type="title"/>
          </p:nvPr>
        </p:nvSpPr>
        <p:spPr bwMode="auto">
          <a:xfrm>
            <a:off x="752168" y="0"/>
            <a:ext cx="8382000" cy="762000"/>
          </a:xfrm>
          <a:prstGeom prst="rect">
            <a:avLst/>
          </a:prstGeom>
          <a:noFill/>
          <a:ln w="9525">
            <a:noFill/>
            <a:miter lim="800000"/>
            <a:headEnd/>
            <a:tailEnd/>
          </a:ln>
          <a:effectLst/>
        </p:spPr>
        <p:txBody>
          <a:bodyPr/>
          <a:lstStyle/>
          <a:p>
            <a:pPr lvl="0"/>
            <a:r>
              <a:rPr lang="en-US" dirty="0" smtClean="0"/>
              <a:t>Click to edit Master title style</a:t>
            </a:r>
          </a:p>
        </p:txBody>
      </p:sp>
      <p:sp>
        <p:nvSpPr>
          <p:cNvPr id="16" name="Rectangle 3"/>
          <p:cNvSpPr>
            <a:spLocks noGrp="1" noChangeArrowheads="1"/>
          </p:cNvSpPr>
          <p:nvPr>
            <p:ph type="sldNum" sz="quarter" idx="10"/>
          </p:nvPr>
        </p:nvSpPr>
        <p:spPr>
          <a:xfrm>
            <a:off x="8001000" y="6629400"/>
            <a:ext cx="1143000" cy="228600"/>
          </a:xfrm>
        </p:spPr>
        <p:txBody>
          <a:bodyPr/>
          <a:lstStyle>
            <a:lvl1pPr eaLnBrk="1" hangingPunct="1">
              <a:defRPr sz="1100">
                <a:solidFill>
                  <a:schemeClr val="bg1"/>
                </a:solidFill>
                <a:latin typeface="+mn-lt"/>
              </a:defRPr>
            </a:lvl1pPr>
          </a:lstStyle>
          <a:p>
            <a:pPr>
              <a:defRPr/>
            </a:pPr>
            <a:fld id="{D2F17C03-BDD0-4410-819F-2FC3F94CEE0D}"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three">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pic>
        <p:nvPicPr>
          <p:cNvPr id="5" name="Picture 1"/>
          <p:cNvPicPr>
            <a:picLocks noChangeAspect="1" noChangeArrowheads="1"/>
          </p:cNvPicPr>
          <p:nvPr userDrawn="1"/>
        </p:nvPicPr>
        <p:blipFill>
          <a:blip r:embed="rId2" cstate="print"/>
          <a:srcRect/>
          <a:stretch>
            <a:fillRect/>
          </a:stretch>
        </p:blipFill>
        <p:spPr bwMode="auto">
          <a:xfrm>
            <a:off x="65088" y="92075"/>
            <a:ext cx="633412" cy="631825"/>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168275" y="160338"/>
            <a:ext cx="490538" cy="463550"/>
          </a:xfrm>
          <a:prstGeom prst="rect">
            <a:avLst/>
          </a:prstGeom>
          <a:noFill/>
          <a:ln w="9525">
            <a:noFill/>
            <a:miter lim="800000"/>
            <a:headEnd/>
            <a:tailEnd/>
          </a:ln>
        </p:spPr>
      </p:pic>
      <p:sp>
        <p:nvSpPr>
          <p:cNvPr id="8" name="TextBox 11"/>
          <p:cNvSpPr txBox="1"/>
          <p:nvPr userDrawn="1"/>
        </p:nvSpPr>
        <p:spPr>
          <a:xfrm>
            <a:off x="-19050" y="187325"/>
            <a:ext cx="609600" cy="261938"/>
          </a:xfrm>
          <a:prstGeom prst="rect">
            <a:avLst/>
          </a:prstGeom>
          <a:noFill/>
        </p:spPr>
        <p:txBody>
          <a:bodyPr>
            <a:spAutoFit/>
          </a:bodyPr>
          <a:lstStyle/>
          <a:p>
            <a:pPr algn="ctr" eaLnBrk="0" hangingPunct="0">
              <a:defRPr/>
            </a:pPr>
            <a:r>
              <a:rPr lang="en-US"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rPr>
              <a:t>CERN</a:t>
            </a:r>
            <a:endParaRPr lang="en-GB"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endParaRPr>
          </a:p>
        </p:txBody>
      </p:sp>
      <p:sp>
        <p:nvSpPr>
          <p:cNvPr id="9" name="Rectangle 5"/>
          <p:cNvSpPr>
            <a:spLocks noChangeArrowheads="1"/>
          </p:cNvSpPr>
          <p:nvPr userDrawn="1"/>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0" name="Rectangle 5"/>
          <p:cNvSpPr>
            <a:spLocks noChangeArrowheads="1"/>
          </p:cNvSpPr>
          <p:nvPr userDrawn="1"/>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1" name="Rectangle 5"/>
          <p:cNvSpPr>
            <a:spLocks noChangeArrowheads="1"/>
          </p:cNvSpPr>
          <p:nvPr userDrawn="1"/>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2" name="Rectangle 3"/>
          <p:cNvSpPr/>
          <p:nvPr userDrawn="1"/>
        </p:nvSpPr>
        <p:spPr>
          <a:xfrm>
            <a:off x="0" y="990600"/>
            <a:ext cx="9144000" cy="3200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14" name="Rectangle 34"/>
          <p:cNvSpPr>
            <a:spLocks noChangeArrowheads="1"/>
          </p:cNvSpPr>
          <p:nvPr userDrawn="1"/>
        </p:nvSpPr>
        <p:spPr bwMode="auto">
          <a:xfrm>
            <a:off x="1828800" y="6642100"/>
            <a:ext cx="5486400" cy="215900"/>
          </a:xfrm>
          <a:prstGeom prst="rect">
            <a:avLst/>
          </a:prstGeom>
          <a:noFill/>
          <a:ln w="9525">
            <a:noFill/>
            <a:miter lim="800000"/>
            <a:headEnd/>
            <a:tailEnd/>
          </a:ln>
          <a:effectLst/>
        </p:spPr>
        <p:txBody>
          <a:bodyPr anchor="b"/>
          <a:lstStyle/>
          <a:p>
            <a:pPr algn="ctr">
              <a:defRPr/>
            </a:pPr>
            <a:r>
              <a:rPr lang="en-US" sz="1200">
                <a:solidFill>
                  <a:schemeClr val="bg1"/>
                </a:solidFill>
                <a:latin typeface="Calibri" pitchFamily="34" charset="0"/>
              </a:rPr>
              <a:t>LHC beam commissioning Workshop - Evian</a:t>
            </a:r>
          </a:p>
        </p:txBody>
      </p:sp>
      <p:sp>
        <p:nvSpPr>
          <p:cNvPr id="7" name="Rectangle 14"/>
          <p:cNvSpPr>
            <a:spLocks noGrp="1" noChangeArrowheads="1"/>
          </p:cNvSpPr>
          <p:nvPr>
            <p:ph type="title"/>
          </p:nvPr>
        </p:nvSpPr>
        <p:spPr bwMode="auto">
          <a:xfrm>
            <a:off x="752168" y="0"/>
            <a:ext cx="8382000" cy="762000"/>
          </a:xfrm>
          <a:prstGeom prst="rect">
            <a:avLst/>
          </a:prstGeom>
          <a:noFill/>
          <a:ln w="9525">
            <a:noFill/>
            <a:miter lim="800000"/>
            <a:headEnd/>
            <a:tailEnd/>
          </a:ln>
          <a:effectLst/>
        </p:spPr>
        <p:txBody>
          <a:bodyPr/>
          <a:lstStyle/>
          <a:p>
            <a:pPr lvl="0"/>
            <a:r>
              <a:rPr lang="en-US" dirty="0" smtClean="0"/>
              <a:t>Click to edit Master title style</a:t>
            </a:r>
          </a:p>
        </p:txBody>
      </p:sp>
      <p:sp>
        <p:nvSpPr>
          <p:cNvPr id="15" name="Rectangle 3"/>
          <p:cNvSpPr>
            <a:spLocks noGrp="1" noChangeArrowheads="1"/>
          </p:cNvSpPr>
          <p:nvPr>
            <p:ph type="sldNum" sz="quarter" idx="10"/>
          </p:nvPr>
        </p:nvSpPr>
        <p:spPr>
          <a:xfrm>
            <a:off x="8001000" y="6629400"/>
            <a:ext cx="1143000" cy="228600"/>
          </a:xfrm>
        </p:spPr>
        <p:txBody>
          <a:bodyPr/>
          <a:lstStyle>
            <a:lvl1pPr eaLnBrk="1" hangingPunct="1">
              <a:defRPr sz="1100">
                <a:solidFill>
                  <a:schemeClr val="bg1"/>
                </a:solidFill>
                <a:latin typeface="+mn-lt"/>
              </a:defRPr>
            </a:lvl1pPr>
          </a:lstStyle>
          <a:p>
            <a:pPr>
              <a:defRPr/>
            </a:pPr>
            <a:fld id="{49151132-6EE3-4D5E-BAD2-97BC675452B2}"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w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228600" y="1066800"/>
            <a:ext cx="8686800" cy="5334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a:p>
            <a:pPr lvl="0"/>
            <a:r>
              <a:rPr lang="en-US" smtClean="0"/>
              <a:t>Click to edit Master text styles</a:t>
            </a:r>
          </a:p>
          <a:p>
            <a:pPr lvl="1"/>
            <a:r>
              <a:rPr lang="en-US" smtClean="0"/>
              <a:t>Second level</a:t>
            </a:r>
          </a:p>
        </p:txBody>
      </p:sp>
      <p:sp>
        <p:nvSpPr>
          <p:cNvPr id="14" name="Rectangle 47"/>
          <p:cNvSpPr>
            <a:spLocks noChangeArrowheads="1"/>
          </p:cNvSpPr>
          <p:nvPr/>
        </p:nvSpPr>
        <p:spPr bwMode="auto">
          <a:xfrm>
            <a:off x="0"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15" name="Rectangle 47"/>
          <p:cNvSpPr>
            <a:spLocks noChangeArrowheads="1"/>
          </p:cNvSpPr>
          <p:nvPr/>
        </p:nvSpPr>
        <p:spPr bwMode="auto">
          <a:xfrm>
            <a:off x="0"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pic>
        <p:nvPicPr>
          <p:cNvPr id="1029" name="Picture 1"/>
          <p:cNvPicPr>
            <a:picLocks noChangeAspect="1" noChangeArrowheads="1"/>
          </p:cNvPicPr>
          <p:nvPr/>
        </p:nvPicPr>
        <p:blipFill>
          <a:blip r:embed="rId5" cstate="print"/>
          <a:srcRect/>
          <a:stretch>
            <a:fillRect/>
          </a:stretch>
        </p:blipFill>
        <p:spPr bwMode="auto">
          <a:xfrm>
            <a:off x="74613" y="92075"/>
            <a:ext cx="633412" cy="631825"/>
          </a:xfrm>
          <a:prstGeom prst="rect">
            <a:avLst/>
          </a:prstGeom>
          <a:noFill/>
          <a:ln w="9525">
            <a:noFill/>
            <a:miter lim="800000"/>
            <a:headEnd/>
            <a:tailEnd/>
          </a:ln>
        </p:spPr>
      </p:pic>
      <p:pic>
        <p:nvPicPr>
          <p:cNvPr id="1030" name="Picture 2"/>
          <p:cNvPicPr>
            <a:picLocks noChangeAspect="1" noChangeArrowheads="1"/>
          </p:cNvPicPr>
          <p:nvPr/>
        </p:nvPicPr>
        <p:blipFill>
          <a:blip r:embed="rId6" cstate="print"/>
          <a:srcRect/>
          <a:stretch>
            <a:fillRect/>
          </a:stretch>
        </p:blipFill>
        <p:spPr bwMode="auto">
          <a:xfrm>
            <a:off x="177800" y="160338"/>
            <a:ext cx="490538" cy="463550"/>
          </a:xfrm>
          <a:prstGeom prst="rect">
            <a:avLst/>
          </a:prstGeom>
          <a:noFill/>
          <a:ln w="9525">
            <a:noFill/>
            <a:miter lim="800000"/>
            <a:headEnd/>
            <a:tailEnd/>
          </a:ln>
        </p:spPr>
      </p:pic>
      <p:sp>
        <p:nvSpPr>
          <p:cNvPr id="18" name="TextBox 17"/>
          <p:cNvSpPr txBox="1"/>
          <p:nvPr/>
        </p:nvSpPr>
        <p:spPr>
          <a:xfrm>
            <a:off x="-9525" y="187325"/>
            <a:ext cx="609600" cy="261938"/>
          </a:xfrm>
          <a:prstGeom prst="rect">
            <a:avLst/>
          </a:prstGeom>
          <a:noFill/>
        </p:spPr>
        <p:txBody>
          <a:bodyPr>
            <a:spAutoFit/>
          </a:bodyPr>
          <a:lstStyle/>
          <a:p>
            <a:pPr algn="ctr" eaLnBrk="0" hangingPunct="0">
              <a:defRPr/>
            </a:pPr>
            <a:r>
              <a:rPr lang="en-US"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rPr>
              <a:t>CERN</a:t>
            </a:r>
            <a:endParaRPr lang="en-GB"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endParaRPr>
          </a:p>
        </p:txBody>
      </p:sp>
      <p:sp>
        <p:nvSpPr>
          <p:cNvPr id="19" name="Rectangle 34"/>
          <p:cNvSpPr>
            <a:spLocks noChangeArrowheads="1"/>
          </p:cNvSpPr>
          <p:nvPr/>
        </p:nvSpPr>
        <p:spPr bwMode="auto">
          <a:xfrm>
            <a:off x="0" y="6642100"/>
            <a:ext cx="1828800" cy="228600"/>
          </a:xfrm>
          <a:prstGeom prst="rect">
            <a:avLst/>
          </a:prstGeom>
          <a:noFill/>
          <a:ln w="9525">
            <a:noFill/>
            <a:miter lim="800000"/>
            <a:headEnd/>
            <a:tailEnd/>
          </a:ln>
          <a:effectLst/>
        </p:spPr>
        <p:txBody>
          <a:bodyPr anchor="b"/>
          <a:lstStyle/>
          <a:p>
            <a:pPr>
              <a:defRPr/>
            </a:pPr>
            <a:r>
              <a:rPr lang="en-US" sz="1200" dirty="0">
                <a:solidFill>
                  <a:schemeClr val="bg1"/>
                </a:solidFill>
                <a:latin typeface="Calibri" pitchFamily="34" charset="0"/>
              </a:rPr>
              <a:t>benjamin.todd@cern.ch</a:t>
            </a:r>
          </a:p>
        </p:txBody>
      </p:sp>
      <p:sp>
        <p:nvSpPr>
          <p:cNvPr id="1033" name="Rectangle 14"/>
          <p:cNvSpPr>
            <a:spLocks noGrp="1" noChangeArrowheads="1"/>
          </p:cNvSpPr>
          <p:nvPr>
            <p:ph type="title"/>
          </p:nvPr>
        </p:nvSpPr>
        <p:spPr bwMode="auto">
          <a:xfrm>
            <a:off x="762000" y="0"/>
            <a:ext cx="838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sldNum" sz="quarter" idx="4"/>
          </p:nvPr>
        </p:nvSpPr>
        <p:spPr bwMode="auto">
          <a:xfrm>
            <a:off x="8001000" y="66294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00">
                <a:solidFill>
                  <a:schemeClr val="bg1"/>
                </a:solidFill>
                <a:latin typeface="+mn-lt"/>
              </a:defRPr>
            </a:lvl1pPr>
          </a:lstStyle>
          <a:p>
            <a:pPr>
              <a:defRPr/>
            </a:pPr>
            <a:fld id="{72584809-8CB7-4102-ADD5-C775297DAEA3}" type="slidenum">
              <a:rPr lang="en-US"/>
              <a:pPr>
                <a:defRPr/>
              </a:pPr>
              <a:t>‹#›</a:t>
            </a:fld>
            <a:r>
              <a:rPr lang="en-US" dirty="0"/>
              <a:t> </a:t>
            </a:r>
          </a:p>
        </p:txBody>
      </p:sp>
      <p:sp>
        <p:nvSpPr>
          <p:cNvPr id="20" name="Rectangle 34"/>
          <p:cNvSpPr>
            <a:spLocks noChangeArrowheads="1"/>
          </p:cNvSpPr>
          <p:nvPr/>
        </p:nvSpPr>
        <p:spPr bwMode="auto">
          <a:xfrm>
            <a:off x="1828800"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Lst>
  <p:transition spd="med">
    <p:fade thruBlk="1"/>
  </p:transition>
  <p:timing>
    <p:tnLst>
      <p:par>
        <p:cTn id="1" dur="indefinite" restart="never" nodeType="tmRoot"/>
      </p:par>
    </p:tnLst>
  </p:timing>
  <p:hf hdr="0" dt="0"/>
  <p:txStyles>
    <p:titleStyle>
      <a:lvl1pPr algn="r" rtl="0" eaLnBrk="0" fontAlgn="base" hangingPunct="0">
        <a:spcBef>
          <a:spcPct val="0"/>
        </a:spcBef>
        <a:spcAft>
          <a:spcPct val="0"/>
        </a:spcAft>
        <a:defRPr sz="3800">
          <a:solidFill>
            <a:schemeClr val="bg1"/>
          </a:solidFill>
          <a:latin typeface="+mj-lt"/>
          <a:ea typeface="+mj-ea"/>
          <a:cs typeface="+mj-cs"/>
        </a:defRPr>
      </a:lvl1pPr>
      <a:lvl2pPr algn="r" rtl="0" eaLnBrk="0" fontAlgn="base" hangingPunct="0">
        <a:spcBef>
          <a:spcPct val="0"/>
        </a:spcBef>
        <a:spcAft>
          <a:spcPct val="0"/>
        </a:spcAft>
        <a:defRPr sz="3800">
          <a:solidFill>
            <a:schemeClr val="bg1"/>
          </a:solidFill>
          <a:latin typeface="Calibri" pitchFamily="34" charset="0"/>
        </a:defRPr>
      </a:lvl2pPr>
      <a:lvl3pPr algn="r" rtl="0" eaLnBrk="0" fontAlgn="base" hangingPunct="0">
        <a:spcBef>
          <a:spcPct val="0"/>
        </a:spcBef>
        <a:spcAft>
          <a:spcPct val="0"/>
        </a:spcAft>
        <a:defRPr sz="3800">
          <a:solidFill>
            <a:schemeClr val="bg1"/>
          </a:solidFill>
          <a:latin typeface="Calibri" pitchFamily="34" charset="0"/>
        </a:defRPr>
      </a:lvl3pPr>
      <a:lvl4pPr algn="r" rtl="0" eaLnBrk="0" fontAlgn="base" hangingPunct="0">
        <a:spcBef>
          <a:spcPct val="0"/>
        </a:spcBef>
        <a:spcAft>
          <a:spcPct val="0"/>
        </a:spcAft>
        <a:defRPr sz="3800">
          <a:solidFill>
            <a:schemeClr val="bg1"/>
          </a:solidFill>
          <a:latin typeface="Calibri" pitchFamily="34" charset="0"/>
        </a:defRPr>
      </a:lvl4pPr>
      <a:lvl5pPr algn="r" rtl="0" eaLnBrk="0" fontAlgn="base" hangingPunct="0">
        <a:spcBef>
          <a:spcPct val="0"/>
        </a:spcBef>
        <a:spcAft>
          <a:spcPct val="0"/>
        </a:spcAft>
        <a:defRPr sz="3800">
          <a:solidFill>
            <a:schemeClr val="bg1"/>
          </a:solidFill>
          <a:latin typeface="Calibri" pitchFamily="34" charset="0"/>
        </a:defRPr>
      </a:lvl5pPr>
      <a:lvl6pPr marL="457200" algn="r" rtl="0" fontAlgn="base">
        <a:spcBef>
          <a:spcPct val="0"/>
        </a:spcBef>
        <a:spcAft>
          <a:spcPct val="0"/>
        </a:spcAft>
        <a:defRPr sz="3800">
          <a:solidFill>
            <a:schemeClr val="bg1"/>
          </a:solidFill>
          <a:latin typeface="Calibri" pitchFamily="34" charset="0"/>
        </a:defRPr>
      </a:lvl6pPr>
      <a:lvl7pPr marL="914400" algn="r" rtl="0" fontAlgn="base">
        <a:spcBef>
          <a:spcPct val="0"/>
        </a:spcBef>
        <a:spcAft>
          <a:spcPct val="0"/>
        </a:spcAft>
        <a:defRPr sz="3800">
          <a:solidFill>
            <a:schemeClr val="bg1"/>
          </a:solidFill>
          <a:latin typeface="Calibri" pitchFamily="34" charset="0"/>
        </a:defRPr>
      </a:lvl7pPr>
      <a:lvl8pPr marL="1371600" algn="r" rtl="0" fontAlgn="base">
        <a:spcBef>
          <a:spcPct val="0"/>
        </a:spcBef>
        <a:spcAft>
          <a:spcPct val="0"/>
        </a:spcAft>
        <a:defRPr sz="3800">
          <a:solidFill>
            <a:schemeClr val="bg1"/>
          </a:solidFill>
          <a:latin typeface="Calibri" pitchFamily="34" charset="0"/>
        </a:defRPr>
      </a:lvl8pPr>
      <a:lvl9pPr marL="1828800" algn="r" rtl="0" fontAlgn="base">
        <a:spcBef>
          <a:spcPct val="0"/>
        </a:spcBef>
        <a:spcAft>
          <a:spcPct val="0"/>
        </a:spcAft>
        <a:defRPr sz="38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000099"/>
        </a:buClr>
        <a:buFont typeface="Arial Unicode MS" pitchFamily="34" charset="-128"/>
        <a:buChar char="●"/>
        <a:defRPr sz="20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fontAlgn="base">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fontAlgn="base">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fontAlgn="base">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fontAlgn="base">
        <a:spcBef>
          <a:spcPct val="20000"/>
        </a:spcBef>
        <a:spcAft>
          <a:spcPct val="0"/>
        </a:spcAft>
        <a:buClr>
          <a:srgbClr val="6699FF"/>
        </a:buClr>
        <a:buFont typeface="Franklin Gothic Medium" pitchFamily="34" charset="0"/>
        <a:buChar char="–"/>
        <a:defRPr sz="2000">
          <a:solidFill>
            <a:srgbClr val="666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47"/>
          <p:cNvSpPr>
            <a:spLocks noChangeArrowheads="1"/>
          </p:cNvSpPr>
          <p:nvPr/>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9" name="Rectangle 47"/>
          <p:cNvSpPr>
            <a:spLocks noChangeArrowheads="1"/>
          </p:cNvSpPr>
          <p:nvPr/>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pic>
        <p:nvPicPr>
          <p:cNvPr id="6148" name="Picture 1"/>
          <p:cNvPicPr>
            <a:picLocks noChangeAspect="1" noChangeArrowheads="1"/>
          </p:cNvPicPr>
          <p:nvPr/>
        </p:nvPicPr>
        <p:blipFill>
          <a:blip r:embed="rId6" cstate="print"/>
          <a:srcRect/>
          <a:stretch>
            <a:fillRect/>
          </a:stretch>
        </p:blipFill>
        <p:spPr bwMode="auto">
          <a:xfrm>
            <a:off x="65088" y="92075"/>
            <a:ext cx="633412" cy="631825"/>
          </a:xfrm>
          <a:prstGeom prst="rect">
            <a:avLst/>
          </a:prstGeom>
          <a:noFill/>
          <a:ln w="9525">
            <a:noFill/>
            <a:miter lim="800000"/>
            <a:headEnd/>
            <a:tailEnd/>
          </a:ln>
        </p:spPr>
      </p:pic>
      <p:pic>
        <p:nvPicPr>
          <p:cNvPr id="6149" name="Picture 2"/>
          <p:cNvPicPr>
            <a:picLocks noChangeAspect="1" noChangeArrowheads="1"/>
          </p:cNvPicPr>
          <p:nvPr/>
        </p:nvPicPr>
        <p:blipFill>
          <a:blip r:embed="rId7" cstate="print"/>
          <a:srcRect/>
          <a:stretch>
            <a:fillRect/>
          </a:stretch>
        </p:blipFill>
        <p:spPr bwMode="auto">
          <a:xfrm>
            <a:off x="168275" y="160338"/>
            <a:ext cx="490538" cy="463550"/>
          </a:xfrm>
          <a:prstGeom prst="rect">
            <a:avLst/>
          </a:prstGeom>
          <a:noFill/>
          <a:ln w="9525">
            <a:noFill/>
            <a:miter lim="800000"/>
            <a:headEnd/>
            <a:tailEnd/>
          </a:ln>
        </p:spPr>
      </p:pic>
      <p:sp>
        <p:nvSpPr>
          <p:cNvPr id="12" name="TextBox 11"/>
          <p:cNvSpPr txBox="1"/>
          <p:nvPr/>
        </p:nvSpPr>
        <p:spPr>
          <a:xfrm>
            <a:off x="-19050" y="187325"/>
            <a:ext cx="609600" cy="261938"/>
          </a:xfrm>
          <a:prstGeom prst="rect">
            <a:avLst/>
          </a:prstGeom>
          <a:noFill/>
        </p:spPr>
        <p:txBody>
          <a:bodyPr>
            <a:spAutoFit/>
          </a:bodyPr>
          <a:lstStyle/>
          <a:p>
            <a:pPr algn="ctr" eaLnBrk="0" hangingPunct="0">
              <a:defRPr/>
            </a:pPr>
            <a:r>
              <a:rPr lang="en-US"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rPr>
              <a:t>CERN</a:t>
            </a:r>
            <a:endParaRPr lang="en-GB" sz="1100" dirty="0">
              <a:solidFill>
                <a:schemeClr val="bg1"/>
              </a:solidFill>
              <a:effectLst>
                <a:outerShdw blurRad="165100" dist="63500" dir="2700000" algn="tl">
                  <a:srgbClr val="000000">
                    <a:alpha val="43137"/>
                  </a:srgbClr>
                </a:outerShdw>
              </a:effectLst>
              <a:latin typeface="Times New Roman" pitchFamily="18" charset="0"/>
              <a:cs typeface="Times New Roman" pitchFamily="18" charset="0"/>
            </a:endParaRPr>
          </a:p>
        </p:txBody>
      </p:sp>
      <p:sp>
        <p:nvSpPr>
          <p:cNvPr id="13" name="Rectangle 34"/>
          <p:cNvSpPr>
            <a:spLocks noChangeArrowheads="1"/>
          </p:cNvSpPr>
          <p:nvPr/>
        </p:nvSpPr>
        <p:spPr bwMode="auto">
          <a:xfrm>
            <a:off x="3175" y="6642100"/>
            <a:ext cx="1828800" cy="228600"/>
          </a:xfrm>
          <a:prstGeom prst="rect">
            <a:avLst/>
          </a:prstGeom>
          <a:noFill/>
          <a:ln w="9525">
            <a:noFill/>
            <a:miter lim="800000"/>
            <a:headEnd/>
            <a:tailEnd/>
          </a:ln>
          <a:effectLst/>
        </p:spPr>
        <p:txBody>
          <a:bodyPr anchor="b"/>
          <a:lstStyle/>
          <a:p>
            <a:pPr>
              <a:defRPr/>
            </a:pPr>
            <a:r>
              <a:rPr lang="en-US" sz="1200" dirty="0">
                <a:solidFill>
                  <a:schemeClr val="bg1"/>
                </a:solidFill>
                <a:latin typeface="Calibri" pitchFamily="34" charset="0"/>
              </a:rPr>
              <a:t>benjamin.todd@cern.ch</a:t>
            </a:r>
          </a:p>
        </p:txBody>
      </p:sp>
      <p:sp>
        <p:nvSpPr>
          <p:cNvPr id="6152" name="Rectangle 14"/>
          <p:cNvSpPr>
            <a:spLocks noGrp="1" noChangeArrowheads="1"/>
          </p:cNvSpPr>
          <p:nvPr>
            <p:ph type="title"/>
          </p:nvPr>
        </p:nvSpPr>
        <p:spPr bwMode="auto">
          <a:xfrm>
            <a:off x="752475" y="0"/>
            <a:ext cx="838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3"/>
          <p:cNvSpPr>
            <a:spLocks noGrp="1" noChangeArrowheads="1"/>
          </p:cNvSpPr>
          <p:nvPr>
            <p:ph type="sldNum" sz="quarter" idx="4"/>
          </p:nvPr>
        </p:nvSpPr>
        <p:spPr bwMode="auto">
          <a:xfrm>
            <a:off x="7991475" y="66294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00">
                <a:solidFill>
                  <a:schemeClr val="bg1"/>
                </a:solidFill>
                <a:latin typeface="+mn-lt"/>
              </a:defRPr>
            </a:lvl1pPr>
          </a:lstStyle>
          <a:p>
            <a:pPr>
              <a:defRPr/>
            </a:pPr>
            <a:fld id="{7962A013-09D5-4454-97B1-A3B1DE17F848}" type="slidenum">
              <a:rPr lang="en-US"/>
              <a:pPr>
                <a:defRPr/>
              </a:pPr>
              <a:t>‹#›</a:t>
            </a:fld>
            <a:endParaRPr lang="en-US" dirty="0"/>
          </a:p>
        </p:txBody>
      </p:sp>
      <p:sp>
        <p:nvSpPr>
          <p:cNvPr id="16" name="Rectangle 34"/>
          <p:cNvSpPr>
            <a:spLocks noChangeArrowheads="1"/>
          </p:cNvSpPr>
          <p:nvPr/>
        </p:nvSpPr>
        <p:spPr bwMode="auto">
          <a:xfrm>
            <a:off x="1831975"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
        <p:nvSpPr>
          <p:cNvPr id="17" name="Rectangle 5"/>
          <p:cNvSpPr>
            <a:spLocks noChangeArrowheads="1"/>
          </p:cNvSpPr>
          <p:nvPr/>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8" name="Rectangle 5"/>
          <p:cNvSpPr>
            <a:spLocks noChangeArrowheads="1"/>
          </p:cNvSpPr>
          <p:nvPr/>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9" name="Rectangle 5"/>
          <p:cNvSpPr>
            <a:spLocks noChangeArrowheads="1"/>
          </p:cNvSpPr>
          <p:nvPr/>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par>
    </p:tnLst>
  </p:timing>
  <p:txStyles>
    <p:titleStyle>
      <a:lvl1pPr algn="r" rtl="0" eaLnBrk="0" fontAlgn="base" hangingPunct="0">
        <a:spcBef>
          <a:spcPct val="0"/>
        </a:spcBef>
        <a:spcAft>
          <a:spcPct val="0"/>
        </a:spcAft>
        <a:defRPr sz="3800" kern="1200">
          <a:solidFill>
            <a:schemeClr val="bg1"/>
          </a:solidFill>
          <a:latin typeface="+mj-lt"/>
          <a:ea typeface="+mj-ea"/>
          <a:cs typeface="+mj-cs"/>
        </a:defRPr>
      </a:lvl1pPr>
      <a:lvl2pPr algn="r" rtl="0" eaLnBrk="0" fontAlgn="base" hangingPunct="0">
        <a:spcBef>
          <a:spcPct val="0"/>
        </a:spcBef>
        <a:spcAft>
          <a:spcPct val="0"/>
        </a:spcAft>
        <a:defRPr sz="3800">
          <a:solidFill>
            <a:schemeClr val="bg1"/>
          </a:solidFill>
          <a:latin typeface="Calibri" pitchFamily="34" charset="0"/>
        </a:defRPr>
      </a:lvl2pPr>
      <a:lvl3pPr algn="r" rtl="0" eaLnBrk="0" fontAlgn="base" hangingPunct="0">
        <a:spcBef>
          <a:spcPct val="0"/>
        </a:spcBef>
        <a:spcAft>
          <a:spcPct val="0"/>
        </a:spcAft>
        <a:defRPr sz="3800">
          <a:solidFill>
            <a:schemeClr val="bg1"/>
          </a:solidFill>
          <a:latin typeface="Calibri" pitchFamily="34" charset="0"/>
        </a:defRPr>
      </a:lvl3pPr>
      <a:lvl4pPr algn="r" rtl="0" eaLnBrk="0" fontAlgn="base" hangingPunct="0">
        <a:spcBef>
          <a:spcPct val="0"/>
        </a:spcBef>
        <a:spcAft>
          <a:spcPct val="0"/>
        </a:spcAft>
        <a:defRPr sz="3800">
          <a:solidFill>
            <a:schemeClr val="bg1"/>
          </a:solidFill>
          <a:latin typeface="Calibri" pitchFamily="34" charset="0"/>
        </a:defRPr>
      </a:lvl4pPr>
      <a:lvl5pPr algn="r" rtl="0" eaLnBrk="0" fontAlgn="base" hangingPunct="0">
        <a:spcBef>
          <a:spcPct val="0"/>
        </a:spcBef>
        <a:spcAft>
          <a:spcPct val="0"/>
        </a:spcAft>
        <a:defRPr sz="3800">
          <a:solidFill>
            <a:schemeClr val="bg1"/>
          </a:solidFill>
          <a:latin typeface="Calibri" pitchFamily="34" charset="0"/>
        </a:defRPr>
      </a:lvl5pPr>
      <a:lvl6pPr marL="457200" algn="r" rtl="0" fontAlgn="base">
        <a:spcBef>
          <a:spcPct val="0"/>
        </a:spcBef>
        <a:spcAft>
          <a:spcPct val="0"/>
        </a:spcAft>
        <a:defRPr sz="3800">
          <a:solidFill>
            <a:schemeClr val="bg1"/>
          </a:solidFill>
          <a:latin typeface="Calibri" pitchFamily="34" charset="0"/>
        </a:defRPr>
      </a:lvl6pPr>
      <a:lvl7pPr marL="914400" algn="r" rtl="0" fontAlgn="base">
        <a:spcBef>
          <a:spcPct val="0"/>
        </a:spcBef>
        <a:spcAft>
          <a:spcPct val="0"/>
        </a:spcAft>
        <a:defRPr sz="3800">
          <a:solidFill>
            <a:schemeClr val="bg1"/>
          </a:solidFill>
          <a:latin typeface="Calibri" pitchFamily="34" charset="0"/>
        </a:defRPr>
      </a:lvl7pPr>
      <a:lvl8pPr marL="1371600" algn="r" rtl="0" fontAlgn="base">
        <a:spcBef>
          <a:spcPct val="0"/>
        </a:spcBef>
        <a:spcAft>
          <a:spcPct val="0"/>
        </a:spcAft>
        <a:defRPr sz="3800">
          <a:solidFill>
            <a:schemeClr val="bg1"/>
          </a:solidFill>
          <a:latin typeface="Calibri" pitchFamily="34" charset="0"/>
        </a:defRPr>
      </a:lvl8pPr>
      <a:lvl9pPr marL="1828800" algn="r" rtl="0" fontAlgn="base">
        <a:spcBef>
          <a:spcPct val="0"/>
        </a:spcBef>
        <a:spcAft>
          <a:spcPct val="0"/>
        </a:spcAft>
        <a:defRPr sz="38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dms.cern.ch/document/1149841/1"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edms.cern.ch/document/1149844/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nSpc>
                <a:spcPct val="90000"/>
              </a:lnSpc>
            </a:pPr>
            <a:r>
              <a:rPr lang="en-GB" dirty="0" smtClean="0"/>
              <a:t>LBDS modifications</a:t>
            </a:r>
          </a:p>
        </p:txBody>
      </p:sp>
      <p:sp>
        <p:nvSpPr>
          <p:cNvPr id="4" name="Slide Number Placeholder 2"/>
          <p:cNvSpPr>
            <a:spLocks noGrp="1"/>
          </p:cNvSpPr>
          <p:nvPr>
            <p:ph type="sldNum" sz="quarter" idx="10"/>
          </p:nvPr>
        </p:nvSpPr>
        <p:spPr/>
        <p:txBody>
          <a:bodyPr/>
          <a:lstStyle/>
          <a:p>
            <a:pPr>
              <a:defRPr/>
            </a:pPr>
            <a:fld id="{A5FE03AC-DE99-472D-9796-526891D64F0A}" type="slidenum">
              <a:rPr lang="en-US" smtClean="0"/>
              <a:pPr>
                <a:defRPr/>
              </a:pPr>
              <a:t>10</a:t>
            </a:fld>
            <a:endParaRPr lang="en-US" dirty="0"/>
          </a:p>
        </p:txBody>
      </p:sp>
      <p:pic>
        <p:nvPicPr>
          <p:cNvPr id="5" name="Picture 4" descr="LBDS-BIS.png"/>
          <p:cNvPicPr>
            <a:picLocks noChangeAspect="1"/>
          </p:cNvPicPr>
          <p:nvPr/>
        </p:nvPicPr>
        <p:blipFill>
          <a:blip r:embed="rId3" cstate="print"/>
          <a:stretch>
            <a:fillRect/>
          </a:stretch>
        </p:blipFill>
        <p:spPr>
          <a:xfrm>
            <a:off x="423862" y="3440430"/>
            <a:ext cx="4760829" cy="2960370"/>
          </a:xfrm>
          <a:prstGeom prst="rect">
            <a:avLst/>
          </a:prstGeom>
        </p:spPr>
      </p:pic>
      <p:pic>
        <p:nvPicPr>
          <p:cNvPr id="6" name="Picture 5" descr="LBDS-BIS-BOOT.png"/>
          <p:cNvPicPr>
            <a:picLocks noChangeAspect="1"/>
          </p:cNvPicPr>
          <p:nvPr/>
        </p:nvPicPr>
        <p:blipFill>
          <a:blip r:embed="rId4" cstate="print"/>
          <a:stretch>
            <a:fillRect/>
          </a:stretch>
        </p:blipFill>
        <p:spPr>
          <a:xfrm>
            <a:off x="407670" y="3436621"/>
            <a:ext cx="4785336" cy="2975609"/>
          </a:xfrm>
          <a:prstGeom prst="rect">
            <a:avLst/>
          </a:prstGeom>
        </p:spPr>
      </p:pic>
      <p:sp>
        <p:nvSpPr>
          <p:cNvPr id="7" name="Content Placeholder 28"/>
          <p:cNvSpPr txBox="1">
            <a:spLocks/>
          </p:cNvSpPr>
          <p:nvPr/>
        </p:nvSpPr>
        <p:spPr>
          <a:xfrm>
            <a:off x="5406390" y="1078230"/>
            <a:ext cx="3474720" cy="529971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r>
              <a:rPr kumimoji="0" lang="en-GB" b="0" i="0" u="none" strike="noStrike" kern="0" cap="none" spc="0" normalizeH="0" baseline="0" noProof="0" dirty="0" smtClean="0">
                <a:ln>
                  <a:noFill/>
                </a:ln>
                <a:solidFill>
                  <a:srgbClr val="062F67"/>
                </a:solidFill>
                <a:effectLst/>
                <a:uLnTx/>
                <a:uFillTx/>
                <a:latin typeface="+mn-lt"/>
                <a:ea typeface="+mn-ea"/>
                <a:cs typeface="+mn-cs"/>
              </a:rPr>
              <a:t>Problem in data acquisition chain for XPOC in case of internal</a:t>
            </a:r>
            <a:r>
              <a:rPr kumimoji="0" lang="en-GB" b="0" i="0" u="none" strike="noStrike" kern="0" cap="none" spc="0" normalizeH="0" noProof="0" dirty="0" smtClean="0">
                <a:ln>
                  <a:noFill/>
                </a:ln>
                <a:solidFill>
                  <a:srgbClr val="062F67"/>
                </a:solidFill>
                <a:effectLst/>
                <a:uLnTx/>
                <a:uFillTx/>
                <a:latin typeface="+mn-lt"/>
                <a:ea typeface="+mn-ea"/>
                <a:cs typeface="+mn-cs"/>
              </a:rPr>
              <a:t> LBDS triggers (SCSS opens BPL only some 50ms after the LBDS trigger) -&gt; No data in short BLM/BPM buffers…</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indent="-342900" eaLnBrk="0" hangingPunct="0">
              <a:spcBef>
                <a:spcPct val="20000"/>
              </a:spcBef>
              <a:buClr>
                <a:srgbClr val="000099"/>
              </a:buClr>
              <a:buFont typeface="Arial Unicode MS" pitchFamily="34" charset="-128"/>
              <a:buChar char="●"/>
            </a:pPr>
            <a:r>
              <a:rPr lang="en-GB" kern="0" dirty="0" smtClean="0">
                <a:solidFill>
                  <a:srgbClr val="062F67"/>
                </a:solidFill>
                <a:latin typeface="+mn-lt"/>
              </a:rPr>
              <a:t>1</a:t>
            </a:r>
            <a:r>
              <a:rPr lang="en-GB" kern="0" baseline="30000" dirty="0" smtClean="0">
                <a:solidFill>
                  <a:srgbClr val="062F67"/>
                </a:solidFill>
                <a:latin typeface="+mn-lt"/>
              </a:rPr>
              <a:t>st</a:t>
            </a:r>
            <a:r>
              <a:rPr lang="en-GB" kern="0" dirty="0" smtClean="0">
                <a:solidFill>
                  <a:srgbClr val="062F67"/>
                </a:solidFill>
                <a:latin typeface="+mn-lt"/>
              </a:rPr>
              <a:t> proposal to daisy chain with SCCS output was not approved (and in the end did not work)</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kumimoji="0" lang="en-GB" b="0" i="0" u="none" strike="noStrike" kern="0" cap="none" spc="0" normalizeH="0" noProof="0" dirty="0" smtClean="0">
              <a:ln>
                <a:noFill/>
              </a:ln>
              <a:solidFill>
                <a:srgbClr val="062F67"/>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r>
              <a:rPr kumimoji="0" lang="en-GB" b="0" i="0" u="none" strike="noStrike" kern="0" cap="none" spc="0" normalizeH="0" noProof="0" dirty="0" smtClean="0">
                <a:ln>
                  <a:noFill/>
                </a:ln>
                <a:solidFill>
                  <a:srgbClr val="3366FF"/>
                </a:solidFill>
                <a:effectLst/>
                <a:uLnTx/>
                <a:uFillTx/>
                <a:latin typeface="+mn-lt"/>
                <a:ea typeface="+mn-ea"/>
                <a:cs typeface="+mn-cs"/>
              </a:rPr>
              <a:t>Improved hardware fully compliant to BIS spec + dedicated CIBUs to be installed to </a:t>
            </a:r>
            <a:r>
              <a:rPr lang="en-GB" kern="0" dirty="0" smtClean="0">
                <a:solidFill>
                  <a:srgbClr val="3366FF"/>
                </a:solidFill>
                <a:latin typeface="+mn-lt"/>
              </a:rPr>
              <a:t>directly break BPL after LBDS trigger</a:t>
            </a:r>
            <a:r>
              <a:rPr kumimoji="0" lang="en-GB" b="0" i="0" u="none" strike="noStrike" kern="0" cap="none" spc="0" normalizeH="0" noProof="0" dirty="0" smtClean="0">
                <a:ln>
                  <a:noFill/>
                </a:ln>
                <a:solidFill>
                  <a:srgbClr val="3366FF"/>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kumimoji="0" lang="en-GB" sz="19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None/>
              <a:tabLst/>
              <a:defRPr/>
            </a:pPr>
            <a:endParaRPr kumimoji="0" lang="en-GB" sz="1900" b="0" i="0" u="none" strike="noStrike" kern="0" cap="none" spc="0" normalizeH="0" baseline="0" noProof="0" dirty="0" smtClean="0">
              <a:ln>
                <a:noFill/>
              </a:ln>
              <a:solidFill>
                <a:srgbClr val="062F67"/>
              </a:solidFill>
              <a:effectLst/>
              <a:uLnTx/>
              <a:uFillTx/>
              <a:latin typeface="+mn-lt"/>
              <a:ea typeface="+mn-ea"/>
              <a:cs typeface="+mn-cs"/>
              <a:sym typeface="Wingdings" pitchFamily="2" charset="2"/>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None/>
              <a:tabLst/>
              <a:defRPr/>
            </a:pPr>
            <a:endParaRPr kumimoji="0" lang="en-GB" sz="2000" b="0" i="0" u="none" strike="noStrike" kern="0" cap="none" spc="0" normalizeH="0" baseline="0" noProof="0" dirty="0" smtClean="0">
              <a:ln>
                <a:noFill/>
              </a:ln>
              <a:solidFill>
                <a:srgbClr val="062F67"/>
              </a:solidFill>
              <a:effectLst/>
              <a:uLnTx/>
              <a:uFillTx/>
              <a:latin typeface="+mn-lt"/>
              <a:ea typeface="+mn-ea"/>
              <a:cs typeface="+mn-cs"/>
            </a:endParaRPr>
          </a:p>
        </p:txBody>
      </p:sp>
      <p:pic>
        <p:nvPicPr>
          <p:cNvPr id="8" name="Picture 7" descr="BOOT.png"/>
          <p:cNvPicPr>
            <a:picLocks noChangeAspect="1"/>
          </p:cNvPicPr>
          <p:nvPr/>
        </p:nvPicPr>
        <p:blipFill>
          <a:blip r:embed="rId5" cstate="print"/>
          <a:stretch>
            <a:fillRect/>
          </a:stretch>
        </p:blipFill>
        <p:spPr>
          <a:xfrm>
            <a:off x="1143000" y="891540"/>
            <a:ext cx="3326130" cy="2218813"/>
          </a:xfrm>
          <a:prstGeom prst="rect">
            <a:avLst/>
          </a:prstGeom>
        </p:spPr>
      </p:pic>
      <p:sp>
        <p:nvSpPr>
          <p:cNvPr id="9" name="Rectangle 8"/>
          <p:cNvSpPr/>
          <p:nvPr/>
        </p:nvSpPr>
        <p:spPr bwMode="auto">
          <a:xfrm>
            <a:off x="7190072" y="6246795"/>
            <a:ext cx="1809548" cy="308009"/>
          </a:xfrm>
          <a:prstGeom prst="rect">
            <a:avLst/>
          </a:prstGeom>
          <a:solidFill>
            <a:srgbClr val="3366FF"/>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Courtesy of </a:t>
            </a:r>
            <a:r>
              <a:rPr lang="en-US" sz="1400" dirty="0" err="1" smtClean="0">
                <a:solidFill>
                  <a:schemeClr val="bg1"/>
                </a:solidFill>
                <a:latin typeface="Calibri" pitchFamily="34" charset="0"/>
              </a:rPr>
              <a:t>N</a:t>
            </a:r>
            <a:r>
              <a:rPr kumimoji="0" lang="en-US" sz="1400" b="0" i="0" u="none" strike="noStrike" cap="none" normalizeH="0" baseline="0" dirty="0" err="1" smtClean="0">
                <a:ln>
                  <a:noFill/>
                </a:ln>
                <a:solidFill>
                  <a:schemeClr val="bg1"/>
                </a:solidFill>
                <a:effectLst/>
                <a:latin typeface="Calibri" pitchFamily="34" charset="0"/>
              </a:rPr>
              <a:t>.Magnin</a:t>
            </a:r>
            <a:endParaRPr kumimoji="0" lang="en-US" sz="1400" b="0" i="0" u="none" strike="noStrike" cap="none" normalizeH="0" baseline="0" dirty="0" smtClean="0">
              <a:ln>
                <a:noFill/>
              </a:ln>
              <a:solidFill>
                <a:schemeClr val="bg1"/>
              </a:solidFill>
              <a:effectLst/>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9"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dissolv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nSpc>
                <a:spcPct val="90000"/>
              </a:lnSpc>
            </a:pPr>
            <a:r>
              <a:rPr lang="en-GB" dirty="0" smtClean="0"/>
              <a:t>MPS relevant changed during TS</a:t>
            </a:r>
          </a:p>
        </p:txBody>
      </p:sp>
      <p:sp>
        <p:nvSpPr>
          <p:cNvPr id="4" name="Slide Number Placeholder 2"/>
          <p:cNvSpPr>
            <a:spLocks noGrp="1"/>
          </p:cNvSpPr>
          <p:nvPr>
            <p:ph type="sldNum" sz="quarter" idx="10"/>
          </p:nvPr>
        </p:nvSpPr>
        <p:spPr/>
        <p:txBody>
          <a:bodyPr/>
          <a:lstStyle/>
          <a:p>
            <a:pPr>
              <a:defRPr/>
            </a:pPr>
            <a:fld id="{A5FE03AC-DE99-472D-9796-526891D64F0A}" type="slidenum">
              <a:rPr lang="en-US" smtClean="0"/>
              <a:pPr>
                <a:defRPr/>
              </a:pPr>
              <a:t>11</a:t>
            </a:fld>
            <a:endParaRPr lang="en-US" dirty="0"/>
          </a:p>
        </p:txBody>
      </p:sp>
      <p:sp>
        <p:nvSpPr>
          <p:cNvPr id="9" name="Rectangle 3"/>
          <p:cNvSpPr txBox="1">
            <a:spLocks noChangeArrowheads="1"/>
          </p:cNvSpPr>
          <p:nvPr/>
        </p:nvSpPr>
        <p:spPr bwMode="auto">
          <a:xfrm rot="10800000" flipV="1">
            <a:off x="2546298" y="2954569"/>
            <a:ext cx="4300983" cy="223200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r>
              <a:rPr lang="de-AT" sz="3200" dirty="0" smtClean="0">
                <a:solidFill>
                  <a:srgbClr val="006600"/>
                </a:solidFill>
                <a:latin typeface="+mj-lt"/>
              </a:rPr>
              <a:t>Additional Monitoring</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Additional BLM monitors + QPS instrumentation</a:t>
            </a:r>
            <a:endParaRPr lang="en-US" sz="3200" dirty="0"/>
          </a:p>
        </p:txBody>
      </p:sp>
      <p:sp>
        <p:nvSpPr>
          <p:cNvPr id="3" name="Slide Number Placeholder 2"/>
          <p:cNvSpPr>
            <a:spLocks noGrp="1"/>
          </p:cNvSpPr>
          <p:nvPr>
            <p:ph type="sldNum" sz="quarter" idx="10"/>
          </p:nvPr>
        </p:nvSpPr>
        <p:spPr/>
        <p:txBody>
          <a:bodyPr/>
          <a:lstStyle/>
          <a:p>
            <a:pPr>
              <a:defRPr/>
            </a:pPr>
            <a:fld id="{6E169145-1E66-4977-9172-220C0830B46D}" type="slidenum">
              <a:rPr lang="en-US" smtClean="0"/>
              <a:pPr>
                <a:defRPr/>
              </a:pPr>
              <a:t>12</a:t>
            </a:fld>
            <a:endParaRPr lang="en-US" dirty="0"/>
          </a:p>
        </p:txBody>
      </p:sp>
      <p:pic>
        <p:nvPicPr>
          <p:cNvPr id="3074" name="Object 2"/>
          <p:cNvPicPr>
            <a:picLocks noChangeArrowheads="1"/>
          </p:cNvPicPr>
          <p:nvPr/>
        </p:nvPicPr>
        <p:blipFill>
          <a:blip r:embed="rId2" cstate="print"/>
          <a:srcRect b="-134"/>
          <a:stretch>
            <a:fillRect/>
          </a:stretch>
        </p:blipFill>
        <p:spPr bwMode="auto">
          <a:xfrm>
            <a:off x="3869356" y="1559292"/>
            <a:ext cx="4976260" cy="3753852"/>
          </a:xfrm>
          <a:prstGeom prst="rect">
            <a:avLst/>
          </a:prstGeom>
          <a:noFill/>
          <a:ln w="9525">
            <a:noFill/>
            <a:miter lim="800000"/>
            <a:headEnd/>
            <a:tailEnd/>
          </a:ln>
        </p:spPr>
      </p:pic>
      <p:sp>
        <p:nvSpPr>
          <p:cNvPr id="6" name="Content Placeholder 28"/>
          <p:cNvSpPr txBox="1">
            <a:spLocks/>
          </p:cNvSpPr>
          <p:nvPr/>
        </p:nvSpPr>
        <p:spPr>
          <a:xfrm>
            <a:off x="121518" y="1309036"/>
            <a:ext cx="3641959" cy="3800776"/>
          </a:xfrm>
          <a:prstGeom prst="rect">
            <a:avLst/>
          </a:prstGeom>
        </p:spPr>
        <p:txBody>
          <a:bodyPr>
            <a:normAutofit fontScale="25000" lnSpcReduction="20000"/>
          </a:bodyPr>
          <a:lstStyle/>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sz="2900" kern="0" dirty="0" smtClean="0">
              <a:solidFill>
                <a:srgbClr val="062F67"/>
              </a:solidFill>
              <a:latin typeface="+mn-lt"/>
            </a:endParaRPr>
          </a:p>
          <a:p>
            <a:pPr marL="342900" indent="-342900" eaLnBrk="0" hangingPunct="0">
              <a:spcBef>
                <a:spcPct val="20000"/>
              </a:spcBef>
              <a:buClr>
                <a:srgbClr val="000099"/>
              </a:buClr>
              <a:buFont typeface="Arial Unicode MS" pitchFamily="34" charset="-128"/>
              <a:buChar char="●"/>
            </a:pPr>
            <a:r>
              <a:rPr lang="en-US" sz="6400" dirty="0" smtClean="0">
                <a:solidFill>
                  <a:srgbClr val="3366FF"/>
                </a:solidFill>
                <a:latin typeface="+mn-lt"/>
              </a:rPr>
              <a:t>Additional movable BLMs </a:t>
            </a:r>
            <a:r>
              <a:rPr lang="en-US" sz="6400" dirty="0" smtClean="0">
                <a:solidFill>
                  <a:srgbClr val="062F67"/>
                </a:solidFill>
                <a:latin typeface="+mn-lt"/>
              </a:rPr>
              <a:t>(red boxes) have been installed </a:t>
            </a:r>
            <a:r>
              <a:rPr lang="en-US" sz="6400" dirty="0" smtClean="0">
                <a:solidFill>
                  <a:srgbClr val="3366FF"/>
                </a:solidFill>
                <a:latin typeface="+mn-lt"/>
              </a:rPr>
              <a:t>nearby the MKIs in point 8</a:t>
            </a:r>
            <a:r>
              <a:rPr lang="en-US" sz="6400" dirty="0" smtClean="0">
                <a:solidFill>
                  <a:srgbClr val="062F67"/>
                </a:solidFill>
                <a:latin typeface="+mn-lt"/>
              </a:rPr>
              <a:t>. Existing MKI BLMs (blue boxes) are also shown</a:t>
            </a:r>
          </a:p>
          <a:p>
            <a:pPr marL="342900" indent="-342900" eaLnBrk="0" hangingPunct="0">
              <a:spcBef>
                <a:spcPct val="20000"/>
              </a:spcBef>
              <a:buClr>
                <a:srgbClr val="000099"/>
              </a:buClr>
              <a:buFont typeface="Arial Unicode MS" pitchFamily="34" charset="-128"/>
              <a:buChar char="●"/>
            </a:pPr>
            <a:endParaRPr lang="en-US" sz="6400" dirty="0" smtClean="0">
              <a:solidFill>
                <a:srgbClr val="062F67"/>
              </a:solidFill>
              <a:latin typeface="+mn-lt"/>
            </a:endParaRPr>
          </a:p>
          <a:p>
            <a:pPr marL="342900" indent="-342900" eaLnBrk="0" hangingPunct="0">
              <a:spcBef>
                <a:spcPct val="20000"/>
              </a:spcBef>
              <a:buClr>
                <a:srgbClr val="000099"/>
              </a:buClr>
              <a:buFont typeface="Arial Unicode MS" pitchFamily="34" charset="-128"/>
              <a:buChar char="●"/>
            </a:pPr>
            <a:r>
              <a:rPr lang="en-US" sz="6400" dirty="0" smtClean="0">
                <a:solidFill>
                  <a:srgbClr val="062F67"/>
                </a:solidFill>
                <a:latin typeface="+mn-lt"/>
              </a:rPr>
              <a:t>One </a:t>
            </a:r>
            <a:r>
              <a:rPr lang="en-US" sz="6400" dirty="0" smtClean="0">
                <a:solidFill>
                  <a:srgbClr val="3366FF"/>
                </a:solidFill>
                <a:latin typeface="+mn-lt"/>
              </a:rPr>
              <a:t>monitor with a big filter next to the TCLIB monitor in 06L8 </a:t>
            </a:r>
            <a:r>
              <a:rPr lang="en-US" sz="6400" dirty="0" smtClean="0">
                <a:solidFill>
                  <a:srgbClr val="062F67"/>
                </a:solidFill>
                <a:latin typeface="+mn-lt"/>
              </a:rPr>
              <a:t>(always saturated during the tests from last year and during MKI failures and quenches.</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sz="6400" kern="0" dirty="0" smtClean="0">
              <a:solidFill>
                <a:srgbClr val="062F67"/>
              </a:solidFill>
              <a:latin typeface="+mn-lt"/>
            </a:endParaRPr>
          </a:p>
          <a:p>
            <a:pPr marL="342900" lvl="0" indent="-342900" eaLnBrk="0" hangingPunct="0">
              <a:spcBef>
                <a:spcPct val="20000"/>
              </a:spcBef>
              <a:buClr>
                <a:srgbClr val="000099"/>
              </a:buClr>
              <a:buFont typeface="Arial Unicode MS" pitchFamily="34" charset="-128"/>
              <a:buChar char="●"/>
            </a:pPr>
            <a:r>
              <a:rPr lang="en-GB" sz="6400" kern="0" dirty="0" smtClean="0">
                <a:solidFill>
                  <a:srgbClr val="062F67"/>
                </a:solidFill>
                <a:latin typeface="+mn-lt"/>
              </a:rPr>
              <a:t>Additional </a:t>
            </a:r>
            <a:r>
              <a:rPr lang="en-GB" sz="6400" kern="0" dirty="0" smtClean="0">
                <a:solidFill>
                  <a:srgbClr val="3366FF"/>
                </a:solidFill>
                <a:latin typeface="+mn-lt"/>
              </a:rPr>
              <a:t>QPS instrumentation on </a:t>
            </a:r>
            <a:r>
              <a:rPr lang="en-US" sz="6400" dirty="0" smtClean="0">
                <a:solidFill>
                  <a:srgbClr val="3366FF"/>
                </a:solidFill>
                <a:latin typeface="+mn-lt"/>
              </a:rPr>
              <a:t>RQ6.L8 and RQ4.L6 </a:t>
            </a:r>
            <a:endParaRPr lang="en-GB" sz="6400" kern="0" dirty="0" smtClean="0">
              <a:solidFill>
                <a:srgbClr val="3366FF"/>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sz="6400"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r>
              <a:rPr lang="en-GB" sz="6400" kern="0" dirty="0" smtClean="0">
                <a:solidFill>
                  <a:srgbClr val="3366FF"/>
                </a:solidFill>
                <a:latin typeface="+mn-lt"/>
              </a:rPr>
              <a:t>All additional monitors remain in place after the MD </a:t>
            </a:r>
            <a:r>
              <a:rPr lang="en-GB" sz="6400" kern="0" dirty="0" smtClean="0">
                <a:solidFill>
                  <a:srgbClr val="062F67"/>
                </a:solidFill>
                <a:latin typeface="+mn-lt"/>
              </a:rPr>
              <a:t>(at least until TS of August)</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sz="6400" kern="0" dirty="0" smtClean="0">
              <a:solidFill>
                <a:srgbClr val="062F67"/>
              </a:solidFill>
              <a:latin typeface="+mn-lt"/>
            </a:endParaRPr>
          </a:p>
          <a:p>
            <a:pPr marL="342900" lvl="0" indent="-342900" eaLnBrk="0" hangingPunct="0">
              <a:spcBef>
                <a:spcPct val="20000"/>
              </a:spcBef>
              <a:buClr>
                <a:srgbClr val="000099"/>
              </a:buClr>
              <a:buFont typeface="Arial Unicode MS" pitchFamily="34" charset="-128"/>
              <a:buChar char="●"/>
            </a:pPr>
            <a:r>
              <a:rPr lang="en-GB" sz="6400" kern="0" dirty="0" smtClean="0">
                <a:solidFill>
                  <a:srgbClr val="062F67"/>
                </a:solidFill>
                <a:latin typeface="+mn-lt"/>
              </a:rPr>
              <a:t>Detailed EDMS docs: </a:t>
            </a:r>
            <a:r>
              <a:rPr lang="en-GB" sz="4800" kern="0" dirty="0" smtClean="0">
                <a:solidFill>
                  <a:srgbClr val="062F67"/>
                </a:solidFill>
                <a:latin typeface="+mn-lt"/>
                <a:hlinkClick r:id="rId3"/>
              </a:rPr>
              <a:t>https://edms.cern.ch/document/1149841/1</a:t>
            </a:r>
            <a:r>
              <a:rPr lang="en-GB" sz="4800" kern="0" dirty="0" smtClean="0">
                <a:solidFill>
                  <a:srgbClr val="062F67"/>
                </a:solidFill>
                <a:latin typeface="+mn-lt"/>
              </a:rPr>
              <a:t> &amp; </a:t>
            </a:r>
            <a:r>
              <a:rPr lang="en-GB" sz="4800" kern="0" dirty="0" smtClean="0">
                <a:solidFill>
                  <a:srgbClr val="062F67"/>
                </a:solidFill>
                <a:latin typeface="+mn-lt"/>
                <a:hlinkClick r:id="rId4"/>
              </a:rPr>
              <a:t>https://edms.cern.ch/document/1149844/1</a:t>
            </a:r>
            <a:endParaRPr lang="en-GB" sz="6400"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kumimoji="0" lang="en-GB" sz="19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None/>
              <a:tabLst/>
              <a:defRPr/>
            </a:pPr>
            <a:endParaRPr kumimoji="0" lang="en-GB" sz="1900" b="0" i="0" u="none" strike="noStrike" kern="0" cap="none" spc="0" normalizeH="0" baseline="0" noProof="0" dirty="0" smtClean="0">
              <a:ln>
                <a:noFill/>
              </a:ln>
              <a:solidFill>
                <a:srgbClr val="062F67"/>
              </a:solidFill>
              <a:effectLst/>
              <a:uLnTx/>
              <a:uFillTx/>
              <a:latin typeface="+mn-lt"/>
              <a:ea typeface="+mn-ea"/>
              <a:cs typeface="+mn-cs"/>
              <a:sym typeface="Wingdings" pitchFamily="2" charset="2"/>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None/>
              <a:tabLst/>
              <a:defRPr/>
            </a:pPr>
            <a:endParaRPr kumimoji="0" lang="en-GB" sz="2000" b="0" i="0" u="none" strike="noStrike" kern="0" cap="none" spc="0" normalizeH="0" baseline="0" noProof="0" dirty="0" smtClean="0">
              <a:ln>
                <a:noFill/>
              </a:ln>
              <a:solidFill>
                <a:srgbClr val="062F67"/>
              </a:solidFill>
              <a:effectLst/>
              <a:uLnTx/>
              <a:uFillTx/>
              <a:latin typeface="+mn-lt"/>
              <a:ea typeface="+mn-ea"/>
              <a:cs typeface="+mn-cs"/>
            </a:endParaRPr>
          </a:p>
        </p:txBody>
      </p:sp>
      <p:sp>
        <p:nvSpPr>
          <p:cNvPr id="7" name="Rectangle 6"/>
          <p:cNvSpPr/>
          <p:nvPr/>
        </p:nvSpPr>
        <p:spPr bwMode="auto">
          <a:xfrm>
            <a:off x="7305575" y="6246795"/>
            <a:ext cx="1694045" cy="308009"/>
          </a:xfrm>
          <a:prstGeom prst="rect">
            <a:avLst/>
          </a:prstGeom>
          <a:solidFill>
            <a:srgbClr val="3366FF"/>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Courtesy of </a:t>
            </a:r>
            <a:r>
              <a:rPr lang="en-US" sz="1400" dirty="0" err="1" smtClean="0">
                <a:solidFill>
                  <a:schemeClr val="bg1"/>
                </a:solidFill>
                <a:latin typeface="Calibri" pitchFamily="34" charset="0"/>
              </a:rPr>
              <a:t>C.Bracco</a:t>
            </a:r>
            <a:endParaRPr kumimoji="0" lang="en-US" sz="1400" b="0" i="0" u="none" strike="noStrike" cap="none" normalizeH="0" baseline="0" dirty="0" smtClean="0">
              <a:ln>
                <a:noFill/>
              </a:ln>
              <a:solidFill>
                <a:schemeClr val="bg1"/>
              </a:solidFill>
              <a:effectLst/>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Current Change Monitor – DIDT</a:t>
            </a:r>
            <a:endParaRPr lang="en-US" dirty="0"/>
          </a:p>
        </p:txBody>
      </p:sp>
      <p:sp>
        <p:nvSpPr>
          <p:cNvPr id="3" name="Slide Number Placeholder 2"/>
          <p:cNvSpPr>
            <a:spLocks noGrp="1"/>
          </p:cNvSpPr>
          <p:nvPr>
            <p:ph type="sldNum" sz="quarter" idx="10"/>
          </p:nvPr>
        </p:nvSpPr>
        <p:spPr/>
        <p:txBody>
          <a:bodyPr/>
          <a:lstStyle/>
          <a:p>
            <a:pPr>
              <a:defRPr/>
            </a:pPr>
            <a:fld id="{6E169145-1E66-4977-9172-220C0830B46D}" type="slidenum">
              <a:rPr lang="en-US" smtClean="0"/>
              <a:pPr>
                <a:defRPr/>
              </a:pPr>
              <a:t>13</a:t>
            </a:fld>
            <a:endParaRPr lang="en-US" dirty="0"/>
          </a:p>
        </p:txBody>
      </p:sp>
      <p:pic>
        <p:nvPicPr>
          <p:cNvPr id="1026" name="Picture 2"/>
          <p:cNvPicPr>
            <a:picLocks noChangeAspect="1" noChangeArrowheads="1"/>
          </p:cNvPicPr>
          <p:nvPr/>
        </p:nvPicPr>
        <p:blipFill>
          <a:blip r:embed="rId2" cstate="print"/>
          <a:srcRect r="12778"/>
          <a:stretch>
            <a:fillRect/>
          </a:stretch>
        </p:blipFill>
        <p:spPr bwMode="auto">
          <a:xfrm>
            <a:off x="4895447" y="2752826"/>
            <a:ext cx="3739578" cy="3202323"/>
          </a:xfrm>
          <a:prstGeom prst="rect">
            <a:avLst/>
          </a:prstGeom>
          <a:noFill/>
          <a:ln w="9525">
            <a:noFill/>
            <a:miter lim="800000"/>
            <a:headEnd/>
            <a:tailEnd/>
          </a:ln>
          <a:effectLst/>
        </p:spPr>
      </p:pic>
      <p:sp>
        <p:nvSpPr>
          <p:cNvPr id="5" name="Content Placeholder 28"/>
          <p:cNvSpPr txBox="1">
            <a:spLocks/>
          </p:cNvSpPr>
          <p:nvPr/>
        </p:nvSpPr>
        <p:spPr>
          <a:xfrm>
            <a:off x="323650" y="1925053"/>
            <a:ext cx="3474720" cy="3800776"/>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r>
              <a:rPr kumimoji="0" lang="en-GB" b="0" i="0" u="none" strike="noStrike" kern="0" cap="none" spc="0" normalizeH="0" baseline="0" noProof="0" dirty="0" smtClean="0">
                <a:ln>
                  <a:noFill/>
                </a:ln>
                <a:solidFill>
                  <a:srgbClr val="3366FF"/>
                </a:solidFill>
                <a:effectLst/>
                <a:uLnTx/>
                <a:uFillTx/>
                <a:latin typeface="+mn-lt"/>
                <a:ea typeface="+mn-ea"/>
                <a:cs typeface="+mn-cs"/>
              </a:rPr>
              <a:t>First prototype of a Beam</a:t>
            </a:r>
            <a:r>
              <a:rPr kumimoji="0" lang="en-GB" b="0" i="0" u="none" strike="noStrike" kern="0" cap="none" spc="0" normalizeH="0" noProof="0" dirty="0" smtClean="0">
                <a:ln>
                  <a:noFill/>
                </a:ln>
                <a:solidFill>
                  <a:srgbClr val="3366FF"/>
                </a:solidFill>
                <a:effectLst/>
                <a:uLnTx/>
                <a:uFillTx/>
                <a:latin typeface="+mn-lt"/>
                <a:ea typeface="+mn-ea"/>
                <a:cs typeface="+mn-cs"/>
              </a:rPr>
              <a:t> Current Change Monitor to be installed in IR4 </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kumimoji="0" lang="en-GB" b="0" i="0" u="none" strike="noStrike" kern="0" cap="none" spc="0" normalizeH="0" noProof="0" dirty="0" smtClean="0">
              <a:ln>
                <a:noFill/>
              </a:ln>
              <a:solidFill>
                <a:srgbClr val="3366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r>
              <a:rPr lang="en-GB" kern="0" dirty="0" smtClean="0">
                <a:solidFill>
                  <a:srgbClr val="3366FF"/>
                </a:solidFill>
                <a:latin typeface="+mn-lt"/>
              </a:rPr>
              <a:t>First proof of principle -&gt; Connected to CIBU in monitoring mode</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r>
              <a:rPr lang="en-GB" kern="0" dirty="0" smtClean="0">
                <a:solidFill>
                  <a:srgbClr val="062F67"/>
                </a:solidFill>
                <a:latin typeface="+mn-lt"/>
              </a:rPr>
              <a:t>Aiming initially at detection of changes in the order of 0.1% in beam current in 1 ms </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r>
              <a:rPr lang="en-GB" kern="0" dirty="0" err="1" smtClean="0">
                <a:solidFill>
                  <a:srgbClr val="062F67"/>
                </a:solidFill>
                <a:latin typeface="+mn-lt"/>
              </a:rPr>
              <a:t>Tbc</a:t>
            </a:r>
            <a:r>
              <a:rPr lang="en-GB" kern="0" dirty="0" smtClean="0">
                <a:solidFill>
                  <a:srgbClr val="062F67"/>
                </a:solidFill>
                <a:latin typeface="+mn-lt"/>
              </a:rPr>
              <a:t>…</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lang="en-GB" kern="0" dirty="0" smtClean="0">
              <a:solidFill>
                <a:srgbClr val="062F67"/>
              </a:solidFill>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endParaRPr kumimoji="0" lang="en-GB" sz="19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None/>
              <a:tabLst/>
              <a:defRPr/>
            </a:pPr>
            <a:endParaRPr kumimoji="0" lang="en-GB" sz="1900" b="0" i="0" u="none" strike="noStrike" kern="0" cap="none" spc="0" normalizeH="0" baseline="0" noProof="0" dirty="0" smtClean="0">
              <a:ln>
                <a:noFill/>
              </a:ln>
              <a:solidFill>
                <a:srgbClr val="062F67"/>
              </a:solidFill>
              <a:effectLst/>
              <a:uLnTx/>
              <a:uFillTx/>
              <a:latin typeface="+mn-lt"/>
              <a:ea typeface="+mn-ea"/>
              <a:cs typeface="+mn-cs"/>
              <a:sym typeface="Wingdings" pitchFamily="2" charset="2"/>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None/>
              <a:tabLst/>
              <a:defRPr/>
            </a:pPr>
            <a:endParaRPr kumimoji="0" lang="en-GB" sz="2000" b="0" i="0" u="none" strike="noStrike" kern="0" cap="none" spc="0" normalizeH="0" baseline="0" noProof="0" dirty="0" smtClean="0">
              <a:ln>
                <a:noFill/>
              </a:ln>
              <a:solidFill>
                <a:srgbClr val="062F67"/>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3878980" y="969449"/>
            <a:ext cx="5033211" cy="1592139"/>
          </a:xfrm>
          <a:prstGeom prst="rect">
            <a:avLst/>
          </a:prstGeom>
          <a:noFill/>
          <a:ln w="9525">
            <a:noFill/>
            <a:miter lim="800000"/>
            <a:headEnd/>
            <a:tailEnd/>
          </a:ln>
        </p:spPr>
      </p:pic>
      <p:sp>
        <p:nvSpPr>
          <p:cNvPr id="93" name="Rectangle 92"/>
          <p:cNvSpPr/>
          <p:nvPr/>
        </p:nvSpPr>
        <p:spPr bwMode="auto">
          <a:xfrm>
            <a:off x="6333423" y="6246795"/>
            <a:ext cx="2666197" cy="308009"/>
          </a:xfrm>
          <a:prstGeom prst="rect">
            <a:avLst/>
          </a:prstGeom>
          <a:solidFill>
            <a:srgbClr val="3366FF"/>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Courtesy of </a:t>
            </a:r>
            <a:r>
              <a:rPr lang="en-US" sz="1400" dirty="0" err="1" smtClean="0">
                <a:solidFill>
                  <a:schemeClr val="bg1"/>
                </a:solidFill>
                <a:latin typeface="Calibri" pitchFamily="34" charset="0"/>
              </a:rPr>
              <a:t>D</a:t>
            </a:r>
            <a:r>
              <a:rPr kumimoji="0" lang="en-US" sz="1400" b="0" i="0" u="none" strike="noStrike" cap="none" normalizeH="0" baseline="0" dirty="0" err="1" smtClean="0">
                <a:ln>
                  <a:noFill/>
                </a:ln>
                <a:solidFill>
                  <a:schemeClr val="bg1"/>
                </a:solidFill>
                <a:effectLst/>
                <a:latin typeface="Calibri" pitchFamily="34" charset="0"/>
              </a:rPr>
              <a:t>.Belohrad</a:t>
            </a:r>
            <a:r>
              <a:rPr kumimoji="0" lang="en-US" sz="1400" b="0" i="0" u="none" strike="noStrike" cap="none" normalizeH="0" baseline="0" dirty="0" smtClean="0">
                <a:ln>
                  <a:noFill/>
                </a:ln>
                <a:solidFill>
                  <a:schemeClr val="bg1"/>
                </a:solidFill>
                <a:effectLst/>
                <a:latin typeface="Calibri" pitchFamily="34" charset="0"/>
              </a:rPr>
              <a:t>/</a:t>
            </a:r>
            <a:r>
              <a:rPr kumimoji="0" lang="en-US" sz="1400" b="0" i="0" u="none" strike="noStrike" cap="none" normalizeH="0" baseline="0" dirty="0" err="1" smtClean="0">
                <a:ln>
                  <a:noFill/>
                </a:ln>
                <a:solidFill>
                  <a:schemeClr val="bg1"/>
                </a:solidFill>
                <a:effectLst/>
                <a:latin typeface="Calibri" pitchFamily="34" charset="0"/>
              </a:rPr>
              <a:t>M.Werner</a:t>
            </a:r>
            <a:endParaRPr kumimoji="0" lang="en-US" sz="1400" b="0" i="0" u="none" strike="noStrike" cap="none" normalizeH="0" baseline="0" dirty="0" smtClean="0">
              <a:ln>
                <a:noFill/>
              </a:ln>
              <a:solidFill>
                <a:schemeClr val="bg1"/>
              </a:solidFill>
              <a:effectLst/>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bwMode="auto">
          <a:xfrm>
            <a:off x="8001000" y="6629400"/>
            <a:ext cx="1143000" cy="228600"/>
          </a:xfrm>
          <a:prstGeom prst="rect">
            <a:avLst/>
          </a:prstGeom>
          <a:noFill/>
          <a:ln>
            <a:miter lim="800000"/>
            <a:headEnd/>
            <a:tailEnd/>
          </a:ln>
        </p:spPr>
        <p:txBody>
          <a:bodyPr anchor="b"/>
          <a:lstStyle/>
          <a:p>
            <a:pPr algn="ctr">
              <a:defRPr/>
            </a:pPr>
            <a:fld id="{7DF9F78F-F921-4D43-8E95-1451CDC7D821}" type="slidenum">
              <a:rPr lang="en-US" sz="1100">
                <a:solidFill>
                  <a:schemeClr val="bg1"/>
                </a:solidFill>
                <a:latin typeface="+mn-lt"/>
              </a:rPr>
              <a:pPr algn="ctr">
                <a:defRPr/>
              </a:pPr>
              <a:t>14</a:t>
            </a:fld>
            <a:endParaRPr lang="en-US" sz="1100" dirty="0">
              <a:solidFill>
                <a:schemeClr val="bg1"/>
              </a:solidFill>
              <a:latin typeface="+mn-lt"/>
            </a:endParaRPr>
          </a:p>
        </p:txBody>
      </p:sp>
      <p:sp>
        <p:nvSpPr>
          <p:cNvPr id="31746" name="Rectangle 3"/>
          <p:cNvSpPr>
            <a:spLocks noChangeArrowheads="1"/>
          </p:cNvSpPr>
          <p:nvPr/>
        </p:nvSpPr>
        <p:spPr bwMode="auto">
          <a:xfrm>
            <a:off x="0" y="2827338"/>
            <a:ext cx="8991600" cy="4524375"/>
          </a:xfrm>
          <a:prstGeom prst="rect">
            <a:avLst/>
          </a:prstGeom>
          <a:noFill/>
          <a:ln w="9525">
            <a:noFill/>
            <a:miter lim="800000"/>
            <a:headEnd/>
            <a:tailEnd/>
          </a:ln>
        </p:spPr>
        <p:txBody>
          <a:bodyPr>
            <a:spAutoFit/>
          </a:bodyPr>
          <a:lstStyle/>
          <a:p>
            <a:pPr algn="ctr" eaLnBrk="0" hangingPunct="0"/>
            <a:endParaRPr lang="en-US" sz="2400">
              <a:solidFill>
                <a:srgbClr val="062F67"/>
              </a:solidFill>
              <a:latin typeface="Calibri" pitchFamily="34" charset="0"/>
            </a:endParaRPr>
          </a:p>
          <a:p>
            <a:pPr algn="ctr" eaLnBrk="0" hangingPunct="0"/>
            <a:endParaRPr lang="en-US" sz="3200">
              <a:solidFill>
                <a:srgbClr val="062F67"/>
              </a:solidFill>
              <a:latin typeface="Calibri" pitchFamily="34" charset="0"/>
            </a:endParaRPr>
          </a:p>
          <a:p>
            <a:pPr algn="ctr" eaLnBrk="0" hangingPunct="0"/>
            <a:endParaRPr lang="en-US" sz="3200">
              <a:solidFill>
                <a:srgbClr val="062F67"/>
              </a:solidFill>
              <a:latin typeface="Calibri" pitchFamily="34" charset="0"/>
            </a:endParaRPr>
          </a:p>
          <a:p>
            <a:pPr algn="ctr" eaLnBrk="0" hangingPunct="0"/>
            <a:r>
              <a:rPr lang="en-US" sz="3200">
                <a:solidFill>
                  <a:srgbClr val="062F67"/>
                </a:solidFill>
                <a:latin typeface="Calibri" pitchFamily="34" charset="0"/>
              </a:rPr>
              <a:t>Fin</a:t>
            </a:r>
          </a:p>
          <a:p>
            <a:pPr algn="ctr" eaLnBrk="0" hangingPunct="0"/>
            <a:endParaRPr lang="en-US" sz="3200">
              <a:solidFill>
                <a:srgbClr val="062F67"/>
              </a:solidFill>
              <a:latin typeface="Calibri" pitchFamily="34" charset="0"/>
            </a:endParaRPr>
          </a:p>
          <a:p>
            <a:pPr algn="ctr" eaLnBrk="0" hangingPunct="0"/>
            <a:endParaRPr lang="en-US" sz="2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p:txBody>
      </p:sp>
      <p:sp>
        <p:nvSpPr>
          <p:cNvPr id="31747" name="Rectangle 3"/>
          <p:cNvSpPr>
            <a:spLocks noChangeArrowheads="1"/>
          </p:cNvSpPr>
          <p:nvPr/>
        </p:nvSpPr>
        <p:spPr bwMode="auto">
          <a:xfrm>
            <a:off x="152400" y="1987550"/>
            <a:ext cx="8991600" cy="3540125"/>
          </a:xfrm>
          <a:prstGeom prst="rect">
            <a:avLst/>
          </a:prstGeom>
          <a:noFill/>
          <a:ln w="9525">
            <a:noFill/>
            <a:miter lim="800000"/>
            <a:headEnd/>
            <a:tailEnd/>
          </a:ln>
        </p:spPr>
        <p:txBody>
          <a:bodyPr>
            <a:spAutoFit/>
          </a:bodyPr>
          <a:lstStyle/>
          <a:p>
            <a:pPr algn="ctr" eaLnBrk="0" hangingPunct="0"/>
            <a:endParaRPr lang="en-US" sz="2400">
              <a:solidFill>
                <a:srgbClr val="062F67"/>
              </a:solidFill>
              <a:latin typeface="Calibri" pitchFamily="34" charset="0"/>
            </a:endParaRPr>
          </a:p>
          <a:p>
            <a:pPr algn="ctr" eaLnBrk="0" hangingPunct="0"/>
            <a:r>
              <a:rPr lang="en-US" sz="3200">
                <a:solidFill>
                  <a:srgbClr val="062F67"/>
                </a:solidFill>
                <a:latin typeface="Calibri" pitchFamily="34" charset="0"/>
              </a:rPr>
              <a:t>Thanks a lot for your attention</a:t>
            </a:r>
          </a:p>
          <a:p>
            <a:pPr algn="ctr" eaLnBrk="0" hangingPunct="0"/>
            <a:endParaRPr lang="en-US" sz="3200">
              <a:solidFill>
                <a:srgbClr val="062F67"/>
              </a:solidFill>
              <a:latin typeface="Calibri" pitchFamily="34" charset="0"/>
            </a:endParaRPr>
          </a:p>
          <a:p>
            <a:pPr algn="ctr" eaLnBrk="0" hangingPunct="0"/>
            <a:endParaRPr lang="en-US" sz="2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a:p>
            <a:pPr algn="ctr" eaLnBrk="0" hangingPunct="0"/>
            <a:endParaRPr lang="en-US" sz="1400">
              <a:solidFill>
                <a:srgbClr val="062F67"/>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nSpc>
                <a:spcPct val="90000"/>
              </a:lnSpc>
            </a:pPr>
            <a:r>
              <a:rPr lang="en-GB" dirty="0" smtClean="0"/>
              <a:t>MPS relevant changed during TS</a:t>
            </a:r>
          </a:p>
        </p:txBody>
      </p:sp>
      <p:sp>
        <p:nvSpPr>
          <p:cNvPr id="4" name="Slide Number Placeholder 2"/>
          <p:cNvSpPr>
            <a:spLocks noGrp="1"/>
          </p:cNvSpPr>
          <p:nvPr>
            <p:ph type="sldNum" sz="quarter" idx="10"/>
          </p:nvPr>
        </p:nvSpPr>
        <p:spPr/>
        <p:txBody>
          <a:bodyPr/>
          <a:lstStyle/>
          <a:p>
            <a:pPr>
              <a:defRPr/>
            </a:pPr>
            <a:fld id="{A5FE03AC-DE99-472D-9796-526891D64F0A}" type="slidenum">
              <a:rPr lang="en-US" smtClean="0"/>
              <a:pPr>
                <a:defRPr/>
              </a:pPr>
              <a:t>2</a:t>
            </a:fld>
            <a:endParaRPr lang="en-US" dirty="0"/>
          </a:p>
        </p:txBody>
      </p:sp>
      <p:sp>
        <p:nvSpPr>
          <p:cNvPr id="9" name="Rectangle 3"/>
          <p:cNvSpPr txBox="1">
            <a:spLocks noChangeArrowheads="1"/>
          </p:cNvSpPr>
          <p:nvPr/>
        </p:nvSpPr>
        <p:spPr bwMode="auto">
          <a:xfrm>
            <a:off x="367270" y="1406155"/>
            <a:ext cx="8641977" cy="194343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r>
              <a:rPr lang="de-AT" dirty="0" smtClean="0">
                <a:solidFill>
                  <a:srgbClr val="FF0000"/>
                </a:solidFill>
                <a:latin typeface="+mj-lt"/>
              </a:rPr>
              <a:t>CHANGES:</a:t>
            </a:r>
          </a:p>
          <a:p>
            <a:pPr marL="342900" indent="-342900">
              <a:buFont typeface="Arial" pitchFamily="34" charset="0"/>
              <a:buChar char="•"/>
            </a:pPr>
            <a:r>
              <a:rPr lang="en-US" dirty="0" smtClean="0">
                <a:solidFill>
                  <a:srgbClr val="062F67"/>
                </a:solidFill>
                <a:latin typeface="+mj-lt"/>
              </a:rPr>
              <a:t>Increased BPF threshold</a:t>
            </a:r>
          </a:p>
          <a:p>
            <a:pPr marL="342900" indent="-342900">
              <a:buFont typeface="Arial" pitchFamily="34" charset="0"/>
              <a:buChar char="•"/>
            </a:pPr>
            <a:r>
              <a:rPr lang="en-US" dirty="0" smtClean="0">
                <a:solidFill>
                  <a:srgbClr val="062F67"/>
                </a:solidFill>
                <a:latin typeface="+mj-lt"/>
              </a:rPr>
              <a:t>Logic change in SMP for calculation of BPF</a:t>
            </a:r>
          </a:p>
          <a:p>
            <a:pPr marL="342900" indent="-342900">
              <a:buFont typeface="Arial" pitchFamily="34" charset="0"/>
              <a:buChar char="•"/>
            </a:pPr>
            <a:r>
              <a:rPr lang="en-US" dirty="0" smtClean="0">
                <a:solidFill>
                  <a:srgbClr val="062F67"/>
                </a:solidFill>
                <a:latin typeface="+mj-lt"/>
              </a:rPr>
              <a:t>PIC configuration – Inclusion of a few new circuit types into MASKABLE BIS signal</a:t>
            </a:r>
            <a:endParaRPr lang="de-AT" dirty="0" smtClean="0">
              <a:solidFill>
                <a:srgbClr val="062F67"/>
              </a:solidFill>
              <a:latin typeface="+mj-lt"/>
            </a:endParaRPr>
          </a:p>
          <a:p>
            <a:pPr marL="342900" indent="-342900">
              <a:buFont typeface="Arial" pitchFamily="34" charset="0"/>
              <a:buChar char="•"/>
            </a:pPr>
            <a:r>
              <a:rPr lang="de-AT" dirty="0" smtClean="0">
                <a:solidFill>
                  <a:srgbClr val="062F67"/>
                </a:solidFill>
                <a:latin typeface="+mj-lt"/>
              </a:rPr>
              <a:t>RF interlocks – tbc</a:t>
            </a:r>
          </a:p>
          <a:p>
            <a:pPr marL="342900" indent="-342900">
              <a:buFont typeface="Arial" pitchFamily="34" charset="0"/>
              <a:buChar char="•"/>
            </a:pPr>
            <a:r>
              <a:rPr lang="en-US" dirty="0" smtClean="0">
                <a:solidFill>
                  <a:srgbClr val="062F67"/>
                </a:solidFill>
                <a:latin typeface="+mj-lt"/>
              </a:rPr>
              <a:t>LBDS modifications – BIS connection of slow monitoring</a:t>
            </a:r>
          </a:p>
          <a:p>
            <a:pPr marL="342900" indent="-342900">
              <a:buFont typeface="Arial" pitchFamily="34" charset="0"/>
              <a:buChar char="•"/>
            </a:pPr>
            <a:r>
              <a:rPr lang="en-US" dirty="0" smtClean="0">
                <a:solidFill>
                  <a:srgbClr val="062F67"/>
                </a:solidFill>
                <a:latin typeface="+mn-lt"/>
              </a:rPr>
              <a:t>QPS updates –new firmware in </a:t>
            </a:r>
            <a:r>
              <a:rPr lang="en-US" dirty="0" err="1" smtClean="0">
                <a:solidFill>
                  <a:srgbClr val="062F67"/>
                </a:solidFill>
                <a:latin typeface="+mn-lt"/>
              </a:rPr>
              <a:t>busbar</a:t>
            </a:r>
            <a:r>
              <a:rPr lang="en-US" dirty="0" smtClean="0">
                <a:solidFill>
                  <a:srgbClr val="062F67"/>
                </a:solidFill>
                <a:latin typeface="+mn-lt"/>
              </a:rPr>
              <a:t> detectors, additional upgrades for SEU mitigations,…. -&gt; See Reiner</a:t>
            </a:r>
          </a:p>
          <a:p>
            <a:pPr marL="342900" indent="-342900">
              <a:buFont typeface="Arial" pitchFamily="34" charset="0"/>
              <a:buChar char="•"/>
            </a:pPr>
            <a:endParaRPr lang="en-US" dirty="0" smtClean="0">
              <a:solidFill>
                <a:srgbClr val="062F67"/>
              </a:solidFill>
              <a:latin typeface="+mj-lt"/>
            </a:endParaRPr>
          </a:p>
          <a:p>
            <a:endParaRPr lang="en-US" dirty="0" smtClean="0">
              <a:solidFill>
                <a:srgbClr val="3366FF"/>
              </a:solidFill>
              <a:latin typeface="+mj-lt"/>
            </a:endParaRPr>
          </a:p>
          <a:p>
            <a:r>
              <a:rPr lang="de-AT" dirty="0" smtClean="0">
                <a:solidFill>
                  <a:srgbClr val="006600"/>
                </a:solidFill>
                <a:latin typeface="+mj-lt"/>
              </a:rPr>
              <a:t>Additional Monitoring:</a:t>
            </a:r>
          </a:p>
          <a:p>
            <a:pPr marL="342900" indent="-342900">
              <a:buFont typeface="Arial" pitchFamily="34" charset="0"/>
              <a:buChar char="•"/>
            </a:pPr>
            <a:r>
              <a:rPr lang="en-US" dirty="0" smtClean="0">
                <a:solidFill>
                  <a:srgbClr val="062F67"/>
                </a:solidFill>
                <a:latin typeface="+mn-lt"/>
              </a:rPr>
              <a:t>Mobile BLMs in injection region + Additional QPS instrumentation in IR8 and IR6 (for quench + injection/UFO MD) </a:t>
            </a:r>
          </a:p>
          <a:p>
            <a:pPr marL="342900" indent="-342900">
              <a:buFont typeface="Arial" pitchFamily="34" charset="0"/>
              <a:buChar char="•"/>
            </a:pPr>
            <a:r>
              <a:rPr lang="en-US" dirty="0" smtClean="0">
                <a:solidFill>
                  <a:srgbClr val="062F67"/>
                </a:solidFill>
                <a:latin typeface="+mn-lt"/>
              </a:rPr>
              <a:t>DIDT connection – New beam intensity interlock of BI – connection to new CIBU (in monitoring mode)</a:t>
            </a:r>
          </a:p>
          <a:p>
            <a:pPr marL="342900" indent="-342900"/>
            <a:endParaRPr lang="en-US" dirty="0" smtClean="0">
              <a:solidFill>
                <a:srgbClr val="062F67"/>
              </a:solidFill>
              <a:latin typeface="+mn-lt"/>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nSpc>
                <a:spcPct val="90000"/>
              </a:lnSpc>
            </a:pPr>
            <a:r>
              <a:rPr lang="en-GB" dirty="0" smtClean="0"/>
              <a:t>BPF thresholds</a:t>
            </a:r>
          </a:p>
        </p:txBody>
      </p:sp>
      <p:sp>
        <p:nvSpPr>
          <p:cNvPr id="4" name="Slide Number Placeholder 2"/>
          <p:cNvSpPr>
            <a:spLocks noGrp="1"/>
          </p:cNvSpPr>
          <p:nvPr>
            <p:ph type="sldNum" sz="quarter" idx="10"/>
          </p:nvPr>
        </p:nvSpPr>
        <p:spPr/>
        <p:txBody>
          <a:bodyPr/>
          <a:lstStyle/>
          <a:p>
            <a:pPr>
              <a:defRPr/>
            </a:pPr>
            <a:fld id="{A5FE03AC-DE99-472D-9796-526891D64F0A}" type="slidenum">
              <a:rPr lang="en-US" smtClean="0"/>
              <a:pPr>
                <a:defRPr/>
              </a:pPr>
              <a:t>3</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841475" y="995797"/>
            <a:ext cx="7480300" cy="3736975"/>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841475" y="995797"/>
            <a:ext cx="7480300" cy="3736975"/>
          </a:xfrm>
          <a:prstGeom prst="rect">
            <a:avLst/>
          </a:prstGeom>
          <a:noFill/>
          <a:ln w="9525">
            <a:noFill/>
            <a:miter lim="800000"/>
            <a:headEnd/>
            <a:tailEnd/>
          </a:ln>
          <a:effectLst/>
        </p:spPr>
      </p:pic>
      <p:sp>
        <p:nvSpPr>
          <p:cNvPr id="8" name="Rectangle 7"/>
          <p:cNvSpPr/>
          <p:nvPr/>
        </p:nvSpPr>
        <p:spPr>
          <a:xfrm>
            <a:off x="1236845" y="4851927"/>
            <a:ext cx="6713621" cy="1569660"/>
          </a:xfrm>
          <a:prstGeom prst="rect">
            <a:avLst/>
          </a:prstGeom>
        </p:spPr>
        <p:txBody>
          <a:bodyPr wrap="square">
            <a:spAutoFit/>
          </a:bodyPr>
          <a:lstStyle/>
          <a:p>
            <a:r>
              <a:rPr lang="en-US" dirty="0" smtClean="0">
                <a:solidFill>
                  <a:srgbClr val="062F67"/>
                </a:solidFill>
                <a:latin typeface="+mn-lt"/>
              </a:rPr>
              <a:t>The current threshold are (intensity measured from the FBCT on 27</a:t>
            </a:r>
            <a:r>
              <a:rPr lang="en-US" baseline="30000" dirty="0" smtClean="0">
                <a:solidFill>
                  <a:srgbClr val="062F67"/>
                </a:solidFill>
                <a:latin typeface="+mn-lt"/>
              </a:rPr>
              <a:t>th</a:t>
            </a:r>
            <a:r>
              <a:rPr lang="en-US" dirty="0" smtClean="0">
                <a:solidFill>
                  <a:srgbClr val="062F67"/>
                </a:solidFill>
                <a:latin typeface="+mn-lt"/>
              </a:rPr>
              <a:t> of May)</a:t>
            </a:r>
            <a:br>
              <a:rPr lang="en-US" dirty="0" smtClean="0">
                <a:solidFill>
                  <a:srgbClr val="062F67"/>
                </a:solidFill>
                <a:latin typeface="+mn-lt"/>
              </a:rPr>
            </a:br>
            <a:r>
              <a:rPr lang="en-US" dirty="0" smtClean="0">
                <a:solidFill>
                  <a:srgbClr val="062F67"/>
                </a:solidFill>
                <a:latin typeface="+mn-lt"/>
              </a:rPr>
              <a:t>• Beam 1 : threshold between 8E8 and 1E9</a:t>
            </a:r>
            <a:br>
              <a:rPr lang="en-US" dirty="0" smtClean="0">
                <a:solidFill>
                  <a:srgbClr val="062F67"/>
                </a:solidFill>
                <a:latin typeface="+mn-lt"/>
              </a:rPr>
            </a:br>
            <a:r>
              <a:rPr lang="en-US" dirty="0" smtClean="0">
                <a:solidFill>
                  <a:srgbClr val="062F67"/>
                </a:solidFill>
                <a:latin typeface="+mn-lt"/>
              </a:rPr>
              <a:t>• Beam 2: threshold between 9E8 and 1.2E9</a:t>
            </a:r>
          </a:p>
          <a:p>
            <a:endParaRPr lang="en-US" dirty="0" smtClean="0">
              <a:solidFill>
                <a:srgbClr val="062F67"/>
              </a:solidFill>
              <a:latin typeface="+mn-lt"/>
            </a:endParaRPr>
          </a:p>
          <a:p>
            <a:r>
              <a:rPr lang="en-US" dirty="0" smtClean="0">
                <a:solidFill>
                  <a:srgbClr val="3366FF"/>
                </a:solidFill>
                <a:latin typeface="+mn-lt"/>
              </a:rPr>
              <a:t>-&gt; Marek will install additional attenuators to increase another factor of 2, to be close to 2E9</a:t>
            </a:r>
            <a:endParaRPr lang="en-US" dirty="0">
              <a:solidFill>
                <a:srgbClr val="3366FF"/>
              </a:solidFill>
              <a:latin typeface="+mn-lt"/>
            </a:endParaRPr>
          </a:p>
        </p:txBody>
      </p:sp>
      <p:sp>
        <p:nvSpPr>
          <p:cNvPr id="10" name="Rectangle 9"/>
          <p:cNvSpPr/>
          <p:nvPr/>
        </p:nvSpPr>
        <p:spPr bwMode="auto">
          <a:xfrm>
            <a:off x="7440328" y="6246795"/>
            <a:ext cx="1559292" cy="308009"/>
          </a:xfrm>
          <a:prstGeom prst="rect">
            <a:avLst/>
          </a:prstGeom>
          <a:solidFill>
            <a:srgbClr val="3366FF"/>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Courtesy of </a:t>
            </a:r>
            <a:r>
              <a:rPr kumimoji="0" lang="en-US" sz="1400" b="0" i="0" u="none" strike="noStrike" cap="none" normalizeH="0" baseline="0" dirty="0" err="1" smtClean="0">
                <a:ln>
                  <a:noFill/>
                </a:ln>
                <a:solidFill>
                  <a:schemeClr val="bg1"/>
                </a:solidFill>
                <a:effectLst/>
                <a:latin typeface="Calibri" pitchFamily="34" charset="0"/>
              </a:rPr>
              <a:t>B.Todd</a:t>
            </a:r>
            <a:endParaRPr kumimoji="0" lang="en-US" sz="1400" b="0" i="0" u="none" strike="noStrike" cap="none" normalizeH="0" baseline="0" dirty="0" smtClean="0">
              <a:ln>
                <a:noFill/>
              </a:ln>
              <a:solidFill>
                <a:schemeClr val="bg1"/>
              </a:solidFill>
              <a:effectLst/>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nSpc>
                <a:spcPct val="90000"/>
              </a:lnSpc>
            </a:pPr>
            <a:r>
              <a:rPr lang="en-GB" dirty="0" smtClean="0"/>
              <a:t>BPF – calculation logic </a:t>
            </a:r>
          </a:p>
        </p:txBody>
      </p:sp>
      <p:sp>
        <p:nvSpPr>
          <p:cNvPr id="4" name="Slide Number Placeholder 2"/>
          <p:cNvSpPr>
            <a:spLocks noGrp="1"/>
          </p:cNvSpPr>
          <p:nvPr>
            <p:ph type="sldNum" sz="quarter" idx="10"/>
          </p:nvPr>
        </p:nvSpPr>
        <p:spPr/>
        <p:txBody>
          <a:bodyPr/>
          <a:lstStyle/>
          <a:p>
            <a:pPr>
              <a:defRPr/>
            </a:pPr>
            <a:fld id="{A5FE03AC-DE99-472D-9796-526891D64F0A}" type="slidenum">
              <a:rPr lang="en-US" smtClean="0"/>
              <a:pPr>
                <a:defRPr/>
              </a:pPr>
              <a:t>4</a:t>
            </a:fld>
            <a:endParaRPr lang="en-US" dirty="0"/>
          </a:p>
        </p:txBody>
      </p:sp>
      <p:pic>
        <p:nvPicPr>
          <p:cNvPr id="10" name="Picture 3"/>
          <p:cNvPicPr>
            <a:picLocks noChangeAspect="1" noChangeArrowheads="1"/>
          </p:cNvPicPr>
          <p:nvPr/>
        </p:nvPicPr>
        <p:blipFill>
          <a:blip r:embed="rId3" cstate="print"/>
          <a:srcRect/>
          <a:stretch>
            <a:fillRect/>
          </a:stretch>
        </p:blipFill>
        <p:spPr bwMode="auto">
          <a:xfrm>
            <a:off x="831850" y="1563688"/>
            <a:ext cx="7480300" cy="3736975"/>
          </a:xfrm>
          <a:prstGeom prst="rect">
            <a:avLst/>
          </a:prstGeom>
          <a:noFill/>
          <a:ln w="9525">
            <a:noFill/>
            <a:miter lim="800000"/>
            <a:headEnd/>
            <a:tailEnd/>
          </a:ln>
          <a:effectLst/>
        </p:spPr>
      </p:pic>
      <p:pic>
        <p:nvPicPr>
          <p:cNvPr id="11" name="Picture 4"/>
          <p:cNvPicPr>
            <a:picLocks noChangeAspect="1" noChangeArrowheads="1"/>
          </p:cNvPicPr>
          <p:nvPr/>
        </p:nvPicPr>
        <p:blipFill>
          <a:blip r:embed="rId4" cstate="print"/>
          <a:srcRect/>
          <a:stretch>
            <a:fillRect/>
          </a:stretch>
        </p:blipFill>
        <p:spPr bwMode="auto">
          <a:xfrm>
            <a:off x="831850" y="1563688"/>
            <a:ext cx="7480300" cy="3736975"/>
          </a:xfrm>
          <a:prstGeom prst="rect">
            <a:avLst/>
          </a:prstGeom>
          <a:noFill/>
          <a:ln w="9525">
            <a:noFill/>
            <a:miter lim="800000"/>
            <a:headEnd/>
            <a:tailEnd/>
          </a:ln>
          <a:effectLst/>
        </p:spPr>
      </p:pic>
      <p:pic>
        <p:nvPicPr>
          <p:cNvPr id="12" name="Picture 3"/>
          <p:cNvPicPr>
            <a:picLocks noChangeAspect="1" noChangeArrowheads="1"/>
          </p:cNvPicPr>
          <p:nvPr/>
        </p:nvPicPr>
        <p:blipFill>
          <a:blip r:embed="rId5" cstate="print"/>
          <a:srcRect/>
          <a:stretch>
            <a:fillRect/>
          </a:stretch>
        </p:blipFill>
        <p:spPr bwMode="auto">
          <a:xfrm>
            <a:off x="533400" y="838200"/>
            <a:ext cx="8379000" cy="5480550"/>
          </a:xfrm>
          <a:prstGeom prst="rect">
            <a:avLst/>
          </a:prstGeom>
          <a:noFill/>
          <a:ln w="9525">
            <a:noFill/>
            <a:miter lim="800000"/>
            <a:headEnd/>
            <a:tailEnd/>
          </a:ln>
          <a:effectLst/>
        </p:spPr>
      </p:pic>
      <p:sp>
        <p:nvSpPr>
          <p:cNvPr id="13" name="Rectangle 12"/>
          <p:cNvSpPr/>
          <p:nvPr/>
        </p:nvSpPr>
        <p:spPr bwMode="auto">
          <a:xfrm>
            <a:off x="685800" y="3810000"/>
            <a:ext cx="7010400" cy="2362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5943600" y="2895600"/>
            <a:ext cx="1524000" cy="990600"/>
          </a:xfrm>
          <a:prstGeom prst="ellipse">
            <a:avLst/>
          </a:prstGeom>
          <a:noFill/>
          <a:ln w="28575" cap="flat" cmpd="sng" algn="ctr">
            <a:solidFill>
              <a:srgbClr val="062F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3429000" y="2895600"/>
            <a:ext cx="533400" cy="990600"/>
          </a:xfrm>
          <a:prstGeom prst="ellipse">
            <a:avLst/>
          </a:prstGeom>
          <a:noFill/>
          <a:ln w="28575" cap="flat" cmpd="sng" algn="ctr">
            <a:solidFill>
              <a:srgbClr val="062F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7749540" y="3600450"/>
            <a:ext cx="1085850" cy="14782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7" name="Rectangle 16"/>
          <p:cNvSpPr/>
          <p:nvPr/>
        </p:nvSpPr>
        <p:spPr>
          <a:xfrm>
            <a:off x="962525" y="4211847"/>
            <a:ext cx="6713621" cy="2062103"/>
          </a:xfrm>
          <a:prstGeom prst="rect">
            <a:avLst/>
          </a:prstGeom>
        </p:spPr>
        <p:txBody>
          <a:bodyPr wrap="square">
            <a:spAutoFit/>
          </a:bodyPr>
          <a:lstStyle/>
          <a:p>
            <a:pPr>
              <a:buFont typeface="Arial" pitchFamily="34" charset="0"/>
              <a:buChar char="•"/>
            </a:pPr>
            <a:r>
              <a:rPr lang="en-US" dirty="0" smtClean="0">
                <a:solidFill>
                  <a:srgbClr val="062F67"/>
                </a:solidFill>
                <a:latin typeface="+mn-lt"/>
              </a:rPr>
              <a:t> Data for a typical day (example of 30</a:t>
            </a:r>
            <a:r>
              <a:rPr lang="en-US" baseline="30000" dirty="0" smtClean="0">
                <a:solidFill>
                  <a:srgbClr val="062F67"/>
                </a:solidFill>
                <a:latin typeface="+mn-lt"/>
              </a:rPr>
              <a:t>th</a:t>
            </a:r>
            <a:r>
              <a:rPr lang="en-US" dirty="0" smtClean="0">
                <a:solidFill>
                  <a:srgbClr val="062F67"/>
                </a:solidFill>
                <a:latin typeface="+mn-lt"/>
              </a:rPr>
              <a:t> of May)</a:t>
            </a:r>
          </a:p>
          <a:p>
            <a:endParaRPr lang="en-US" dirty="0" smtClean="0">
              <a:solidFill>
                <a:srgbClr val="3366FF"/>
              </a:solidFill>
              <a:latin typeface="+mn-lt"/>
            </a:endParaRPr>
          </a:p>
          <a:p>
            <a:pPr>
              <a:buFont typeface="Arial" pitchFamily="34" charset="0"/>
              <a:buChar char="•"/>
            </a:pPr>
            <a:r>
              <a:rPr lang="en-US" dirty="0" smtClean="0">
                <a:solidFill>
                  <a:srgbClr val="062F67"/>
                </a:solidFill>
                <a:latin typeface="+mn-lt"/>
              </a:rPr>
              <a:t> Experience with new pickup-based system extremely good (reliable and faster for critical transition)</a:t>
            </a:r>
          </a:p>
          <a:p>
            <a:endParaRPr lang="en-US" dirty="0" smtClean="0">
              <a:solidFill>
                <a:srgbClr val="3366FF"/>
              </a:solidFill>
              <a:latin typeface="+mn-lt"/>
            </a:endParaRPr>
          </a:p>
          <a:p>
            <a:pPr>
              <a:buFont typeface="Arial" pitchFamily="34" charset="0"/>
              <a:buChar char="•"/>
            </a:pPr>
            <a:r>
              <a:rPr lang="en-US" dirty="0" smtClean="0">
                <a:solidFill>
                  <a:srgbClr val="3366FF"/>
                </a:solidFill>
                <a:latin typeface="+mn-lt"/>
              </a:rPr>
              <a:t> Dependability of BPF calculation is decreased by glitches on FBCT (happening in both directions!)</a:t>
            </a:r>
          </a:p>
          <a:p>
            <a:endParaRPr lang="en-US" dirty="0" smtClean="0">
              <a:solidFill>
                <a:srgbClr val="3366FF"/>
              </a:solidFill>
              <a:latin typeface="+mn-lt"/>
            </a:endParaRPr>
          </a:p>
        </p:txBody>
      </p:sp>
      <p:sp>
        <p:nvSpPr>
          <p:cNvPr id="18" name="Rectangle 17"/>
          <p:cNvSpPr/>
          <p:nvPr/>
        </p:nvSpPr>
        <p:spPr bwMode="auto">
          <a:xfrm>
            <a:off x="7440328" y="6246795"/>
            <a:ext cx="1559292" cy="308009"/>
          </a:xfrm>
          <a:prstGeom prst="rect">
            <a:avLst/>
          </a:prstGeom>
          <a:solidFill>
            <a:srgbClr val="3366FF"/>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Courtesy of </a:t>
            </a:r>
            <a:r>
              <a:rPr kumimoji="0" lang="en-US" sz="1400" b="0" i="0" u="none" strike="noStrike" cap="none" normalizeH="0" baseline="0" dirty="0" err="1" smtClean="0">
                <a:ln>
                  <a:noFill/>
                </a:ln>
                <a:solidFill>
                  <a:schemeClr val="bg1"/>
                </a:solidFill>
                <a:effectLst/>
                <a:latin typeface="Calibri" pitchFamily="34" charset="0"/>
              </a:rPr>
              <a:t>B.Todd</a:t>
            </a:r>
            <a:endParaRPr kumimoji="0" lang="en-US" sz="1400" b="0" i="0" u="none" strike="noStrike" cap="none" normalizeH="0" baseline="0" dirty="0" smtClean="0">
              <a:ln>
                <a:noFill/>
              </a:ln>
              <a:solidFill>
                <a:schemeClr val="bg1"/>
              </a:solidFill>
              <a:effectLst/>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nSpc>
                <a:spcPct val="90000"/>
              </a:lnSpc>
            </a:pPr>
            <a:r>
              <a:rPr lang="en-GB" dirty="0" smtClean="0"/>
              <a:t>BPF – calculation logic</a:t>
            </a:r>
          </a:p>
        </p:txBody>
      </p:sp>
      <p:sp>
        <p:nvSpPr>
          <p:cNvPr id="4" name="Slide Number Placeholder 2"/>
          <p:cNvSpPr>
            <a:spLocks noGrp="1"/>
          </p:cNvSpPr>
          <p:nvPr>
            <p:ph type="sldNum" sz="quarter" idx="10"/>
          </p:nvPr>
        </p:nvSpPr>
        <p:spPr/>
        <p:txBody>
          <a:bodyPr/>
          <a:lstStyle/>
          <a:p>
            <a:pPr>
              <a:defRPr/>
            </a:pPr>
            <a:fld id="{A5FE03AC-DE99-472D-9796-526891D64F0A}" type="slidenum">
              <a:rPr lang="en-US" smtClean="0"/>
              <a:pPr>
                <a:defRPr/>
              </a:pPr>
              <a:t>5</a:t>
            </a:fld>
            <a:endParaRPr lang="en-US" dirty="0"/>
          </a:p>
        </p:txBody>
      </p:sp>
      <p:pic>
        <p:nvPicPr>
          <p:cNvPr id="8" name="Picture 2"/>
          <p:cNvPicPr>
            <a:picLocks noChangeAspect="1" noChangeArrowheads="1"/>
          </p:cNvPicPr>
          <p:nvPr/>
        </p:nvPicPr>
        <p:blipFill>
          <a:blip r:embed="rId3" cstate="print"/>
          <a:srcRect/>
          <a:stretch>
            <a:fillRect/>
          </a:stretch>
        </p:blipFill>
        <p:spPr bwMode="auto">
          <a:xfrm>
            <a:off x="870351" y="957296"/>
            <a:ext cx="7480300" cy="3736975"/>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870351" y="957296"/>
            <a:ext cx="7480300" cy="3736975"/>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870351" y="957296"/>
            <a:ext cx="7480300" cy="3736975"/>
          </a:xfrm>
          <a:prstGeom prst="rect">
            <a:avLst/>
          </a:prstGeom>
          <a:noFill/>
          <a:ln w="9525">
            <a:noFill/>
            <a:miter lim="800000"/>
            <a:headEnd/>
            <a:tailEnd/>
          </a:ln>
          <a:effectLst/>
        </p:spPr>
      </p:pic>
      <p:sp>
        <p:nvSpPr>
          <p:cNvPr id="12" name="Rectangle 11"/>
          <p:cNvSpPr/>
          <p:nvPr/>
        </p:nvSpPr>
        <p:spPr>
          <a:xfrm>
            <a:off x="1939852" y="3660808"/>
            <a:ext cx="1567352" cy="338554"/>
          </a:xfrm>
          <a:prstGeom prst="rect">
            <a:avLst/>
          </a:prstGeom>
        </p:spPr>
        <p:txBody>
          <a:bodyPr wrap="none">
            <a:spAutoFit/>
          </a:bodyPr>
          <a:lstStyle/>
          <a:p>
            <a:pPr marL="342900" indent="-342900"/>
            <a:r>
              <a:rPr lang="en-US" dirty="0" smtClean="0">
                <a:solidFill>
                  <a:srgbClr val="062F67"/>
                </a:solidFill>
                <a:latin typeface="Calibri" pitchFamily="34" charset="0"/>
              </a:rPr>
              <a:t>Disconnect</a:t>
            </a:r>
            <a:r>
              <a:rPr lang="en-US" dirty="0" smtClean="0">
                <a:solidFill>
                  <a:srgbClr val="3366FF"/>
                </a:solidFill>
                <a:latin typeface="Calibri" pitchFamily="34" charset="0"/>
              </a:rPr>
              <a:t> FBCT</a:t>
            </a:r>
          </a:p>
        </p:txBody>
      </p:sp>
      <p:sp>
        <p:nvSpPr>
          <p:cNvPr id="13" name="Rectangle 12"/>
          <p:cNvSpPr/>
          <p:nvPr/>
        </p:nvSpPr>
        <p:spPr>
          <a:xfrm>
            <a:off x="1099685" y="4589037"/>
            <a:ext cx="6713621" cy="2062103"/>
          </a:xfrm>
          <a:prstGeom prst="rect">
            <a:avLst/>
          </a:prstGeom>
        </p:spPr>
        <p:txBody>
          <a:bodyPr wrap="square">
            <a:spAutoFit/>
          </a:bodyPr>
          <a:lstStyle/>
          <a:p>
            <a:pPr>
              <a:buFont typeface="Arial" pitchFamily="34" charset="0"/>
              <a:buChar char="•"/>
            </a:pPr>
            <a:r>
              <a:rPr lang="en-US" dirty="0" smtClean="0">
                <a:solidFill>
                  <a:srgbClr val="3366FF"/>
                </a:solidFill>
                <a:latin typeface="+mn-lt"/>
              </a:rPr>
              <a:t> BIS team will disconnect the FBCT inputs from the BPF calculation, to only rely with a 2oo2 logic on new pickup system</a:t>
            </a:r>
          </a:p>
          <a:p>
            <a:endParaRPr lang="en-US" dirty="0" smtClean="0">
              <a:solidFill>
                <a:srgbClr val="3366FF"/>
              </a:solidFill>
              <a:latin typeface="+mn-lt"/>
            </a:endParaRPr>
          </a:p>
          <a:p>
            <a:pPr>
              <a:buFont typeface="Arial" pitchFamily="34" charset="0"/>
              <a:buChar char="•"/>
            </a:pPr>
            <a:r>
              <a:rPr lang="en-US" dirty="0" smtClean="0">
                <a:solidFill>
                  <a:srgbClr val="062F67"/>
                </a:solidFill>
                <a:latin typeface="+mn-lt"/>
              </a:rPr>
              <a:t> Allows at the same time for (long asked) flexibility for BI to upgrade FBCT firmware,…</a:t>
            </a:r>
          </a:p>
          <a:p>
            <a:endParaRPr lang="en-US" dirty="0" smtClean="0">
              <a:solidFill>
                <a:srgbClr val="3366FF"/>
              </a:solidFill>
              <a:latin typeface="+mn-lt"/>
            </a:endParaRPr>
          </a:p>
          <a:p>
            <a:endParaRPr lang="en-US" dirty="0" smtClean="0">
              <a:solidFill>
                <a:srgbClr val="3366FF"/>
              </a:solidFill>
              <a:latin typeface="+mn-lt"/>
            </a:endParaRPr>
          </a:p>
          <a:p>
            <a:endParaRPr lang="en-US" dirty="0" smtClean="0">
              <a:solidFill>
                <a:srgbClr val="3366FF"/>
              </a:solidFill>
              <a:latin typeface="+mn-lt"/>
            </a:endParaRPr>
          </a:p>
        </p:txBody>
      </p:sp>
      <p:sp>
        <p:nvSpPr>
          <p:cNvPr id="14" name="Rectangle 13"/>
          <p:cNvSpPr/>
          <p:nvPr/>
        </p:nvSpPr>
        <p:spPr bwMode="auto">
          <a:xfrm>
            <a:off x="7440328" y="6246795"/>
            <a:ext cx="1559292" cy="308009"/>
          </a:xfrm>
          <a:prstGeom prst="rect">
            <a:avLst/>
          </a:prstGeom>
          <a:solidFill>
            <a:srgbClr val="3366FF"/>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Courtesy of </a:t>
            </a:r>
            <a:r>
              <a:rPr kumimoji="0" lang="en-US" sz="1400" b="0" i="0" u="none" strike="noStrike" cap="none" normalizeH="0" baseline="0" dirty="0" err="1" smtClean="0">
                <a:ln>
                  <a:noFill/>
                </a:ln>
                <a:solidFill>
                  <a:schemeClr val="bg1"/>
                </a:solidFill>
                <a:effectLst/>
                <a:latin typeface="Calibri" pitchFamily="34" charset="0"/>
              </a:rPr>
              <a:t>B.Todd</a:t>
            </a:r>
            <a:endParaRPr kumimoji="0" lang="en-US" sz="1400" b="0" i="0" u="none" strike="noStrike" cap="none" normalizeH="0" baseline="0" dirty="0" smtClean="0">
              <a:ln>
                <a:noFill/>
              </a:ln>
              <a:solidFill>
                <a:schemeClr val="bg1"/>
              </a:solidFill>
              <a:effectLst/>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nSpc>
                <a:spcPct val="90000"/>
              </a:lnSpc>
            </a:pPr>
            <a:r>
              <a:rPr lang="en-GB" dirty="0" smtClean="0"/>
              <a:t>PIC configuration</a:t>
            </a:r>
          </a:p>
        </p:txBody>
      </p:sp>
      <p:sp>
        <p:nvSpPr>
          <p:cNvPr id="4" name="Slide Number Placeholder 2"/>
          <p:cNvSpPr>
            <a:spLocks noGrp="1"/>
          </p:cNvSpPr>
          <p:nvPr>
            <p:ph type="sldNum" sz="quarter" idx="10"/>
          </p:nvPr>
        </p:nvSpPr>
        <p:spPr/>
        <p:txBody>
          <a:bodyPr/>
          <a:lstStyle/>
          <a:p>
            <a:pPr>
              <a:defRPr/>
            </a:pPr>
            <a:fld id="{A5FE03AC-DE99-472D-9796-526891D64F0A}" type="slidenum">
              <a:rPr lang="en-US" smtClean="0"/>
              <a:pPr>
                <a:defRPr/>
              </a:pPr>
              <a:t>6</a:t>
            </a:fld>
            <a:endParaRPr lang="en-US" dirty="0"/>
          </a:p>
        </p:txBody>
      </p:sp>
      <p:sp>
        <p:nvSpPr>
          <p:cNvPr id="10" name="Rectangle 9"/>
          <p:cNvSpPr/>
          <p:nvPr/>
        </p:nvSpPr>
        <p:spPr>
          <a:xfrm>
            <a:off x="292367" y="811121"/>
            <a:ext cx="8553251" cy="3293209"/>
          </a:xfrm>
          <a:prstGeom prst="rect">
            <a:avLst/>
          </a:prstGeom>
        </p:spPr>
        <p:txBody>
          <a:bodyPr wrap="square">
            <a:spAutoFit/>
          </a:bodyPr>
          <a:lstStyle/>
          <a:p>
            <a:pPr>
              <a:buFont typeface="Arial" pitchFamily="34" charset="0"/>
              <a:buChar char="•"/>
            </a:pPr>
            <a:r>
              <a:rPr lang="en-US" dirty="0" smtClean="0">
                <a:solidFill>
                  <a:srgbClr val="062F67"/>
                </a:solidFill>
                <a:latin typeface="+mn-lt"/>
              </a:rPr>
              <a:t> To allow for some flexibility during startup and low intensity beam operation, not all circuit trips will directly request a dump of the beams:</a:t>
            </a:r>
          </a:p>
          <a:p>
            <a:pPr lvl="2">
              <a:buFont typeface="Arial" pitchFamily="34" charset="0"/>
              <a:buChar char="•"/>
            </a:pPr>
            <a:r>
              <a:rPr lang="en-US" dirty="0" smtClean="0">
                <a:solidFill>
                  <a:srgbClr val="062F67"/>
                </a:solidFill>
                <a:latin typeface="+mn-lt"/>
              </a:rPr>
              <a:t>  RB, RQD, RQF, RQX, RD1-4, RQ4-RQ10 into UNM BIC input</a:t>
            </a:r>
          </a:p>
          <a:p>
            <a:pPr lvl="2">
              <a:buFont typeface="Arial" pitchFamily="34" charset="0"/>
              <a:buChar char="•"/>
            </a:pPr>
            <a:r>
              <a:rPr lang="en-US" dirty="0" smtClean="0">
                <a:solidFill>
                  <a:srgbClr val="062F67"/>
                </a:solidFill>
                <a:latin typeface="+mn-lt"/>
              </a:rPr>
              <a:t>  Above list+ RCS, RQT%, RSD%, RSF%, RCBXH/V and RCB% (except RCBCHS5.L8B1) into MSK BIC input</a:t>
            </a:r>
          </a:p>
          <a:p>
            <a:pPr lvl="2">
              <a:buFont typeface="Arial" pitchFamily="34" charset="0"/>
              <a:buChar char="•"/>
            </a:pPr>
            <a:r>
              <a:rPr lang="en-US" dirty="0" smtClean="0">
                <a:solidFill>
                  <a:srgbClr val="062F67"/>
                </a:solidFill>
                <a:latin typeface="+mn-lt"/>
              </a:rPr>
              <a:t>  </a:t>
            </a:r>
            <a:r>
              <a:rPr lang="en-US" dirty="0" smtClean="0">
                <a:solidFill>
                  <a:srgbClr val="3366FF"/>
                </a:solidFill>
                <a:latin typeface="+mn-lt"/>
              </a:rPr>
              <a:t>RCD, RCO, ROD, ROF, RQS, RSS no impact</a:t>
            </a:r>
          </a:p>
          <a:p>
            <a:pPr lvl="2"/>
            <a:endParaRPr lang="en-US" dirty="0" smtClean="0">
              <a:solidFill>
                <a:srgbClr val="3366FF"/>
              </a:solidFill>
              <a:latin typeface="+mn-lt"/>
            </a:endParaRPr>
          </a:p>
          <a:p>
            <a:pPr>
              <a:buFont typeface="Arial" pitchFamily="34" charset="0"/>
              <a:buChar char="•"/>
            </a:pPr>
            <a:r>
              <a:rPr lang="en-US" dirty="0" smtClean="0">
                <a:solidFill>
                  <a:srgbClr val="3366FF"/>
                </a:solidFill>
                <a:latin typeface="+mn-lt"/>
              </a:rPr>
              <a:t> Trip of RQSX3.L1 on 10</a:t>
            </a:r>
            <a:r>
              <a:rPr lang="en-US" baseline="30000" dirty="0" smtClean="0">
                <a:solidFill>
                  <a:srgbClr val="3366FF"/>
                </a:solidFill>
                <a:latin typeface="+mn-lt"/>
              </a:rPr>
              <a:t>th</a:t>
            </a:r>
            <a:r>
              <a:rPr lang="en-US" dirty="0" smtClean="0">
                <a:solidFill>
                  <a:srgbClr val="3366FF"/>
                </a:solidFill>
                <a:latin typeface="+mn-lt"/>
              </a:rPr>
              <a:t> of June dumped by BLM in IR7 -&gt; Additional circuit types to be included apart from RQSX3? -&gt; </a:t>
            </a:r>
            <a:r>
              <a:rPr lang="en-US" b="1" dirty="0" smtClean="0">
                <a:solidFill>
                  <a:srgbClr val="3366FF"/>
                </a:solidFill>
                <a:latin typeface="+mn-lt"/>
              </a:rPr>
              <a:t>OP feedback appreciated!</a:t>
            </a:r>
          </a:p>
          <a:p>
            <a:pPr>
              <a:buFont typeface="Arial" pitchFamily="34" charset="0"/>
              <a:buChar char="•"/>
            </a:pPr>
            <a:endParaRPr lang="en-US" dirty="0" smtClean="0">
              <a:solidFill>
                <a:srgbClr val="062F67"/>
              </a:solidFill>
              <a:latin typeface="+mn-lt"/>
            </a:endParaRPr>
          </a:p>
          <a:p>
            <a:endParaRPr lang="en-US" dirty="0" smtClean="0">
              <a:solidFill>
                <a:srgbClr val="062F67"/>
              </a:solidFill>
              <a:latin typeface="+mn-lt"/>
            </a:endParaRPr>
          </a:p>
          <a:p>
            <a:endParaRPr lang="en-US" dirty="0" smtClean="0">
              <a:solidFill>
                <a:srgbClr val="062F67"/>
              </a:solidFill>
              <a:latin typeface="+mn-lt"/>
            </a:endParaRPr>
          </a:p>
          <a:p>
            <a:endParaRPr lang="en-US" dirty="0" smtClean="0">
              <a:solidFill>
                <a:srgbClr val="062F67"/>
              </a:solidFill>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886552" y="3118246"/>
            <a:ext cx="4928134" cy="3419743"/>
          </a:xfrm>
          <a:prstGeom prst="rect">
            <a:avLst/>
          </a:prstGeom>
          <a:noFill/>
          <a:ln w="9525">
            <a:noFill/>
            <a:miter lim="800000"/>
            <a:headEnd/>
            <a:tailEnd/>
          </a:ln>
        </p:spPr>
      </p:pic>
      <p:sp>
        <p:nvSpPr>
          <p:cNvPr id="14" name="TextBox 13"/>
          <p:cNvSpPr txBox="1"/>
          <p:nvPr/>
        </p:nvSpPr>
        <p:spPr>
          <a:xfrm>
            <a:off x="5149515" y="3561347"/>
            <a:ext cx="526106" cy="276999"/>
          </a:xfrm>
          <a:prstGeom prst="rect">
            <a:avLst/>
          </a:prstGeom>
          <a:noFill/>
        </p:spPr>
        <p:txBody>
          <a:bodyPr wrap="none" rtlCol="0">
            <a:spAutoFit/>
          </a:bodyPr>
          <a:lstStyle/>
          <a:p>
            <a:r>
              <a:rPr lang="en-US" sz="1200" dirty="0" smtClean="0">
                <a:solidFill>
                  <a:srgbClr val="FFC000"/>
                </a:solidFill>
              </a:rPr>
              <a:t>ROD</a:t>
            </a:r>
            <a:endParaRPr lang="en-US" sz="1200" dirty="0">
              <a:solidFill>
                <a:srgbClr val="FFC000"/>
              </a:solidFill>
            </a:endParaRPr>
          </a:p>
        </p:txBody>
      </p:sp>
      <p:sp>
        <p:nvSpPr>
          <p:cNvPr id="15" name="TextBox 14"/>
          <p:cNvSpPr txBox="1"/>
          <p:nvPr/>
        </p:nvSpPr>
        <p:spPr>
          <a:xfrm>
            <a:off x="5186411" y="5513671"/>
            <a:ext cx="510076" cy="276999"/>
          </a:xfrm>
          <a:prstGeom prst="rect">
            <a:avLst/>
          </a:prstGeom>
          <a:noFill/>
        </p:spPr>
        <p:txBody>
          <a:bodyPr wrap="none" rtlCol="0">
            <a:spAutoFit/>
          </a:bodyPr>
          <a:lstStyle/>
          <a:p>
            <a:r>
              <a:rPr lang="en-US" sz="1200" dirty="0" smtClean="0">
                <a:solidFill>
                  <a:srgbClr val="00B0F0"/>
                </a:solidFill>
              </a:rPr>
              <a:t>ROF</a:t>
            </a:r>
            <a:endParaRPr lang="en-US" sz="1200" dirty="0">
              <a:solidFill>
                <a:srgbClr val="00B0F0"/>
              </a:solidFill>
            </a:endParaRPr>
          </a:p>
        </p:txBody>
      </p:sp>
      <p:sp>
        <p:nvSpPr>
          <p:cNvPr id="16" name="TextBox 15"/>
          <p:cNvSpPr txBox="1"/>
          <p:nvPr/>
        </p:nvSpPr>
        <p:spPr>
          <a:xfrm>
            <a:off x="5417418" y="4098757"/>
            <a:ext cx="705642" cy="276999"/>
          </a:xfrm>
          <a:prstGeom prst="rect">
            <a:avLst/>
          </a:prstGeom>
          <a:noFill/>
        </p:spPr>
        <p:txBody>
          <a:bodyPr wrap="none" rtlCol="0">
            <a:spAutoFit/>
          </a:bodyPr>
          <a:lstStyle/>
          <a:p>
            <a:r>
              <a:rPr lang="en-US" sz="1200" dirty="0" smtClean="0">
                <a:solidFill>
                  <a:srgbClr val="FFFF00"/>
                </a:solidFill>
              </a:rPr>
              <a:t>RQSX3</a:t>
            </a:r>
            <a:endParaRPr lang="en-US" sz="1200" dirty="0">
              <a:solidFill>
                <a:srgbClr val="FFFF00"/>
              </a:solidFill>
            </a:endParaRPr>
          </a:p>
        </p:txBody>
      </p:sp>
      <p:sp>
        <p:nvSpPr>
          <p:cNvPr id="17" name="TextBox 16"/>
          <p:cNvSpPr txBox="1"/>
          <p:nvPr/>
        </p:nvSpPr>
        <p:spPr>
          <a:xfrm>
            <a:off x="5319561" y="4799796"/>
            <a:ext cx="663964" cy="276999"/>
          </a:xfrm>
          <a:prstGeom prst="rect">
            <a:avLst/>
          </a:prstGeom>
          <a:noFill/>
        </p:spPr>
        <p:txBody>
          <a:bodyPr wrap="none" rtlCol="0">
            <a:spAutoFit/>
          </a:bodyPr>
          <a:lstStyle/>
          <a:p>
            <a:r>
              <a:rPr lang="en-US" sz="1200" dirty="0" smtClean="0">
                <a:solidFill>
                  <a:schemeClr val="accent4">
                    <a:lumMod val="20000"/>
                    <a:lumOff val="80000"/>
                  </a:schemeClr>
                </a:solidFill>
              </a:rPr>
              <a:t>RQS.A</a:t>
            </a:r>
            <a:endParaRPr lang="en-US" sz="1200" dirty="0">
              <a:solidFill>
                <a:schemeClr val="accent4">
                  <a:lumMod val="20000"/>
                  <a:lumOff val="80000"/>
                </a:schemeClr>
              </a:solidFill>
            </a:endParaRPr>
          </a:p>
        </p:txBody>
      </p:sp>
      <p:sp>
        <p:nvSpPr>
          <p:cNvPr id="18" name="TextBox 17"/>
          <p:cNvSpPr txBox="1"/>
          <p:nvPr/>
        </p:nvSpPr>
        <p:spPr>
          <a:xfrm>
            <a:off x="1941094" y="6051081"/>
            <a:ext cx="763351" cy="276999"/>
          </a:xfrm>
          <a:prstGeom prst="rect">
            <a:avLst/>
          </a:prstGeom>
          <a:noFill/>
        </p:spPr>
        <p:txBody>
          <a:bodyPr wrap="none" rtlCol="0">
            <a:spAutoFit/>
          </a:bodyPr>
          <a:lstStyle/>
          <a:p>
            <a:r>
              <a:rPr lang="en-US" sz="1200" dirty="0" smtClean="0">
                <a:solidFill>
                  <a:schemeClr val="bg1"/>
                </a:solidFill>
              </a:rPr>
              <a:t>Fill 1900</a:t>
            </a:r>
            <a:endParaRPr lang="en-US" sz="1200" dirty="0">
              <a:solidFill>
                <a:schemeClr val="bg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dissolve">
                                      <p:cBhvr>
                                        <p:cTn id="7" dur="500"/>
                                        <p:tgtEl>
                                          <p:spTgt spid="1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RF power distribution &amp; critical interlocks</a:t>
            </a:r>
            <a:endParaRPr lang="en-US" sz="3600" dirty="0"/>
          </a:p>
        </p:txBody>
      </p:sp>
      <p:sp>
        <p:nvSpPr>
          <p:cNvPr id="3" name="Slide Number Placeholder 2"/>
          <p:cNvSpPr>
            <a:spLocks noGrp="1"/>
          </p:cNvSpPr>
          <p:nvPr>
            <p:ph type="sldNum" sz="quarter" idx="10"/>
          </p:nvPr>
        </p:nvSpPr>
        <p:spPr/>
        <p:txBody>
          <a:bodyPr/>
          <a:lstStyle/>
          <a:p>
            <a:pPr>
              <a:defRPr/>
            </a:pPr>
            <a:fld id="{6E169145-1E66-4977-9172-220C0830B46D}" type="slidenum">
              <a:rPr lang="en-US" smtClean="0"/>
              <a:pPr>
                <a:defRPr/>
              </a:pPr>
              <a:t>7</a:t>
            </a:fld>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08792" y="902724"/>
            <a:ext cx="7849407" cy="5292597"/>
          </a:xfrm>
          <a:prstGeom prst="rect">
            <a:avLst/>
          </a:prstGeom>
          <a:noFill/>
          <a:ln w="9525">
            <a:noFill/>
            <a:miter lim="800000"/>
            <a:headEnd/>
            <a:tailEnd/>
          </a:ln>
        </p:spPr>
      </p:pic>
      <p:sp>
        <p:nvSpPr>
          <p:cNvPr id="5" name="Rectangle 4"/>
          <p:cNvSpPr/>
          <p:nvPr/>
        </p:nvSpPr>
        <p:spPr bwMode="auto">
          <a:xfrm>
            <a:off x="6853187" y="6246795"/>
            <a:ext cx="2146433" cy="308009"/>
          </a:xfrm>
          <a:prstGeom prst="rect">
            <a:avLst/>
          </a:prstGeom>
          <a:solidFill>
            <a:srgbClr val="3366FF"/>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Courtesy of </a:t>
            </a:r>
            <a:r>
              <a:rPr lang="en-US" sz="1400" dirty="0" err="1" smtClean="0">
                <a:solidFill>
                  <a:schemeClr val="bg1"/>
                </a:solidFill>
                <a:latin typeface="Calibri" pitchFamily="34" charset="0"/>
              </a:rPr>
              <a:t>A</a:t>
            </a:r>
            <a:r>
              <a:rPr kumimoji="0" lang="en-US" sz="1400" b="0" i="0" u="none" strike="noStrike" cap="none" normalizeH="0" baseline="0" dirty="0" err="1" smtClean="0">
                <a:ln>
                  <a:noFill/>
                </a:ln>
                <a:solidFill>
                  <a:schemeClr val="bg1"/>
                </a:solidFill>
                <a:effectLst/>
                <a:latin typeface="Calibri" pitchFamily="34" charset="0"/>
              </a:rPr>
              <a:t>.Butterworth</a:t>
            </a:r>
            <a:endParaRPr kumimoji="0" lang="en-US" sz="1400" b="0" i="0" u="none" strike="noStrike" cap="none" normalizeH="0" baseline="0" dirty="0" smtClean="0">
              <a:ln>
                <a:noFill/>
              </a:ln>
              <a:solidFill>
                <a:schemeClr val="bg1"/>
              </a:solidFill>
              <a:effectLst/>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Proposed modification for tech. stop </a:t>
            </a:r>
            <a:endParaRPr lang="en-US" sz="3600" dirty="0"/>
          </a:p>
        </p:txBody>
      </p:sp>
      <p:sp>
        <p:nvSpPr>
          <p:cNvPr id="3" name="Slide Number Placeholder 2"/>
          <p:cNvSpPr>
            <a:spLocks noGrp="1"/>
          </p:cNvSpPr>
          <p:nvPr>
            <p:ph type="sldNum" sz="quarter" idx="10"/>
          </p:nvPr>
        </p:nvSpPr>
        <p:spPr/>
        <p:txBody>
          <a:bodyPr/>
          <a:lstStyle/>
          <a:p>
            <a:pPr>
              <a:defRPr/>
            </a:pPr>
            <a:fld id="{6E169145-1E66-4977-9172-220C0830B46D}" type="slidenum">
              <a:rPr lang="en-US" smtClean="0"/>
              <a:pPr>
                <a:defRPr/>
              </a:pPr>
              <a:t>8</a:t>
            </a:fld>
            <a:endParaRPr lang="en-US" dirty="0"/>
          </a:p>
        </p:txBody>
      </p:sp>
      <p:sp>
        <p:nvSpPr>
          <p:cNvPr id="5" name="Rectangle 4"/>
          <p:cNvSpPr/>
          <p:nvPr/>
        </p:nvSpPr>
        <p:spPr bwMode="auto">
          <a:xfrm>
            <a:off x="6853187" y="6246795"/>
            <a:ext cx="2146433" cy="308009"/>
          </a:xfrm>
          <a:prstGeom prst="rect">
            <a:avLst/>
          </a:prstGeom>
          <a:solidFill>
            <a:srgbClr val="3366FF"/>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Courtesy of </a:t>
            </a:r>
            <a:r>
              <a:rPr lang="en-US" sz="1400" dirty="0" err="1" smtClean="0">
                <a:solidFill>
                  <a:schemeClr val="bg1"/>
                </a:solidFill>
                <a:latin typeface="Calibri" pitchFamily="34" charset="0"/>
              </a:rPr>
              <a:t>A</a:t>
            </a:r>
            <a:r>
              <a:rPr kumimoji="0" lang="en-US" sz="1400" b="0" i="0" u="none" strike="noStrike" cap="none" normalizeH="0" baseline="0" dirty="0" err="1" smtClean="0">
                <a:ln>
                  <a:noFill/>
                </a:ln>
                <a:solidFill>
                  <a:schemeClr val="bg1"/>
                </a:solidFill>
                <a:effectLst/>
                <a:latin typeface="Calibri" pitchFamily="34" charset="0"/>
              </a:rPr>
              <a:t>.Butterworth</a:t>
            </a:r>
            <a:endParaRPr kumimoji="0" lang="en-US" sz="1400" b="0" i="0" u="none" strike="noStrike" cap="none" normalizeH="0" baseline="0" dirty="0" smtClean="0">
              <a:ln>
                <a:noFill/>
              </a:ln>
              <a:solidFill>
                <a:schemeClr val="bg1"/>
              </a:solidFill>
              <a:effectLst/>
              <a:latin typeface="Calibri" pitchFamily="34" charset="0"/>
            </a:endParaRPr>
          </a:p>
        </p:txBody>
      </p:sp>
      <p:sp>
        <p:nvSpPr>
          <p:cNvPr id="6" name="Content Placeholder 28"/>
          <p:cNvSpPr txBox="1">
            <a:spLocks/>
          </p:cNvSpPr>
          <p:nvPr/>
        </p:nvSpPr>
        <p:spPr>
          <a:xfrm>
            <a:off x="457200" y="1066800"/>
            <a:ext cx="4343400" cy="5410200"/>
          </a:xfrm>
          <a:prstGeom prst="rect">
            <a:avLst/>
          </a:prstGeom>
        </p:spPr>
        <p:txBody>
          <a:bodyPr>
            <a:normAutofit fontScale="92500"/>
          </a:bodyPr>
          <a:lstStyle/>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Char char="●"/>
              <a:tabLst/>
              <a:defRPr/>
            </a:pPr>
            <a:r>
              <a:rPr kumimoji="0" lang="en-GB" sz="1900" b="0" i="0" u="none" strike="noStrike" kern="0" cap="none" spc="0" normalizeH="0" baseline="0" noProof="0" smtClean="0">
                <a:ln>
                  <a:noFill/>
                </a:ln>
                <a:solidFill>
                  <a:srgbClr val="062F67"/>
                </a:solidFill>
                <a:effectLst/>
                <a:uLnTx/>
                <a:uFillTx/>
                <a:latin typeface="+mn-lt"/>
                <a:ea typeface="+mn-ea"/>
                <a:cs typeface="+mn-cs"/>
              </a:rPr>
              <a:t>Reprogram Module 0 (sum of RF interlocks):</a:t>
            </a:r>
          </a:p>
          <a:p>
            <a:pPr marL="914400" marR="0" lvl="1" indent="-457200" algn="l" defTabSz="914400" rtl="0" eaLnBrk="0" fontAlgn="base" latinLnBrk="0" hangingPunct="0">
              <a:lnSpc>
                <a:spcPct val="100000"/>
              </a:lnSpc>
              <a:spcBef>
                <a:spcPct val="20000"/>
              </a:spcBef>
              <a:spcAft>
                <a:spcPct val="0"/>
              </a:spcAft>
              <a:buClr>
                <a:srgbClr val="6699FF"/>
              </a:buClr>
              <a:buSzTx/>
              <a:buFont typeface="+mj-lt"/>
              <a:buNone/>
              <a:tabLst/>
              <a:defRPr/>
            </a:pPr>
            <a:r>
              <a:rPr kumimoji="0" lang="en-GB" sz="1900" b="0" i="0" u="none" strike="noStrike" kern="0" cap="none" spc="0" normalizeH="0" baseline="0" noProof="0" smtClean="0">
                <a:ln>
                  <a:noFill/>
                </a:ln>
                <a:solidFill>
                  <a:srgbClr val="008000"/>
                </a:solidFill>
                <a:effectLst/>
                <a:uLnTx/>
                <a:uFillTx/>
                <a:latin typeface="+mn-lt"/>
              </a:rPr>
              <a:t>all Module 1 interlocks to BIC + RF Veto</a:t>
            </a:r>
          </a:p>
          <a:p>
            <a:pPr marL="914400" marR="0" lvl="1" indent="-457200" algn="l" defTabSz="914400" rtl="0" eaLnBrk="0" fontAlgn="base" latinLnBrk="0" hangingPunct="0">
              <a:lnSpc>
                <a:spcPct val="100000"/>
              </a:lnSpc>
              <a:spcBef>
                <a:spcPct val="20000"/>
              </a:spcBef>
              <a:spcAft>
                <a:spcPct val="0"/>
              </a:spcAft>
              <a:buClr>
                <a:srgbClr val="6699FF"/>
              </a:buClr>
              <a:buSzTx/>
              <a:buFont typeface="+mj-lt"/>
              <a:buNone/>
              <a:tabLst/>
              <a:defRPr/>
            </a:pPr>
            <a:r>
              <a:rPr kumimoji="0" lang="en-GB" sz="1900" b="0" i="0" u="none" strike="noStrike" kern="0" cap="none" spc="0" normalizeH="0" baseline="0" noProof="0" smtClean="0">
                <a:ln>
                  <a:noFill/>
                </a:ln>
                <a:solidFill>
                  <a:srgbClr val="008000"/>
                </a:solidFill>
                <a:effectLst/>
                <a:uLnTx/>
                <a:uFillTx/>
                <a:latin typeface="+mn-lt"/>
              </a:rPr>
              <a:t>Module 2 &amp; 3 interlocks to RF Veto only</a:t>
            </a:r>
          </a:p>
          <a:p>
            <a:pPr marL="914400" marR="0" lvl="1" indent="-457200" algn="l" defTabSz="914400" rtl="0" eaLnBrk="0" fontAlgn="base" latinLnBrk="0" hangingPunct="0">
              <a:lnSpc>
                <a:spcPct val="100000"/>
              </a:lnSpc>
              <a:spcBef>
                <a:spcPct val="20000"/>
              </a:spcBef>
              <a:spcAft>
                <a:spcPct val="0"/>
              </a:spcAft>
              <a:buClr>
                <a:srgbClr val="6699FF"/>
              </a:buClr>
              <a:buSzTx/>
              <a:buFont typeface="Wingdings" pitchFamily="2" charset="2"/>
              <a:buChar char=""/>
              <a:tabLst/>
              <a:defRPr/>
            </a:pPr>
            <a:r>
              <a:rPr kumimoji="0" lang="en-GB" sz="1900" b="0" i="0" u="none" strike="noStrike" kern="0" cap="none" spc="0" normalizeH="0" baseline="0" noProof="0" smtClean="0">
                <a:ln>
                  <a:noFill/>
                </a:ln>
                <a:solidFill>
                  <a:srgbClr val="00B050"/>
                </a:solidFill>
                <a:effectLst/>
                <a:uLnTx/>
                <a:uFillTx/>
                <a:latin typeface="+mn-lt"/>
              </a:rPr>
              <a:t>reduce the probability of false positives</a:t>
            </a:r>
          </a:p>
          <a:p>
            <a:pPr marL="914400" marR="0" lvl="1" indent="-457200" algn="l" defTabSz="914400" rtl="0" eaLnBrk="0" fontAlgn="base" latinLnBrk="0" hangingPunct="0">
              <a:lnSpc>
                <a:spcPct val="100000"/>
              </a:lnSpc>
              <a:spcBef>
                <a:spcPct val="20000"/>
              </a:spcBef>
              <a:spcAft>
                <a:spcPct val="0"/>
              </a:spcAft>
              <a:buClr>
                <a:srgbClr val="6699FF"/>
              </a:buClr>
              <a:buSzTx/>
              <a:buFont typeface="Wingdings" pitchFamily="2" charset="2"/>
              <a:buChar char=""/>
              <a:tabLst/>
              <a:defRPr/>
            </a:pPr>
            <a:r>
              <a:rPr kumimoji="0" lang="en-GB" sz="1900" b="0" i="0" u="none" strike="noStrike" kern="0" cap="none" spc="0" normalizeH="0" baseline="0" noProof="0" smtClean="0">
                <a:ln>
                  <a:noFill/>
                </a:ln>
                <a:solidFill>
                  <a:srgbClr val="00B050"/>
                </a:solidFill>
                <a:effectLst/>
                <a:uLnTx/>
                <a:uFillTx/>
                <a:latin typeface="+mn-lt"/>
              </a:rPr>
              <a:t>MC Vacuum generates Beam Interlock</a:t>
            </a:r>
          </a:p>
          <a:p>
            <a:pPr marL="914400" marR="0" lvl="1" indent="-457200" algn="l" defTabSz="914400" rtl="0" eaLnBrk="0" fontAlgn="base" latinLnBrk="0" hangingPunct="0">
              <a:lnSpc>
                <a:spcPct val="100000"/>
              </a:lnSpc>
              <a:spcBef>
                <a:spcPct val="20000"/>
              </a:spcBef>
              <a:spcAft>
                <a:spcPct val="0"/>
              </a:spcAft>
              <a:buClr>
                <a:srgbClr val="6699FF"/>
              </a:buClr>
              <a:buSzTx/>
              <a:buFont typeface="Wingdings" pitchFamily="2" charset="2"/>
              <a:buChar char=""/>
              <a:tabLst/>
              <a:defRPr/>
            </a:pPr>
            <a:r>
              <a:rPr kumimoji="0" lang="en-GB" sz="1900" b="0" i="0" u="none" strike="noStrike" kern="0" cap="none" spc="0" normalizeH="0" baseline="0" noProof="0" smtClean="0">
                <a:ln>
                  <a:noFill/>
                </a:ln>
                <a:solidFill>
                  <a:srgbClr val="FF0000"/>
                </a:solidFill>
                <a:effectLst/>
                <a:uLnTx/>
                <a:uFillTx/>
                <a:latin typeface="+mn-lt"/>
              </a:rPr>
              <a:t>Wattcher LO, Cryo OK, Cavity Vacuum no longer generate beam interlock</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None/>
              <a:tabLst/>
              <a:defRPr/>
            </a:pPr>
            <a:endParaRPr kumimoji="0" lang="en-GB" sz="1900" b="0" i="0" u="none" strike="noStrike" kern="0" cap="none" spc="0" normalizeH="0" baseline="0" noProof="0" smtClean="0">
              <a:ln>
                <a:noFill/>
              </a:ln>
              <a:solidFill>
                <a:srgbClr val="062F67"/>
              </a:solidFill>
              <a:effectLst/>
              <a:uLnTx/>
              <a:uFillTx/>
              <a:latin typeface="+mn-lt"/>
              <a:ea typeface="+mn-ea"/>
              <a:cs typeface="+mn-cs"/>
              <a:sym typeface="Wingdings" pitchFamily="2" charset="2"/>
            </a:endParaRPr>
          </a:p>
          <a:p>
            <a:pPr marL="342900" marR="0" lvl="0" indent="-342900" algn="l" defTabSz="914400" rtl="0" eaLnBrk="0" fontAlgn="base" latinLnBrk="0" hangingPunct="0">
              <a:lnSpc>
                <a:spcPct val="100000"/>
              </a:lnSpc>
              <a:spcBef>
                <a:spcPct val="20000"/>
              </a:spcBef>
              <a:spcAft>
                <a:spcPct val="0"/>
              </a:spcAft>
              <a:buClr>
                <a:srgbClr val="000099"/>
              </a:buClr>
              <a:buSzTx/>
              <a:buFont typeface="Wingdings"/>
              <a:buChar char="à"/>
              <a:tabLst/>
              <a:defRPr/>
            </a:pPr>
            <a:r>
              <a:rPr kumimoji="0" lang="en-GB" sz="1900" b="0" i="0" u="none" strike="noStrike" kern="0" cap="none" spc="0" normalizeH="0" baseline="0" noProof="0" smtClean="0">
                <a:ln>
                  <a:noFill/>
                </a:ln>
                <a:solidFill>
                  <a:srgbClr val="062F67"/>
                </a:solidFill>
                <a:effectLst/>
                <a:uLnTx/>
                <a:uFillTx/>
                <a:latin typeface="+mn-lt"/>
                <a:ea typeface="+mn-ea"/>
                <a:cs typeface="+mn-cs"/>
              </a:rPr>
              <a:t>Still under study, no decision taken yet for Technical Stop</a:t>
            </a:r>
          </a:p>
          <a:p>
            <a:pPr marL="342900" marR="0" lvl="0" indent="-342900" algn="l" defTabSz="914400" rtl="0" eaLnBrk="0" fontAlgn="base" latinLnBrk="0" hangingPunct="0">
              <a:lnSpc>
                <a:spcPct val="100000"/>
              </a:lnSpc>
              <a:spcBef>
                <a:spcPct val="20000"/>
              </a:spcBef>
              <a:spcAft>
                <a:spcPct val="0"/>
              </a:spcAft>
              <a:buClr>
                <a:srgbClr val="000099"/>
              </a:buClr>
              <a:buSzTx/>
              <a:buFont typeface="Wingdings"/>
              <a:buChar char="à"/>
              <a:tabLst/>
              <a:defRPr/>
            </a:pPr>
            <a:r>
              <a:rPr kumimoji="0" lang="en-GB" sz="1900" b="0" i="0" u="none" strike="noStrike" kern="0" cap="none" spc="0" normalizeH="0" baseline="0" noProof="0" smtClean="0">
                <a:ln>
                  <a:noFill/>
                </a:ln>
                <a:solidFill>
                  <a:srgbClr val="062F67"/>
                </a:solidFill>
                <a:effectLst/>
                <a:uLnTx/>
                <a:uFillTx/>
                <a:latin typeface="+mn-lt"/>
                <a:ea typeface="+mn-ea"/>
                <a:cs typeface="+mn-cs"/>
              </a:rPr>
              <a:t>Longer term: reorganize interlock inputs to group RF and Beam interlocks by module</a:t>
            </a:r>
          </a:p>
          <a:p>
            <a:pPr marL="342900" marR="0" lvl="0" indent="-342900" algn="l" defTabSz="914400" rtl="0" eaLnBrk="0" fontAlgn="base" latinLnBrk="0" hangingPunct="0">
              <a:lnSpc>
                <a:spcPct val="100000"/>
              </a:lnSpc>
              <a:spcBef>
                <a:spcPct val="20000"/>
              </a:spcBef>
              <a:spcAft>
                <a:spcPct val="0"/>
              </a:spcAft>
              <a:buClr>
                <a:srgbClr val="000099"/>
              </a:buClr>
              <a:buSzTx/>
              <a:buFont typeface="Arial Unicode MS" pitchFamily="34" charset="-128"/>
              <a:buNone/>
              <a:tabLst/>
              <a:defRPr/>
            </a:pPr>
            <a:endParaRPr kumimoji="0" lang="en-GB" sz="2000" b="0" i="0" u="none" strike="noStrike" kern="0" cap="none" spc="0" normalizeH="0" baseline="0" noProof="0" dirty="0" smtClean="0">
              <a:ln>
                <a:noFill/>
              </a:ln>
              <a:solidFill>
                <a:srgbClr val="062F67"/>
              </a:solidFill>
              <a:effectLst/>
              <a:uLnTx/>
              <a:uFillTx/>
              <a:latin typeface="+mn-lt"/>
              <a:ea typeface="+mn-ea"/>
              <a:cs typeface="+mn-cs"/>
            </a:endParaRPr>
          </a:p>
        </p:txBody>
      </p:sp>
      <p:grpSp>
        <p:nvGrpSpPr>
          <p:cNvPr id="7" name="Group 36"/>
          <p:cNvGrpSpPr/>
          <p:nvPr/>
        </p:nvGrpSpPr>
        <p:grpSpPr>
          <a:xfrm>
            <a:off x="4876800" y="914400"/>
            <a:ext cx="3908570" cy="5580211"/>
            <a:chOff x="5029200" y="1295400"/>
            <a:chExt cx="3756170" cy="5046811"/>
          </a:xfrm>
        </p:grpSpPr>
        <p:pic>
          <p:nvPicPr>
            <p:cNvPr id="8" name="Picture 3"/>
            <p:cNvPicPr>
              <a:picLocks noChangeAspect="1" noChangeArrowheads="1"/>
            </p:cNvPicPr>
            <p:nvPr/>
          </p:nvPicPr>
          <p:blipFill>
            <a:blip r:embed="rId2" cstate="print">
              <a:lum bright="9000" contrast="61000"/>
            </a:blip>
            <a:srcRect l="74288" t="42140" r="627" b="1057"/>
            <a:stretch>
              <a:fillRect/>
            </a:stretch>
          </p:blipFill>
          <p:spPr bwMode="auto">
            <a:xfrm>
              <a:off x="5029200" y="1295400"/>
              <a:ext cx="3756170" cy="5046811"/>
            </a:xfrm>
            <a:prstGeom prst="rect">
              <a:avLst/>
            </a:prstGeom>
            <a:noFill/>
            <a:ln w="9525">
              <a:noFill/>
              <a:miter lim="800000"/>
              <a:headEnd/>
              <a:tailEnd/>
            </a:ln>
          </p:spPr>
        </p:pic>
        <p:sp>
          <p:nvSpPr>
            <p:cNvPr id="9" name="TextBox 8"/>
            <p:cNvSpPr txBox="1"/>
            <p:nvPr/>
          </p:nvSpPr>
          <p:spPr>
            <a:xfrm>
              <a:off x="6933151" y="3225054"/>
              <a:ext cx="960039" cy="306192"/>
            </a:xfrm>
            <a:prstGeom prst="rect">
              <a:avLst/>
            </a:prstGeom>
            <a:noFill/>
          </p:spPr>
          <p:txBody>
            <a:bodyPr wrap="none" rtlCol="0">
              <a:spAutoFit/>
            </a:bodyPr>
            <a:lstStyle/>
            <a:p>
              <a:r>
                <a:rPr lang="en-GB" sz="1600" b="1" dirty="0" smtClean="0"/>
                <a:t>Module 0</a:t>
              </a:r>
              <a:endParaRPr lang="en-GB" sz="1600" b="1" dirty="0"/>
            </a:p>
          </p:txBody>
        </p:sp>
        <p:cxnSp>
          <p:nvCxnSpPr>
            <p:cNvPr id="10" name="Straight Arrow Connector 9"/>
            <p:cNvCxnSpPr/>
            <p:nvPr/>
          </p:nvCxnSpPr>
          <p:spPr>
            <a:xfrm>
              <a:off x="7772400" y="4267200"/>
              <a:ext cx="4572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29600" y="4191000"/>
              <a:ext cx="389063" cy="215444"/>
            </a:xfrm>
            <a:prstGeom prst="rect">
              <a:avLst/>
            </a:prstGeom>
            <a:noFill/>
            <a:ln w="28575">
              <a:solidFill>
                <a:schemeClr val="tx1"/>
              </a:solidFill>
            </a:ln>
          </p:spPr>
          <p:txBody>
            <a:bodyPr wrap="none" lIns="72000" tIns="0" rIns="72000" bIns="0" rtlCol="0">
              <a:spAutoFit/>
            </a:bodyPr>
            <a:lstStyle/>
            <a:p>
              <a:r>
                <a:rPr lang="en-GB" sz="1400" b="1" dirty="0" smtClean="0"/>
                <a:t>BIC</a:t>
              </a:r>
              <a:endParaRPr lang="en-GB" sz="1400" b="1" dirty="0"/>
            </a:p>
          </p:txBody>
        </p:sp>
      </p:gr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a:lnSpc>
                <a:spcPct val="90000"/>
              </a:lnSpc>
            </a:pPr>
            <a:r>
              <a:rPr lang="en-GB" dirty="0" smtClean="0"/>
              <a:t>LBDS modifications</a:t>
            </a:r>
          </a:p>
        </p:txBody>
      </p:sp>
      <p:sp>
        <p:nvSpPr>
          <p:cNvPr id="21506" name="Rectangle 3"/>
          <p:cNvSpPr>
            <a:spLocks noGrp="1" noChangeArrowheads="1"/>
          </p:cNvSpPr>
          <p:nvPr>
            <p:ph type="body" idx="4294967295"/>
          </p:nvPr>
        </p:nvSpPr>
        <p:spPr>
          <a:xfrm>
            <a:off x="293833" y="1107280"/>
            <a:ext cx="8793017" cy="5127625"/>
          </a:xfrm>
        </p:spPr>
        <p:txBody>
          <a:bodyPr/>
          <a:lstStyle/>
          <a:p>
            <a:pPr>
              <a:buNone/>
            </a:pPr>
            <a:endParaRPr lang="en-GB" sz="400" dirty="0" smtClean="0">
              <a:solidFill>
                <a:srgbClr val="3366FF"/>
              </a:solidFill>
            </a:endParaRPr>
          </a:p>
          <a:p>
            <a:r>
              <a:rPr lang="en-US" sz="1400" dirty="0" smtClean="0"/>
              <a:t>Verify TCDQ remote displacement mechanics, and drift of regulation loop. </a:t>
            </a:r>
          </a:p>
          <a:p>
            <a:r>
              <a:rPr lang="en-US" sz="1400" dirty="0" smtClean="0"/>
              <a:t>Replace TMR on one MKI in Pt 2, after verification </a:t>
            </a:r>
          </a:p>
          <a:p>
            <a:r>
              <a:rPr lang="en-US" sz="1400" dirty="0" smtClean="0"/>
              <a:t>Change main switch on MKI Pt 2 PFN_C – turn-on jitter. </a:t>
            </a:r>
          </a:p>
          <a:p>
            <a:r>
              <a:rPr lang="en-US" sz="1400" dirty="0" smtClean="0"/>
              <a:t>VSC to install coils MKI on interconnects in LSS8 to suppress e-cloud</a:t>
            </a:r>
          </a:p>
          <a:p>
            <a:r>
              <a:rPr lang="en-US" sz="1400" dirty="0" smtClean="0"/>
              <a:t>Remove unused MKI RCPS diagnostics crate (transformer oil level) from interlock chain (Pt 2, 8), and connect interlock directly. </a:t>
            </a:r>
          </a:p>
          <a:p>
            <a:r>
              <a:rPr lang="en-US" sz="1400" dirty="0" smtClean="0"/>
              <a:t>Make 4 MKI PFN in Pt 8 water tight. </a:t>
            </a:r>
          </a:p>
          <a:p>
            <a:r>
              <a:rPr lang="en-US" sz="1400" dirty="0" smtClean="0"/>
              <a:t>Verification and HV tests of MKI in Pt 2, 8. </a:t>
            </a:r>
          </a:p>
          <a:p>
            <a:r>
              <a:rPr lang="en-US" sz="1400" dirty="0" smtClean="0"/>
              <a:t>Remove 2 entry boxes on MKB tanks in RA67 (requires opening of shielded door). </a:t>
            </a:r>
          </a:p>
          <a:p>
            <a:r>
              <a:rPr lang="en-US" sz="1400" dirty="0" smtClean="0"/>
              <a:t>Replace one entry box on MKD in RA67 (idem). </a:t>
            </a:r>
          </a:p>
          <a:p>
            <a:r>
              <a:rPr lang="en-US" sz="1400" dirty="0" smtClean="0"/>
              <a:t>Replace 2 MKD generators in UA63 and/or 67. Decision after low energy scan. If no clear “bad” candidates sticking out prefer to do both interventions in same UA (draft planning provided by Alain for both cases). </a:t>
            </a:r>
          </a:p>
          <a:p>
            <a:r>
              <a:rPr lang="en-US" sz="1400" dirty="0" smtClean="0"/>
              <a:t>Attention: energy scan during verification program requires ADC cards to work. As these are more likely to fail, the ADC work (if it can be organized for this TS) has priority over the generator exchange. </a:t>
            </a:r>
          </a:p>
          <a:p>
            <a:r>
              <a:rPr lang="en-US" sz="1400" dirty="0" smtClean="0">
                <a:solidFill>
                  <a:srgbClr val="3366FF"/>
                </a:solidFill>
              </a:rPr>
              <a:t>Cable pulling in LBDS zones in UA63/67, for faster BIS triggering, and more precise BLM time stamping of dump. </a:t>
            </a:r>
          </a:p>
          <a:p>
            <a:r>
              <a:rPr lang="en-US" sz="1400" dirty="0" smtClean="0"/>
              <a:t>Recalibrate generator MKDGA.JUA67 (was exchanged few weeks ago). </a:t>
            </a:r>
          </a:p>
          <a:p>
            <a:r>
              <a:rPr lang="en-US" sz="1400" dirty="0" smtClean="0"/>
              <a:t>Check few incorrect measurement signals in in MKD generators. </a:t>
            </a:r>
          </a:p>
          <a:p>
            <a:r>
              <a:rPr lang="en-US" sz="1400" dirty="0" smtClean="0"/>
              <a:t>Verification and HV tests of LBDS system. </a:t>
            </a:r>
          </a:p>
          <a:p>
            <a:endParaRPr lang="en-GB" sz="1400" dirty="0" smtClean="0"/>
          </a:p>
        </p:txBody>
      </p:sp>
      <p:sp>
        <p:nvSpPr>
          <p:cNvPr id="4" name="Slide Number Placeholder 2"/>
          <p:cNvSpPr>
            <a:spLocks noGrp="1"/>
          </p:cNvSpPr>
          <p:nvPr>
            <p:ph type="sldNum" sz="quarter" idx="10"/>
          </p:nvPr>
        </p:nvSpPr>
        <p:spPr/>
        <p:txBody>
          <a:bodyPr/>
          <a:lstStyle/>
          <a:p>
            <a:pPr>
              <a:defRPr/>
            </a:pPr>
            <a:fld id="{A5FE03AC-DE99-472D-9796-526891D64F0A}" type="slidenum">
              <a:rPr lang="en-US" smtClean="0"/>
              <a:pPr>
                <a:defRPr/>
              </a:pPr>
              <a:t>9</a:t>
            </a:fld>
            <a:endParaRPr lang="en-US" dirty="0"/>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TODD primary master">
  <a:themeElements>
    <a:clrScheme name="BTODD Theme Colour Set">
      <a:dk1>
        <a:srgbClr val="FFFFFF"/>
      </a:dk1>
      <a:lt1>
        <a:srgbClr val="FFFFFF"/>
      </a:lt1>
      <a:dk2>
        <a:srgbClr val="FFFFFF"/>
      </a:dk2>
      <a:lt2>
        <a:srgbClr val="FFFFFF"/>
      </a:lt2>
      <a:accent1>
        <a:srgbClr val="339966"/>
      </a:accent1>
      <a:accent2>
        <a:srgbClr val="FF0000"/>
      </a:accent2>
      <a:accent3>
        <a:srgbClr val="800080"/>
      </a:accent3>
      <a:accent4>
        <a:srgbClr val="FF6600"/>
      </a:accent4>
      <a:accent5>
        <a:srgbClr val="062F67"/>
      </a:accent5>
      <a:accent6>
        <a:srgbClr val="000000"/>
      </a:accent6>
      <a:hlink>
        <a:srgbClr val="1717FF"/>
      </a:hlink>
      <a:folHlink>
        <a:srgbClr val="0000CC"/>
      </a:folHlink>
    </a:clrScheme>
    <a:fontScheme name="BTODD Theme Fonts">
      <a:majorFont>
        <a:latin typeface="Calibri"/>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6"/>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accent6"/>
          </a:solidFill>
          <a:prstDash val="solid"/>
          <a:round/>
          <a:headEnd type="none" w="med" len="med"/>
          <a:tailEnd type="none" w="med" len="med"/>
        </a:ln>
        <a:effectLst/>
      </a:spPr>
      <a:body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TODD index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31548</TotalTime>
  <Words>958</Words>
  <Application>Microsoft Office PowerPoint</Application>
  <PresentationFormat>On-screen Show (4:3)</PresentationFormat>
  <Paragraphs>152</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BTODD primary master</vt:lpstr>
      <vt:lpstr>BTODD index master</vt:lpstr>
      <vt:lpstr>Slide 1</vt:lpstr>
      <vt:lpstr>MPS relevant changed during TS</vt:lpstr>
      <vt:lpstr>BPF thresholds</vt:lpstr>
      <vt:lpstr>BPF – calculation logic </vt:lpstr>
      <vt:lpstr>BPF – calculation logic</vt:lpstr>
      <vt:lpstr>PIC configuration</vt:lpstr>
      <vt:lpstr>RF power distribution &amp; critical interlocks</vt:lpstr>
      <vt:lpstr>Proposed modification for tech. stop </vt:lpstr>
      <vt:lpstr>LBDS modifications</vt:lpstr>
      <vt:lpstr>LBDS modifications</vt:lpstr>
      <vt:lpstr>MPS relevant changed during TS</vt:lpstr>
      <vt:lpstr>Additional BLM monitors + QPS instrumentation</vt:lpstr>
      <vt:lpstr>Beam Current Change Monitor – DIDT</vt:lpstr>
      <vt:lpstr>Slide 14</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LHC Beam Interlock System</dc:title>
  <dc:creator>benjamin todd</dc:creator>
  <cp:lastModifiedBy>zerlauth</cp:lastModifiedBy>
  <cp:revision>819</cp:revision>
  <dcterms:created xsi:type="dcterms:W3CDTF">2004-05-13T09:14:00Z</dcterms:created>
  <dcterms:modified xsi:type="dcterms:W3CDTF">2011-06-28T13:15:08Z</dcterms:modified>
</cp:coreProperties>
</file>