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65" r:id="rId2"/>
    <p:sldMasterId id="2147484041" r:id="rId3"/>
    <p:sldMasterId id="2147484301" r:id="rId4"/>
    <p:sldMasterId id="2147484360" r:id="rId5"/>
    <p:sldMasterId id="2147484919" r:id="rId6"/>
  </p:sldMasterIdLst>
  <p:notesMasterIdLst>
    <p:notesMasterId r:id="rId28"/>
  </p:notesMasterIdLst>
  <p:handoutMasterIdLst>
    <p:handoutMasterId r:id="rId29"/>
  </p:handoutMasterIdLst>
  <p:sldIdLst>
    <p:sldId id="601" r:id="rId7"/>
    <p:sldId id="608" r:id="rId8"/>
    <p:sldId id="609" r:id="rId9"/>
    <p:sldId id="610" r:id="rId10"/>
    <p:sldId id="613" r:id="rId11"/>
    <p:sldId id="615" r:id="rId12"/>
    <p:sldId id="619" r:id="rId13"/>
    <p:sldId id="611" r:id="rId14"/>
    <p:sldId id="612" r:id="rId15"/>
    <p:sldId id="605" r:id="rId16"/>
    <p:sldId id="606" r:id="rId17"/>
    <p:sldId id="623" r:id="rId18"/>
    <p:sldId id="607" r:id="rId19"/>
    <p:sldId id="614" r:id="rId20"/>
    <p:sldId id="616" r:id="rId21"/>
    <p:sldId id="617" r:id="rId22"/>
    <p:sldId id="620" r:id="rId23"/>
    <p:sldId id="621" r:id="rId24"/>
    <p:sldId id="622" r:id="rId25"/>
    <p:sldId id="618" r:id="rId26"/>
    <p:sldId id="624" r:id="rId27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09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19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29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3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498" algn="l" defTabSz="9141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596" algn="l" defTabSz="9141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698" algn="l" defTabSz="9141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799" algn="l" defTabSz="91419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602B"/>
    <a:srgbClr val="B9CEE5"/>
    <a:srgbClr val="CC99FF"/>
    <a:srgbClr val="33CCCC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 varScale="1">
        <p:scale>
          <a:sx n="126" d="100"/>
          <a:sy n="126" d="100"/>
        </p:scale>
        <p:origin x="-6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909" cy="46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54" y="0"/>
            <a:ext cx="2971909" cy="46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4122"/>
            <a:ext cx="2971909" cy="46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54" y="8774122"/>
            <a:ext cx="2971909" cy="46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D2DC906-1C9C-4F2B-B82F-EE101EF8A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909" cy="46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54" y="0"/>
            <a:ext cx="2971909" cy="46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56" y="4387061"/>
            <a:ext cx="5485089" cy="415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4122"/>
            <a:ext cx="2971909" cy="46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54" y="8774122"/>
            <a:ext cx="2971909" cy="46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26" tIns="45263" rIns="90526" bIns="452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8A115F-B9CE-439E-B08C-4DE178A01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9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9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29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39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498" algn="l" defTabSz="9141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96" algn="l" defTabSz="9141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98" algn="l" defTabSz="9141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99" algn="l" defTabSz="9141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As an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immediate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implication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see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that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the total noise power in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each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“Schottky” band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constant. But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also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know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that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the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width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of the Schottky band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increasing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proportional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to the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harmonic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number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and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thus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the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height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must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decrease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with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1/n. It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very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clear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from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Fig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7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that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when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continue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increasing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the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harmonic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number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and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thus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the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frequency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that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 certain point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there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will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Schottky band </a:t>
            </a:r>
            <a:r>
              <a:rPr lang="fr-FR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overlap</a:t>
            </a:r>
            <a:r>
              <a:rPr lang="fr-FR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  <a:endParaRPr lang="fr-FR" b="0" i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8A115F-B9CE-439E-B08C-4DE178A014F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8A115F-B9CE-439E-B08C-4DE178A014F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9" indent="0" algn="ctr">
              <a:buNone/>
              <a:defRPr/>
            </a:lvl2pPr>
            <a:lvl3pPr marL="914199" indent="0" algn="ctr">
              <a:buNone/>
              <a:defRPr/>
            </a:lvl3pPr>
            <a:lvl4pPr marL="1371297" indent="0" algn="ctr">
              <a:buNone/>
              <a:defRPr/>
            </a:lvl4pPr>
            <a:lvl5pPr marL="1828398" indent="0" algn="ctr">
              <a:buNone/>
              <a:defRPr/>
            </a:lvl5pPr>
            <a:lvl6pPr marL="2285498" indent="0" algn="ctr">
              <a:buNone/>
              <a:defRPr/>
            </a:lvl6pPr>
            <a:lvl7pPr marL="2742596" indent="0" algn="ctr">
              <a:buNone/>
              <a:defRPr/>
            </a:lvl7pPr>
            <a:lvl8pPr marL="3199698" indent="0" algn="ctr">
              <a:buNone/>
              <a:defRPr/>
            </a:lvl8pPr>
            <a:lvl9pPr marL="365679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9" indent="0" algn="ctr">
              <a:buNone/>
              <a:defRPr/>
            </a:lvl2pPr>
            <a:lvl3pPr marL="914199" indent="0" algn="ctr">
              <a:buNone/>
              <a:defRPr/>
            </a:lvl3pPr>
            <a:lvl4pPr marL="1371297" indent="0" algn="ctr">
              <a:buNone/>
              <a:defRPr/>
            </a:lvl4pPr>
            <a:lvl5pPr marL="1828398" indent="0" algn="ctr">
              <a:buNone/>
              <a:defRPr/>
            </a:lvl5pPr>
            <a:lvl6pPr marL="2285498" indent="0" algn="ctr">
              <a:buNone/>
              <a:defRPr/>
            </a:lvl6pPr>
            <a:lvl7pPr marL="2742596" indent="0" algn="ctr">
              <a:buNone/>
              <a:defRPr/>
            </a:lvl7pPr>
            <a:lvl8pPr marL="3199698" indent="0" algn="ctr">
              <a:buNone/>
              <a:defRPr/>
            </a:lvl8pPr>
            <a:lvl9pPr marL="365679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9" indent="0">
              <a:buNone/>
              <a:defRPr sz="1800"/>
            </a:lvl2pPr>
            <a:lvl3pPr marL="914199" indent="0">
              <a:buNone/>
              <a:defRPr sz="1600"/>
            </a:lvl3pPr>
            <a:lvl4pPr marL="1371297" indent="0">
              <a:buNone/>
              <a:defRPr sz="1400"/>
            </a:lvl4pPr>
            <a:lvl5pPr marL="1828398" indent="0">
              <a:buNone/>
              <a:defRPr sz="1400"/>
            </a:lvl5pPr>
            <a:lvl6pPr marL="2285498" indent="0">
              <a:buNone/>
              <a:defRPr sz="1400"/>
            </a:lvl6pPr>
            <a:lvl7pPr marL="2742596" indent="0">
              <a:buNone/>
              <a:defRPr sz="1400"/>
            </a:lvl7pPr>
            <a:lvl8pPr marL="3199698" indent="0">
              <a:buNone/>
              <a:defRPr sz="1400"/>
            </a:lvl8pPr>
            <a:lvl9pPr marL="365679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9" indent="0">
              <a:buNone/>
              <a:defRPr sz="2000" b="1"/>
            </a:lvl2pPr>
            <a:lvl3pPr marL="914199" indent="0">
              <a:buNone/>
              <a:defRPr sz="1800" b="1"/>
            </a:lvl3pPr>
            <a:lvl4pPr marL="1371297" indent="0">
              <a:buNone/>
              <a:defRPr sz="1600" b="1"/>
            </a:lvl4pPr>
            <a:lvl5pPr marL="1828398" indent="0">
              <a:buNone/>
              <a:defRPr sz="1600" b="1"/>
            </a:lvl5pPr>
            <a:lvl6pPr marL="2285498" indent="0">
              <a:buNone/>
              <a:defRPr sz="1600" b="1"/>
            </a:lvl6pPr>
            <a:lvl7pPr marL="2742596" indent="0">
              <a:buNone/>
              <a:defRPr sz="1600" b="1"/>
            </a:lvl7pPr>
            <a:lvl8pPr marL="3199698" indent="0">
              <a:buNone/>
              <a:defRPr sz="1600" b="1"/>
            </a:lvl8pPr>
            <a:lvl9pPr marL="36567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9" indent="0">
              <a:buNone/>
              <a:defRPr sz="2000" b="1"/>
            </a:lvl2pPr>
            <a:lvl3pPr marL="914199" indent="0">
              <a:buNone/>
              <a:defRPr sz="1800" b="1"/>
            </a:lvl3pPr>
            <a:lvl4pPr marL="1371297" indent="0">
              <a:buNone/>
              <a:defRPr sz="1600" b="1"/>
            </a:lvl4pPr>
            <a:lvl5pPr marL="1828398" indent="0">
              <a:buNone/>
              <a:defRPr sz="1600" b="1"/>
            </a:lvl5pPr>
            <a:lvl6pPr marL="2285498" indent="0">
              <a:buNone/>
              <a:defRPr sz="1600" b="1"/>
            </a:lvl6pPr>
            <a:lvl7pPr marL="2742596" indent="0">
              <a:buNone/>
              <a:defRPr sz="1600" b="1"/>
            </a:lvl7pPr>
            <a:lvl8pPr marL="3199698" indent="0">
              <a:buNone/>
              <a:defRPr sz="1600" b="1"/>
            </a:lvl8pPr>
            <a:lvl9pPr marL="36567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9" indent="0">
              <a:buNone/>
              <a:defRPr sz="1200"/>
            </a:lvl2pPr>
            <a:lvl3pPr marL="914199" indent="0">
              <a:buNone/>
              <a:defRPr sz="1000"/>
            </a:lvl3pPr>
            <a:lvl4pPr marL="1371297" indent="0">
              <a:buNone/>
              <a:defRPr sz="900"/>
            </a:lvl4pPr>
            <a:lvl5pPr marL="1828398" indent="0">
              <a:buNone/>
              <a:defRPr sz="900"/>
            </a:lvl5pPr>
            <a:lvl6pPr marL="2285498" indent="0">
              <a:buNone/>
              <a:defRPr sz="900"/>
            </a:lvl6pPr>
            <a:lvl7pPr marL="2742596" indent="0">
              <a:buNone/>
              <a:defRPr sz="900"/>
            </a:lvl7pPr>
            <a:lvl8pPr marL="3199698" indent="0">
              <a:buNone/>
              <a:defRPr sz="900"/>
            </a:lvl8pPr>
            <a:lvl9pPr marL="36567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9" indent="0">
              <a:buNone/>
              <a:defRPr sz="2800"/>
            </a:lvl2pPr>
            <a:lvl3pPr marL="914199" indent="0">
              <a:buNone/>
              <a:defRPr sz="2400"/>
            </a:lvl3pPr>
            <a:lvl4pPr marL="1371297" indent="0">
              <a:buNone/>
              <a:defRPr sz="2000"/>
            </a:lvl4pPr>
            <a:lvl5pPr marL="1828398" indent="0">
              <a:buNone/>
              <a:defRPr sz="2000"/>
            </a:lvl5pPr>
            <a:lvl6pPr marL="2285498" indent="0">
              <a:buNone/>
              <a:defRPr sz="2000"/>
            </a:lvl6pPr>
            <a:lvl7pPr marL="2742596" indent="0">
              <a:buNone/>
              <a:defRPr sz="2000"/>
            </a:lvl7pPr>
            <a:lvl8pPr marL="3199698" indent="0">
              <a:buNone/>
              <a:defRPr sz="2000"/>
            </a:lvl8pPr>
            <a:lvl9pPr marL="36567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9" indent="0">
              <a:buNone/>
              <a:defRPr sz="1200"/>
            </a:lvl2pPr>
            <a:lvl3pPr marL="914199" indent="0">
              <a:buNone/>
              <a:defRPr sz="1000"/>
            </a:lvl3pPr>
            <a:lvl4pPr marL="1371297" indent="0">
              <a:buNone/>
              <a:defRPr sz="900"/>
            </a:lvl4pPr>
            <a:lvl5pPr marL="1828398" indent="0">
              <a:buNone/>
              <a:defRPr sz="900"/>
            </a:lvl5pPr>
            <a:lvl6pPr marL="2285498" indent="0">
              <a:buNone/>
              <a:defRPr sz="900"/>
            </a:lvl6pPr>
            <a:lvl7pPr marL="2742596" indent="0">
              <a:buNone/>
              <a:defRPr sz="900"/>
            </a:lvl7pPr>
            <a:lvl8pPr marL="3199698" indent="0">
              <a:buNone/>
              <a:defRPr sz="900"/>
            </a:lvl8pPr>
            <a:lvl9pPr marL="36567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9" indent="0" algn="ctr">
              <a:buNone/>
              <a:defRPr/>
            </a:lvl2pPr>
            <a:lvl3pPr marL="914199" indent="0" algn="ctr">
              <a:buNone/>
              <a:defRPr/>
            </a:lvl3pPr>
            <a:lvl4pPr marL="1371297" indent="0" algn="ctr">
              <a:buNone/>
              <a:defRPr/>
            </a:lvl4pPr>
            <a:lvl5pPr marL="1828398" indent="0" algn="ctr">
              <a:buNone/>
              <a:defRPr/>
            </a:lvl5pPr>
            <a:lvl6pPr marL="2285498" indent="0" algn="ctr">
              <a:buNone/>
              <a:defRPr/>
            </a:lvl6pPr>
            <a:lvl7pPr marL="2742596" indent="0" algn="ctr">
              <a:buNone/>
              <a:defRPr/>
            </a:lvl7pPr>
            <a:lvl8pPr marL="3199698" indent="0" algn="ctr">
              <a:buNone/>
              <a:defRPr/>
            </a:lvl8pPr>
            <a:lvl9pPr marL="365679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9" indent="0">
              <a:buNone/>
              <a:defRPr sz="1800"/>
            </a:lvl2pPr>
            <a:lvl3pPr marL="914199" indent="0">
              <a:buNone/>
              <a:defRPr sz="1600"/>
            </a:lvl3pPr>
            <a:lvl4pPr marL="1371297" indent="0">
              <a:buNone/>
              <a:defRPr sz="1400"/>
            </a:lvl4pPr>
            <a:lvl5pPr marL="1828398" indent="0">
              <a:buNone/>
              <a:defRPr sz="1400"/>
            </a:lvl5pPr>
            <a:lvl6pPr marL="2285498" indent="0">
              <a:buNone/>
              <a:defRPr sz="1400"/>
            </a:lvl6pPr>
            <a:lvl7pPr marL="2742596" indent="0">
              <a:buNone/>
              <a:defRPr sz="1400"/>
            </a:lvl7pPr>
            <a:lvl8pPr marL="3199698" indent="0">
              <a:buNone/>
              <a:defRPr sz="1400"/>
            </a:lvl8pPr>
            <a:lvl9pPr marL="365679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9" indent="0">
              <a:buNone/>
              <a:defRPr sz="2000" b="1"/>
            </a:lvl2pPr>
            <a:lvl3pPr marL="914199" indent="0">
              <a:buNone/>
              <a:defRPr sz="1800" b="1"/>
            </a:lvl3pPr>
            <a:lvl4pPr marL="1371297" indent="0">
              <a:buNone/>
              <a:defRPr sz="1600" b="1"/>
            </a:lvl4pPr>
            <a:lvl5pPr marL="1828398" indent="0">
              <a:buNone/>
              <a:defRPr sz="1600" b="1"/>
            </a:lvl5pPr>
            <a:lvl6pPr marL="2285498" indent="0">
              <a:buNone/>
              <a:defRPr sz="1600" b="1"/>
            </a:lvl6pPr>
            <a:lvl7pPr marL="2742596" indent="0">
              <a:buNone/>
              <a:defRPr sz="1600" b="1"/>
            </a:lvl7pPr>
            <a:lvl8pPr marL="3199698" indent="0">
              <a:buNone/>
              <a:defRPr sz="1600" b="1"/>
            </a:lvl8pPr>
            <a:lvl9pPr marL="36567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9" indent="0">
              <a:buNone/>
              <a:defRPr sz="2000" b="1"/>
            </a:lvl2pPr>
            <a:lvl3pPr marL="914199" indent="0">
              <a:buNone/>
              <a:defRPr sz="1800" b="1"/>
            </a:lvl3pPr>
            <a:lvl4pPr marL="1371297" indent="0">
              <a:buNone/>
              <a:defRPr sz="1600" b="1"/>
            </a:lvl4pPr>
            <a:lvl5pPr marL="1828398" indent="0">
              <a:buNone/>
              <a:defRPr sz="1600" b="1"/>
            </a:lvl5pPr>
            <a:lvl6pPr marL="2285498" indent="0">
              <a:buNone/>
              <a:defRPr sz="1600" b="1"/>
            </a:lvl6pPr>
            <a:lvl7pPr marL="2742596" indent="0">
              <a:buNone/>
              <a:defRPr sz="1600" b="1"/>
            </a:lvl7pPr>
            <a:lvl8pPr marL="3199698" indent="0">
              <a:buNone/>
              <a:defRPr sz="1600" b="1"/>
            </a:lvl8pPr>
            <a:lvl9pPr marL="36567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9" indent="0">
              <a:buNone/>
              <a:defRPr sz="1800"/>
            </a:lvl2pPr>
            <a:lvl3pPr marL="914199" indent="0">
              <a:buNone/>
              <a:defRPr sz="1600"/>
            </a:lvl3pPr>
            <a:lvl4pPr marL="1371297" indent="0">
              <a:buNone/>
              <a:defRPr sz="1400"/>
            </a:lvl4pPr>
            <a:lvl5pPr marL="1828398" indent="0">
              <a:buNone/>
              <a:defRPr sz="1400"/>
            </a:lvl5pPr>
            <a:lvl6pPr marL="2285498" indent="0">
              <a:buNone/>
              <a:defRPr sz="1400"/>
            </a:lvl6pPr>
            <a:lvl7pPr marL="2742596" indent="0">
              <a:buNone/>
              <a:defRPr sz="1400"/>
            </a:lvl7pPr>
            <a:lvl8pPr marL="3199698" indent="0">
              <a:buNone/>
              <a:defRPr sz="1400"/>
            </a:lvl8pPr>
            <a:lvl9pPr marL="365679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9" indent="0">
              <a:buNone/>
              <a:defRPr sz="1200"/>
            </a:lvl2pPr>
            <a:lvl3pPr marL="914199" indent="0">
              <a:buNone/>
              <a:defRPr sz="1000"/>
            </a:lvl3pPr>
            <a:lvl4pPr marL="1371297" indent="0">
              <a:buNone/>
              <a:defRPr sz="900"/>
            </a:lvl4pPr>
            <a:lvl5pPr marL="1828398" indent="0">
              <a:buNone/>
              <a:defRPr sz="900"/>
            </a:lvl5pPr>
            <a:lvl6pPr marL="2285498" indent="0">
              <a:buNone/>
              <a:defRPr sz="900"/>
            </a:lvl6pPr>
            <a:lvl7pPr marL="2742596" indent="0">
              <a:buNone/>
              <a:defRPr sz="900"/>
            </a:lvl7pPr>
            <a:lvl8pPr marL="3199698" indent="0">
              <a:buNone/>
              <a:defRPr sz="900"/>
            </a:lvl8pPr>
            <a:lvl9pPr marL="36567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9" indent="0">
              <a:buNone/>
              <a:defRPr sz="2800"/>
            </a:lvl2pPr>
            <a:lvl3pPr marL="914199" indent="0">
              <a:buNone/>
              <a:defRPr sz="2400"/>
            </a:lvl3pPr>
            <a:lvl4pPr marL="1371297" indent="0">
              <a:buNone/>
              <a:defRPr sz="2000"/>
            </a:lvl4pPr>
            <a:lvl5pPr marL="1828398" indent="0">
              <a:buNone/>
              <a:defRPr sz="2000"/>
            </a:lvl5pPr>
            <a:lvl6pPr marL="2285498" indent="0">
              <a:buNone/>
              <a:defRPr sz="2000"/>
            </a:lvl6pPr>
            <a:lvl7pPr marL="2742596" indent="0">
              <a:buNone/>
              <a:defRPr sz="2000"/>
            </a:lvl7pPr>
            <a:lvl8pPr marL="3199698" indent="0">
              <a:buNone/>
              <a:defRPr sz="2000"/>
            </a:lvl8pPr>
            <a:lvl9pPr marL="365679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9" indent="0">
              <a:buNone/>
              <a:defRPr sz="1200"/>
            </a:lvl2pPr>
            <a:lvl3pPr marL="914199" indent="0">
              <a:buNone/>
              <a:defRPr sz="1000"/>
            </a:lvl3pPr>
            <a:lvl4pPr marL="1371297" indent="0">
              <a:buNone/>
              <a:defRPr sz="900"/>
            </a:lvl4pPr>
            <a:lvl5pPr marL="1828398" indent="0">
              <a:buNone/>
              <a:defRPr sz="900"/>
            </a:lvl5pPr>
            <a:lvl6pPr marL="2285498" indent="0">
              <a:buNone/>
              <a:defRPr sz="900"/>
            </a:lvl6pPr>
            <a:lvl7pPr marL="2742596" indent="0">
              <a:buNone/>
              <a:defRPr sz="900"/>
            </a:lvl7pPr>
            <a:lvl8pPr marL="3199698" indent="0">
              <a:buNone/>
              <a:defRPr sz="900"/>
            </a:lvl8pPr>
            <a:lvl9pPr marL="36567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-ble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 smtClean="0">
              <a:solidFill>
                <a:srgbClr val="000000"/>
              </a:solidFill>
              <a:latin typeface="Helvetica" charset="0"/>
              <a:ea typeface="ＭＳ Ｐゴシック" charset="-128"/>
            </a:endParaRP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4"/>
          <p:cNvSpPr>
            <a:spLocks noChangeArrowheads="1"/>
          </p:cNvSpPr>
          <p:nvPr userDrawn="1"/>
        </p:nvSpPr>
        <p:spPr bwMode="auto">
          <a:xfrm>
            <a:off x="866775" y="0"/>
            <a:ext cx="3219450" cy="9112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AAC3DE">
                  <a:alpha val="21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 algn="r">
              <a:buFont typeface="Wingdings" pitchFamily="31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Helvetica" charset="0"/>
              </a:defRPr>
            </a:lvl1pPr>
          </a:lstStyle>
          <a:p>
            <a:endParaRPr lang="en-US" smtClean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10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F25D963-E70C-4047-BD3F-7860CC948B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FC0B85-0C85-4DD6-AA87-ACCA54A244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A27600-9A96-4A78-BA8C-3F1F8BEFE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3" y="1295400"/>
            <a:ext cx="3811587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4F7CD2-E1E6-484C-B64C-7C1F5A209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74349D-7F24-486C-9EAA-BE61DEB510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9" indent="0">
              <a:buNone/>
              <a:defRPr sz="2000" b="1"/>
            </a:lvl2pPr>
            <a:lvl3pPr marL="914199" indent="0">
              <a:buNone/>
              <a:defRPr sz="1800" b="1"/>
            </a:lvl3pPr>
            <a:lvl4pPr marL="1371297" indent="0">
              <a:buNone/>
              <a:defRPr sz="1600" b="1"/>
            </a:lvl4pPr>
            <a:lvl5pPr marL="1828398" indent="0">
              <a:buNone/>
              <a:defRPr sz="1600" b="1"/>
            </a:lvl5pPr>
            <a:lvl6pPr marL="2285498" indent="0">
              <a:buNone/>
              <a:defRPr sz="1600" b="1"/>
            </a:lvl6pPr>
            <a:lvl7pPr marL="2742596" indent="0">
              <a:buNone/>
              <a:defRPr sz="1600" b="1"/>
            </a:lvl7pPr>
            <a:lvl8pPr marL="3199698" indent="0">
              <a:buNone/>
              <a:defRPr sz="1600" b="1"/>
            </a:lvl8pPr>
            <a:lvl9pPr marL="36567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9" indent="0">
              <a:buNone/>
              <a:defRPr sz="2000" b="1"/>
            </a:lvl2pPr>
            <a:lvl3pPr marL="914199" indent="0">
              <a:buNone/>
              <a:defRPr sz="1800" b="1"/>
            </a:lvl3pPr>
            <a:lvl4pPr marL="1371297" indent="0">
              <a:buNone/>
              <a:defRPr sz="1600" b="1"/>
            </a:lvl4pPr>
            <a:lvl5pPr marL="1828398" indent="0">
              <a:buNone/>
              <a:defRPr sz="1600" b="1"/>
            </a:lvl5pPr>
            <a:lvl6pPr marL="2285498" indent="0">
              <a:buNone/>
              <a:defRPr sz="1600" b="1"/>
            </a:lvl6pPr>
            <a:lvl7pPr marL="2742596" indent="0">
              <a:buNone/>
              <a:defRPr sz="1600" b="1"/>
            </a:lvl7pPr>
            <a:lvl8pPr marL="3199698" indent="0">
              <a:buNone/>
              <a:defRPr sz="1600" b="1"/>
            </a:lvl8pPr>
            <a:lvl9pPr marL="365679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75B637-96E6-4B8B-A82F-CDC2CF472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Schottky Status&amp;Results, LBOC Meeting, 5th July 2011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0B46E5-23C9-42C3-B10B-B52D009B0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56A656-26BC-420B-AFC0-65F77FB39F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2A70C5-1FFE-4BB3-93DD-AE397B37C0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FF8DF4-021E-4568-95D5-5B315EA41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57150"/>
            <a:ext cx="1952625" cy="6038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57150"/>
            <a:ext cx="5710237" cy="6038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E1ACB5-5CDC-48E2-8E97-8FBB482D1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ue-bann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206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Schottky Status&amp;Results, LBOC Meeting, 5th July 2011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38466C59-BC83-4B35-8AC0-908BDD4D136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anner-ble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642942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noProof="0" smtClean="0"/>
              <a:t>Click to edit Master title style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29156"/>
          </a:xfrm>
        </p:spPr>
        <p:txBody>
          <a:bodyPr/>
          <a:lstStyle>
            <a:lvl1pPr marL="266700" indent="-266700">
              <a:defRPr/>
            </a:lvl1pPr>
            <a:lvl3pPr>
              <a:defRPr sz="1800"/>
            </a:lvl3pPr>
          </a:lstStyle>
          <a:p>
            <a:pPr lvl="0"/>
            <a:r>
              <a:rPr lang="fr-FR" noProof="0" dirty="0" smtClean="0"/>
              <a:t>Click to </a:t>
            </a:r>
            <a:r>
              <a:rPr lang="fr-FR" noProof="0" dirty="0" err="1" smtClean="0"/>
              <a:t>edit</a:t>
            </a:r>
            <a:r>
              <a:rPr lang="fr-FR" noProof="0" dirty="0" smtClean="0"/>
              <a:t> Master </a:t>
            </a:r>
            <a:r>
              <a:rPr lang="fr-FR" noProof="0" dirty="0" err="1" smtClean="0"/>
              <a:t>text</a:t>
            </a:r>
            <a:r>
              <a:rPr lang="fr-FR" noProof="0" dirty="0" smtClean="0"/>
              <a:t> styles</a:t>
            </a:r>
          </a:p>
          <a:p>
            <a:pPr lvl="1"/>
            <a:r>
              <a:rPr lang="fr-FR" noProof="0" dirty="0" smtClean="0"/>
              <a:t>Second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2"/>
            <a:r>
              <a:rPr lang="fr-FR" noProof="0" dirty="0" err="1" smtClean="0"/>
              <a:t>Third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3"/>
            <a:r>
              <a:rPr lang="fr-FR" noProof="0" dirty="0" err="1" smtClean="0"/>
              <a:t>Fourth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 smtClean="0"/>
          </a:p>
          <a:p>
            <a:pPr lvl="4"/>
            <a:r>
              <a:rPr lang="fr-FR" noProof="0" dirty="0" err="1" smtClean="0"/>
              <a:t>Fifth</a:t>
            </a:r>
            <a:r>
              <a:rPr lang="fr-FR" noProof="0" dirty="0" smtClean="0"/>
              <a:t> </a:t>
            </a:r>
            <a:r>
              <a:rPr lang="fr-FR" noProof="0" dirty="0" err="1" smtClean="0"/>
              <a:t>level</a:t>
            </a:r>
            <a:endParaRPr lang="fr-FR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Schottky Status&amp;Results, LBOC Meeting, 5th July 2011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B538-E552-4E3B-9057-5699D33579E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Schottky Status&amp;Results, LBOC Meeting, 5th July 2011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AB682-989B-40C3-B3E8-7763450FCA8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Schottky Status&amp;Results, LBOC Meeting, 5th July 2011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47F80-5352-4CC9-875C-35DBFD1FB72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Schottky Status&amp;Results, LBOC Meeting, 5th July 2011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20628-7FA6-4B53-AC27-7D944373B2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Schottky Status&amp;Results, LBOC Meeting, 5th July 2011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3FD50-4641-4705-A70E-EC5981110B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Schottky Status&amp;Results, LBOC Meeting, 5th July 2011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6D57C-06D8-4FAB-8F18-13CE3755B61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008313" cy="9286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0"/>
            <a:ext cx="5111750" cy="5197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Schottky Status&amp;Results, LBOC Meeting, 5th July 2011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1B3C3-05C4-4469-B775-AF466C662D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Schottky Status&amp;Results, LBOC Meeting, 5th July 2011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AC477-AB7C-43E2-A96A-F9CA2053729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Schottky Status&amp;Results, LBOC Meeting, 5th July 2011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03704-EBB4-459C-8A3D-673DD3537BB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28670"/>
            <a:ext cx="2057400" cy="5197493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28670"/>
            <a:ext cx="6019800" cy="5197493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Schottky Status&amp;Results, LBOC Meeting, 5th July 2011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8B028-CEBE-4342-B6EE-CFB4C3E7785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9" indent="0">
              <a:buNone/>
              <a:defRPr sz="1200"/>
            </a:lvl2pPr>
            <a:lvl3pPr marL="914199" indent="0">
              <a:buNone/>
              <a:defRPr sz="1000"/>
            </a:lvl3pPr>
            <a:lvl4pPr marL="1371297" indent="0">
              <a:buNone/>
              <a:defRPr sz="900"/>
            </a:lvl4pPr>
            <a:lvl5pPr marL="1828398" indent="0">
              <a:buNone/>
              <a:defRPr sz="900"/>
            </a:lvl5pPr>
            <a:lvl6pPr marL="2285498" indent="0">
              <a:buNone/>
              <a:defRPr sz="900"/>
            </a:lvl6pPr>
            <a:lvl7pPr marL="2742596" indent="0">
              <a:buNone/>
              <a:defRPr sz="900"/>
            </a:lvl7pPr>
            <a:lvl8pPr marL="3199698" indent="0">
              <a:buNone/>
              <a:defRPr sz="900"/>
            </a:lvl8pPr>
            <a:lvl9pPr marL="36567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9" indent="0">
              <a:buNone/>
              <a:defRPr sz="2800"/>
            </a:lvl2pPr>
            <a:lvl3pPr marL="914199" indent="0">
              <a:buNone/>
              <a:defRPr sz="2400"/>
            </a:lvl3pPr>
            <a:lvl4pPr marL="1371297" indent="0">
              <a:buNone/>
              <a:defRPr sz="2000"/>
            </a:lvl4pPr>
            <a:lvl5pPr marL="1828398" indent="0">
              <a:buNone/>
              <a:defRPr sz="2000"/>
            </a:lvl5pPr>
            <a:lvl6pPr marL="2285498" indent="0">
              <a:buNone/>
              <a:defRPr sz="2000"/>
            </a:lvl6pPr>
            <a:lvl7pPr marL="2742596" indent="0">
              <a:buNone/>
              <a:defRPr sz="2000"/>
            </a:lvl7pPr>
            <a:lvl8pPr marL="3199698" indent="0">
              <a:buNone/>
              <a:defRPr sz="2000"/>
            </a:lvl8pPr>
            <a:lvl9pPr marL="36567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9" indent="0">
              <a:buNone/>
              <a:defRPr sz="1200"/>
            </a:lvl2pPr>
            <a:lvl3pPr marL="914199" indent="0">
              <a:buNone/>
              <a:defRPr sz="1000"/>
            </a:lvl3pPr>
            <a:lvl4pPr marL="1371297" indent="0">
              <a:buNone/>
              <a:defRPr sz="900"/>
            </a:lvl4pPr>
            <a:lvl5pPr marL="1828398" indent="0">
              <a:buNone/>
              <a:defRPr sz="900"/>
            </a:lvl5pPr>
            <a:lvl6pPr marL="2285498" indent="0">
              <a:buNone/>
              <a:defRPr sz="900"/>
            </a:lvl6pPr>
            <a:lvl7pPr marL="2742596" indent="0">
              <a:buNone/>
              <a:defRPr sz="900"/>
            </a:lvl7pPr>
            <a:lvl8pPr marL="3199698" indent="0">
              <a:buNone/>
              <a:defRPr sz="900"/>
            </a:lvl8pPr>
            <a:lvl9pPr marL="365679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1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8" y="6165850"/>
            <a:ext cx="8207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>
    <p:fade/>
  </p:transition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9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5" indent="-342825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6" indent="-285686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9" indent="-2285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8" indent="-2285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47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46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7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96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1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1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8" y="6165850"/>
            <a:ext cx="8207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>
    <p:fade/>
  </p:transition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9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5" indent="-342825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6" indent="-285686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9" indent="-2285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8" indent="-2285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47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46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7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96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6" rIns="91390" bIns="456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1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8" y="6165850"/>
            <a:ext cx="8207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0" tIns="45696" rIns="91390" bIns="4569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ransition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9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25" indent="-3428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6" indent="-28568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9" indent="-2285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8" indent="-2285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8" indent="-2285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48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47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46" indent="-2285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7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96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98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99" algn="l" defTabSz="9141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1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165850"/>
            <a:ext cx="8207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Schottky Status&amp;Results, LBOC Meeting, 5th July 2011</a:t>
            </a:r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ransition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7150"/>
            <a:ext cx="7815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295400"/>
            <a:ext cx="77739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00250" y="640080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967A4"/>
                </a:solidFill>
                <a:latin typeface="Helvetica" charset="0"/>
              </a:defRPr>
            </a:lvl1pPr>
          </a:lstStyle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967A4"/>
                </a:solidFill>
                <a:latin typeface="Helvetica" charset="0"/>
              </a:defRPr>
            </a:lvl1pPr>
          </a:lstStyle>
          <a:p>
            <a:fld id="{690DEEA9-6AC4-4911-8B0F-F9432C87EF4A}" type="slidenum">
              <a:rPr lang="en-US" smtClean="0">
                <a:ea typeface="ＭＳ Ｐゴシック" charset="-128"/>
              </a:rPr>
              <a:pPr/>
              <a:t>‹#›</a:t>
            </a:fld>
            <a:endParaRPr lang="en-US" smtClean="0">
              <a:ea typeface="ＭＳ Ｐゴシック" charset="-128"/>
            </a:endParaRPr>
          </a:p>
        </p:txBody>
      </p:sp>
      <p:pic>
        <p:nvPicPr>
          <p:cNvPr id="1030" name="Picture 17" descr="CERNlogo-bleu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632460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" name="Line 71"/>
          <p:cNvSpPr>
            <a:spLocks noChangeShapeType="1"/>
          </p:cNvSpPr>
          <p:nvPr userDrawn="1"/>
        </p:nvSpPr>
        <p:spPr bwMode="auto">
          <a:xfrm>
            <a:off x="1066800" y="6324600"/>
            <a:ext cx="7239000" cy="0"/>
          </a:xfrm>
          <a:prstGeom prst="line">
            <a:avLst/>
          </a:prstGeom>
          <a:noFill/>
          <a:ln w="12700">
            <a:solidFill>
              <a:srgbClr val="0967A4">
                <a:alpha val="74001"/>
              </a:srgb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  <p:sp>
        <p:nvSpPr>
          <p:cNvPr id="3146" name="Rectangle 74"/>
          <p:cNvSpPr>
            <a:spLocks noChangeArrowheads="1"/>
          </p:cNvSpPr>
          <p:nvPr userDrawn="1"/>
        </p:nvSpPr>
        <p:spPr bwMode="auto">
          <a:xfrm>
            <a:off x="0" y="819150"/>
            <a:ext cx="7018338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 smtClean="0">
              <a:solidFill>
                <a:srgbClr val="000000"/>
              </a:solidFill>
              <a:latin typeface="Helvetica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+mj-lt"/>
          <a:ea typeface="ＭＳ Ｐゴシック" pitchFamily="31" charset="-128"/>
          <a:cs typeface="ＭＳ Ｐゴシック" pitchFamily="3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  <a:ea typeface="ＭＳ Ｐゴシック" pitchFamily="31" charset="-128"/>
          <a:cs typeface="ＭＳ Ｐゴシック" pitchFamily="3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  <a:ea typeface="ＭＳ Ｐゴシック" pitchFamily="31" charset="-128"/>
          <a:cs typeface="ＭＳ Ｐゴシック" pitchFamily="3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  <a:ea typeface="ＭＳ Ｐゴシック" pitchFamily="31" charset="-128"/>
          <a:cs typeface="ＭＳ Ｐゴシック" pitchFamily="3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  <a:ea typeface="ＭＳ Ｐゴシック" pitchFamily="31" charset="-128"/>
          <a:cs typeface="ＭＳ Ｐゴシック" pitchFamily="3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3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2"/>
        <a:buChar char="n"/>
        <a:defRPr sz="2800">
          <a:solidFill>
            <a:schemeClr val="tx2"/>
          </a:solidFill>
          <a:latin typeface="+mn-lt"/>
          <a:ea typeface="ＭＳ Ｐゴシック" pitchFamily="31" charset="-128"/>
          <a:cs typeface="ＭＳ Ｐゴシック" pitchFamily="3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2"/>
        <a:buChar char="n"/>
        <a:defRPr sz="2400">
          <a:solidFill>
            <a:schemeClr val="tx2"/>
          </a:solidFill>
          <a:latin typeface="+mn-lt"/>
          <a:ea typeface="ＭＳ Ｐゴシック" pitchFamily="3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+mn-lt"/>
          <a:ea typeface="ＭＳ Ｐゴシック" pitchFamily="3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>
          <a:solidFill>
            <a:schemeClr val="tx2"/>
          </a:solidFill>
          <a:latin typeface="+mn-lt"/>
          <a:ea typeface="ＭＳ Ｐゴシック" pitchFamily="3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pitchFamily="3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pitchFamily="3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pitchFamily="3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pitchFamily="3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pitchFamily="3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00125"/>
            <a:ext cx="8229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57375"/>
            <a:ext cx="82296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00813"/>
            <a:ext cx="2133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0813"/>
            <a:ext cx="28956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Schottky Status&amp;Results, LBOC Meeting, 5th July 2011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0813"/>
            <a:ext cx="2133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A58ECDD-21D4-4479-890B-3871363B05E1}" type="slidenum">
              <a:rPr lang="fr-FR"/>
              <a:pPr/>
              <a:t>‹#›</a:t>
            </a:fld>
            <a:endParaRPr lang="fr-FR"/>
          </a:p>
        </p:txBody>
      </p:sp>
      <p:pic>
        <p:nvPicPr>
          <p:cNvPr id="7175" name="Picture 7" descr="banner-bleu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20" r:id="rId1"/>
    <p:sldLayoutId id="2147484921" r:id="rId2"/>
    <p:sldLayoutId id="2147484922" r:id="rId3"/>
    <p:sldLayoutId id="2147484923" r:id="rId4"/>
    <p:sldLayoutId id="2147484924" r:id="rId5"/>
    <p:sldLayoutId id="2147484925" r:id="rId6"/>
    <p:sldLayoutId id="2147484926" r:id="rId7"/>
    <p:sldLayoutId id="2147484927" r:id="rId8"/>
    <p:sldLayoutId id="2147484928" r:id="rId9"/>
    <p:sldLayoutId id="2147484929" r:id="rId10"/>
    <p:sldLayoutId id="2147484930" r:id="rId11"/>
  </p:sldLayoutIdLst>
  <p:transition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7609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37609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37609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 smtClean="0"/>
              <a:t>Schottky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021138" y="2860675"/>
            <a:ext cx="4437062" cy="1863725"/>
          </a:xfrm>
        </p:spPr>
        <p:txBody>
          <a:bodyPr/>
          <a:lstStyle/>
          <a:p>
            <a:r>
              <a:rPr lang="en-US" sz="3600" dirty="0" smtClean="0"/>
              <a:t>STATUS &amp; RESULTS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5D963-E70C-4047-BD3F-7860CC948B29}" type="slidenum">
              <a:rPr lang="en-US" smtClean="0">
                <a:solidFill>
                  <a:schemeClr val="tx2"/>
                </a:solidFill>
              </a:rPr>
              <a:pPr/>
              <a:t>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2000250" y="6400800"/>
            <a:ext cx="51054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rgbClr val="0967A4"/>
                </a:solidFill>
                <a:latin typeface="Helvetica" charset="0"/>
              </a:rPr>
              <a:t>Schottky</a:t>
            </a:r>
            <a:r>
              <a:rPr lang="en-US" sz="1200" dirty="0" smtClean="0">
                <a:solidFill>
                  <a:srgbClr val="0967A4"/>
                </a:solidFill>
                <a:latin typeface="Helvetica" charset="0"/>
              </a:rPr>
              <a:t> STATUS, LBOC Meeting, Tuesday 5 July 2011</a:t>
            </a:r>
            <a:endParaRPr lang="de-DE" sz="1200" dirty="0">
              <a:solidFill>
                <a:srgbClr val="0967A4"/>
              </a:solidFill>
              <a:latin typeface="Helvetic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50292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/>
            <a:r>
              <a:rPr lang="en-GB" sz="1600" dirty="0" err="1" smtClean="0">
                <a:solidFill>
                  <a:schemeClr val="hlink"/>
                </a:solidFill>
                <a:latin typeface="+mj-lt"/>
                <a:ea typeface="ＭＳ Ｐゴシック" pitchFamily="31" charset="-128"/>
                <a:cs typeface="ＭＳ Ｐゴシック" pitchFamily="31" charset="-128"/>
              </a:rPr>
              <a:t>Mathilde</a:t>
            </a:r>
            <a:r>
              <a:rPr lang="en-GB" sz="1600" dirty="0" smtClean="0">
                <a:solidFill>
                  <a:schemeClr val="hlink"/>
                </a:solidFill>
                <a:latin typeface="+mj-lt"/>
                <a:ea typeface="ＭＳ Ｐゴシック" pitchFamily="31" charset="-128"/>
                <a:cs typeface="ＭＳ Ｐゴシック" pitchFamily="31" charset="-128"/>
              </a:rPr>
              <a:t> FAVIER </a:t>
            </a:r>
            <a:r>
              <a:rPr lang="en-GB" sz="1600" dirty="0" smtClean="0">
                <a:solidFill>
                  <a:schemeClr val="hlink"/>
                </a:solidFill>
                <a:latin typeface="+mj-lt"/>
                <a:ea typeface="ＭＳ Ｐゴシック" pitchFamily="31" charset="-128"/>
                <a:cs typeface="ＭＳ Ｐゴシック" pitchFamily="31" charset="-128"/>
              </a:rPr>
              <a:t>BE/BI-QP</a:t>
            </a:r>
          </a:p>
          <a:p>
            <a:pPr algn="r" eaLnBrk="0" hangingPunct="0"/>
            <a:r>
              <a:rPr lang="en-GB" sz="1400" dirty="0" smtClean="0">
                <a:solidFill>
                  <a:schemeClr val="hlink"/>
                </a:solidFill>
                <a:latin typeface="+mj-lt"/>
                <a:ea typeface="ＭＳ Ｐゴシック" pitchFamily="31" charset="-128"/>
                <a:cs typeface="ＭＳ Ｐゴシック" pitchFamily="31" charset="-128"/>
              </a:rPr>
              <a:t>With the help of Rhodri Jones &amp; Tatiana </a:t>
            </a:r>
            <a:r>
              <a:rPr lang="en-GB" sz="1400" dirty="0" err="1" smtClean="0">
                <a:solidFill>
                  <a:schemeClr val="hlink"/>
                </a:solidFill>
                <a:latin typeface="+mj-lt"/>
                <a:ea typeface="ＭＳ Ｐゴシック" pitchFamily="31" charset="-128"/>
                <a:cs typeface="ＭＳ Ｐゴシック" pitchFamily="31" charset="-128"/>
              </a:rPr>
              <a:t>Pieloni</a:t>
            </a:r>
            <a:endParaRPr lang="en-GB" sz="1400" dirty="0" smtClean="0">
              <a:solidFill>
                <a:schemeClr val="hlink"/>
              </a:solidFill>
              <a:latin typeface="+mj-lt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Schottky</a:t>
            </a:r>
            <a:r>
              <a:rPr lang="en-GB" dirty="0" smtClean="0"/>
              <a:t> Spectra from B1 &amp; B2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75B637-96E6-4B8B-A82F-CDC2CF47296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057400" y="6400800"/>
            <a:ext cx="5105400" cy="304800"/>
          </a:xfrm>
        </p:spPr>
        <p:txBody>
          <a:bodyPr/>
          <a:lstStyle/>
          <a:p>
            <a:pPr lvl="0">
              <a:defRPr/>
            </a:pPr>
            <a:r>
              <a:rPr lang="en-GB" smtClean="0"/>
              <a:t>Schottky Status&amp;Results, LBOC Meeting, 5th July 2011</a:t>
            </a:r>
            <a:endParaRPr lang="de-DE" dirty="0"/>
          </a:p>
        </p:txBody>
      </p:sp>
      <p:grpSp>
        <p:nvGrpSpPr>
          <p:cNvPr id="19" name="Group 18"/>
          <p:cNvGrpSpPr/>
          <p:nvPr/>
        </p:nvGrpSpPr>
        <p:grpSpPr>
          <a:xfrm>
            <a:off x="838200" y="1143000"/>
            <a:ext cx="7375223" cy="4800600"/>
            <a:chOff x="838200" y="1143000"/>
            <a:chExt cx="7375223" cy="4800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200" y="1143000"/>
              <a:ext cx="7375223" cy="4800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 bwMode="auto">
            <a:xfrm>
              <a:off x="3124200" y="2286000"/>
              <a:ext cx="1295400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971800" y="2009001"/>
              <a:ext cx="228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Revolution Frequency</a:t>
              </a:r>
              <a:endParaRPr lang="en-GB" sz="1200" dirty="0"/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rot="5400000">
              <a:off x="3505200" y="3048000"/>
              <a:ext cx="228600" cy="76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rot="16200000" flipH="1">
              <a:off x="3810000" y="3048000"/>
              <a:ext cx="228600" cy="762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3200400" y="2667000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err="1" smtClean="0"/>
                <a:t>Schottky</a:t>
              </a:r>
              <a:r>
                <a:rPr lang="en-GB" sz="1200" dirty="0" smtClean="0"/>
                <a:t> bands</a:t>
              </a:r>
              <a:endParaRPr lang="en-GB" sz="12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GUI Screen shot: Gate Selection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GB" smtClean="0"/>
              <a:t>Schottky Status&amp;Results, LBOC Meeting, 5th July 2011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75B637-96E6-4B8B-A82F-CDC2CF47296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258" y="990600"/>
            <a:ext cx="809254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GUI Screen shot: </a:t>
            </a:r>
            <a:r>
              <a:rPr lang="en-GB" dirty="0" smtClean="0"/>
              <a:t>Playlist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C0B85-0C85-4DD6-AA87-ACCA54A2446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058" y="914400"/>
            <a:ext cx="7805542" cy="530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GUI Screen shot : Tune Diagram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GB" smtClean="0"/>
              <a:t>Schottky Status&amp;Results, LBOC Meeting, 5th July 2011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75B637-96E6-4B8B-A82F-CDC2CF47296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8262916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Measurements &amp; Results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C0B85-0C85-4DD6-AA87-ACCA54A2446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3373437" cy="252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8761" y="1008836"/>
            <a:ext cx="3633239" cy="272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733800"/>
            <a:ext cx="3429000" cy="257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876800"/>
            <a:ext cx="3362325" cy="10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" y="1066800"/>
            <a:ext cx="77739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1" charset="-128"/>
                <a:cs typeface="ＭＳ Ｐゴシック" pitchFamily="31" charset="-128"/>
              </a:rPr>
              <a:t>Gating Effect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tabLst/>
              <a:defRPr/>
            </a:pPr>
            <a:endParaRPr lang="en-GB" sz="2400" kern="0" dirty="0" smtClean="0">
              <a:solidFill>
                <a:schemeClr val="tx2"/>
              </a:solidFill>
              <a:latin typeface="+mn-lt"/>
              <a:ea typeface="ＭＳ Ｐゴシック" pitchFamily="31" charset="-128"/>
              <a:cs typeface="ＭＳ Ｐゴシック" pitchFamily="3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1" charset="-128"/>
              <a:cs typeface="ＭＳ Ｐゴシック" pitchFamily="3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tabLst/>
              <a:defRPr/>
            </a:pPr>
            <a:endParaRPr lang="en-GB" sz="2400" kern="0" dirty="0" smtClean="0">
              <a:solidFill>
                <a:schemeClr val="tx2"/>
              </a:solidFill>
              <a:latin typeface="+mn-lt"/>
              <a:ea typeface="ＭＳ Ｐゴシック" pitchFamily="31" charset="-128"/>
              <a:cs typeface="ＭＳ Ｐゴシック" pitchFamily="3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1" charset="-128"/>
              <a:cs typeface="ＭＳ Ｐゴシック" pitchFamily="3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tabLst/>
              <a:defRPr/>
            </a:pPr>
            <a:endParaRPr lang="en-GB" sz="2400" kern="0" dirty="0" smtClean="0">
              <a:solidFill>
                <a:schemeClr val="tx2"/>
              </a:solidFill>
              <a:latin typeface="+mn-lt"/>
              <a:ea typeface="ＭＳ Ｐゴシック" pitchFamily="31" charset="-128"/>
              <a:cs typeface="ＭＳ Ｐゴシック" pitchFamily="3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1" charset="-128"/>
              <a:cs typeface="ＭＳ Ｐゴシック" pitchFamily="3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tabLst/>
              <a:defRPr/>
            </a:pPr>
            <a:endParaRPr lang="en-GB" sz="2000" kern="0" dirty="0" smtClean="0">
              <a:solidFill>
                <a:schemeClr val="tx2"/>
              </a:solidFill>
              <a:latin typeface="+mn-lt"/>
              <a:ea typeface="ＭＳ Ｐゴシック" pitchFamily="31" charset="-128"/>
              <a:cs typeface="ＭＳ Ｐゴシック" pitchFamily="3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tabLst/>
              <a:defRPr/>
            </a:pPr>
            <a:r>
              <a:rPr lang="en-GB" sz="2000" kern="0" dirty="0" smtClean="0">
                <a:solidFill>
                  <a:schemeClr val="tx2"/>
                </a:solidFill>
                <a:latin typeface="+mn-lt"/>
                <a:ea typeface="ＭＳ Ｐゴシック" pitchFamily="31" charset="-128"/>
                <a:cs typeface="ＭＳ Ｐゴシック" pitchFamily="31" charset="-128"/>
              </a:rPr>
              <a:t>Transverse </a:t>
            </a:r>
            <a:r>
              <a:rPr lang="en-GB" sz="2000" kern="0" dirty="0" err="1" smtClean="0">
                <a:solidFill>
                  <a:schemeClr val="tx2"/>
                </a:solidFill>
                <a:latin typeface="+mn-lt"/>
                <a:ea typeface="ＭＳ Ｐゴシック" pitchFamily="31" charset="-128"/>
                <a:cs typeface="ＭＳ Ｐゴシック" pitchFamily="31" charset="-128"/>
              </a:rPr>
              <a:t>Schottky</a:t>
            </a:r>
            <a:r>
              <a:rPr lang="en-GB" sz="2000" kern="0" dirty="0" smtClean="0">
                <a:solidFill>
                  <a:schemeClr val="tx2"/>
                </a:solidFill>
                <a:latin typeface="+mn-lt"/>
                <a:ea typeface="ＭＳ Ｐゴシック" pitchFamily="31" charset="-128"/>
                <a:cs typeface="ＭＳ Ｐゴシック" pitchFamily="31" charset="-128"/>
              </a:rPr>
              <a:t> signal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Measurements &amp;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773987" cy="4800600"/>
          </a:xfrm>
        </p:spPr>
        <p:txBody>
          <a:bodyPr/>
          <a:lstStyle/>
          <a:p>
            <a:r>
              <a:rPr lang="en-GB" dirty="0" smtClean="0"/>
              <a:t>Spectra -&gt; Fit -&gt; Beam parameters :</a:t>
            </a:r>
          </a:p>
          <a:p>
            <a:pPr lvl="1">
              <a:buNone/>
            </a:pPr>
            <a:endParaRPr lang="en-GB" dirty="0" smtClean="0"/>
          </a:p>
          <a:p>
            <a:pPr lvl="2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C0B85-0C85-4DD6-AA87-ACCA54A24463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581400" y="2057400"/>
            <a:ext cx="4648200" cy="3305175"/>
            <a:chOff x="2057400" y="1981200"/>
            <a:chExt cx="4648200" cy="330517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1981200"/>
              <a:ext cx="4648200" cy="330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3" name="Group 22"/>
            <p:cNvGrpSpPr/>
            <p:nvPr/>
          </p:nvGrpSpPr>
          <p:grpSpPr>
            <a:xfrm>
              <a:off x="2362200" y="3505200"/>
              <a:ext cx="4191000" cy="1450777"/>
              <a:chOff x="2362200" y="3505200"/>
              <a:chExt cx="4191000" cy="1450777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2362200" y="4648200"/>
                <a:ext cx="4191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" name="Straight Arrow Connector 9"/>
              <p:cNvCxnSpPr/>
              <p:nvPr/>
            </p:nvCxnSpPr>
            <p:spPr bwMode="auto">
              <a:xfrm rot="5400000">
                <a:off x="2918106" y="4114800"/>
                <a:ext cx="1067594" cy="794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2" name="Straight Arrow Connector 11"/>
              <p:cNvCxnSpPr/>
              <p:nvPr/>
            </p:nvCxnSpPr>
            <p:spPr bwMode="auto">
              <a:xfrm rot="5400000">
                <a:off x="4998260" y="4153297"/>
                <a:ext cx="991394" cy="1588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5" name="Straight Arrow Connector 14"/>
              <p:cNvCxnSpPr/>
              <p:nvPr/>
            </p:nvCxnSpPr>
            <p:spPr bwMode="auto">
              <a:xfrm>
                <a:off x="3245742" y="4114800"/>
                <a:ext cx="381000" cy="1588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5303142" y="4145658"/>
                <a:ext cx="381000" cy="1588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3429000" y="4111823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W1</a:t>
                </a:r>
                <a:endParaRPr lang="en-GB" sz="14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562600" y="41910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W1</a:t>
                </a:r>
                <a:endParaRPr lang="en-GB" sz="14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971800" y="35814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A1</a:t>
                </a:r>
                <a:endParaRPr lang="en-GB" sz="14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105400" y="3505200"/>
                <a:ext cx="45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A2</a:t>
                </a:r>
                <a:endParaRPr lang="en-GB" sz="14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200400" y="4645223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f1</a:t>
                </a:r>
                <a:endParaRPr lang="en-GB" sz="14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57800" y="4648200"/>
                <a:ext cx="533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f2</a:t>
                </a:r>
                <a:endParaRPr lang="en-GB" sz="1400" b="1" dirty="0"/>
              </a:p>
            </p:txBody>
          </p:sp>
        </p:grp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26193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Measurements &amp;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3987" cy="4800600"/>
          </a:xfrm>
        </p:spPr>
        <p:txBody>
          <a:bodyPr/>
          <a:lstStyle/>
          <a:p>
            <a:r>
              <a:rPr lang="en-GB" sz="2400" dirty="0" smtClean="0"/>
              <a:t>Tune Measurements</a:t>
            </a:r>
          </a:p>
          <a:p>
            <a:pPr lvl="1"/>
            <a:r>
              <a:rPr lang="en-GB" sz="2000" dirty="0" smtClean="0"/>
              <a:t>Tune shift </a:t>
            </a:r>
            <a:r>
              <a:rPr lang="en-GB" sz="2000" dirty="0" smtClean="0"/>
              <a:t>measured fro single bunch measurement (MD)</a:t>
            </a:r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/>
            <a:endParaRPr lang="en-GB" dirty="0" smtClean="0"/>
          </a:p>
          <a:p>
            <a:pPr lvl="3">
              <a:buNone/>
            </a:pPr>
            <a:endParaRPr lang="en-GB" dirty="0" smtClean="0"/>
          </a:p>
          <a:p>
            <a:pPr lvl="3">
              <a:buNone/>
            </a:pPr>
            <a:endParaRPr lang="en-GB" dirty="0" smtClean="0"/>
          </a:p>
          <a:p>
            <a:pPr lvl="3">
              <a:buNone/>
            </a:pPr>
            <a:endParaRPr lang="en-GB" dirty="0" smtClean="0"/>
          </a:p>
          <a:p>
            <a:r>
              <a:rPr lang="en-GB" sz="1800" dirty="0" smtClean="0"/>
              <a:t>Tune shift along the train</a:t>
            </a:r>
            <a:br>
              <a:rPr lang="en-GB" sz="1800" dirty="0" smtClean="0"/>
            </a:br>
            <a:r>
              <a:rPr lang="en-GB" sz="1800" dirty="0" smtClean="0"/>
              <a:t> for multi bunches measurement </a:t>
            </a:r>
            <a:endParaRPr lang="en-GB" sz="1800" dirty="0" smtClean="0"/>
          </a:p>
          <a:p>
            <a:pPr lvl="1"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 smtClean="0">
                <a:ea typeface="ＭＳ Ｐゴシック" charset="-128"/>
              </a:rPr>
              <a:t>Schottky</a:t>
            </a:r>
            <a:r>
              <a:rPr lang="en-GB" dirty="0" smtClean="0">
                <a:ea typeface="ＭＳ Ｐゴシック" charset="-128"/>
              </a:rPr>
              <a:t> </a:t>
            </a:r>
            <a:r>
              <a:rPr lang="en-GB" dirty="0" err="1" smtClean="0">
                <a:ea typeface="ＭＳ Ｐゴシック" charset="-128"/>
              </a:rPr>
              <a:t>Status&amp;Results</a:t>
            </a:r>
            <a:r>
              <a:rPr lang="en-GB" dirty="0" smtClean="0">
                <a:ea typeface="ＭＳ Ｐゴシック" charset="-128"/>
              </a:rPr>
              <a:t>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C0B85-0C85-4DD6-AA87-ACCA54A2446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4495800" cy="287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724400"/>
            <a:ext cx="4715019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Issues &amp; Limitations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GB" sz="3200" dirty="0" err="1" smtClean="0"/>
              <a:t>Schottky</a:t>
            </a:r>
            <a:r>
              <a:rPr lang="en-GB" sz="3200" dirty="0" smtClean="0"/>
              <a:t> devices are really sensitive to:</a:t>
            </a:r>
          </a:p>
          <a:p>
            <a:pPr lvl="1"/>
            <a:r>
              <a:rPr lang="en-GB" sz="2800" dirty="0" smtClean="0"/>
              <a:t>Coherent longitudinal oscillations</a:t>
            </a:r>
          </a:p>
          <a:p>
            <a:pPr lvl="2"/>
            <a:r>
              <a:rPr lang="en-GB" sz="2400" dirty="0" smtClean="0"/>
              <a:t>Longitudinal blow-up during ramp</a:t>
            </a:r>
          </a:p>
          <a:p>
            <a:pPr lvl="2"/>
            <a:r>
              <a:rPr lang="en-GB" sz="2400" dirty="0" smtClean="0"/>
              <a:t>No more signal right after the Ramp and Squeeze</a:t>
            </a:r>
          </a:p>
          <a:p>
            <a:pPr lvl="3"/>
            <a:r>
              <a:rPr lang="en-GB" sz="2000" dirty="0" smtClean="0"/>
              <a:t>30 MINS BEFORE SIGNAL APPEARS</a:t>
            </a:r>
          </a:p>
          <a:p>
            <a:pPr lvl="1"/>
            <a:r>
              <a:rPr lang="en-GB" sz="2800" dirty="0" smtClean="0"/>
              <a:t>Coherent transverse Signal</a:t>
            </a:r>
          </a:p>
          <a:p>
            <a:pPr lvl="2"/>
            <a:r>
              <a:rPr lang="en-GB" sz="2400" dirty="0" smtClean="0"/>
              <a:t>System has 100dB dynamic range but still sensitive to:</a:t>
            </a:r>
          </a:p>
          <a:p>
            <a:pPr lvl="3"/>
            <a:r>
              <a:rPr lang="en-GB" sz="2000" dirty="0" smtClean="0"/>
              <a:t>Bunch position.</a:t>
            </a:r>
          </a:p>
          <a:p>
            <a:pPr lvl="3"/>
            <a:r>
              <a:rPr lang="en-GB" sz="2000" dirty="0" smtClean="0"/>
              <a:t>Bunch Intensity -&gt; Saturation of the Electronic</a:t>
            </a:r>
          </a:p>
          <a:p>
            <a:pPr lvl="2"/>
            <a:r>
              <a:rPr lang="en-GB" sz="2400" dirty="0" smtClean="0"/>
              <a:t>B1H always nice, investigation still ongoing to improve the symmetry of the signal before taking the difference.</a:t>
            </a:r>
          </a:p>
          <a:p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C0B85-0C85-4DD6-AA87-ACCA54A2446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Schottky</a:t>
            </a:r>
            <a:r>
              <a:rPr lang="en-GB" dirty="0" smtClean="0"/>
              <a:t> Signal during the Ramp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C0B85-0C85-4DD6-AA87-ACCA54A2446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Position dependency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C0B85-0C85-4DD6-AA87-ACCA54A2446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64285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3987" cy="5257800"/>
          </a:xfrm>
        </p:spPr>
        <p:txBody>
          <a:bodyPr/>
          <a:lstStyle/>
          <a:p>
            <a:r>
              <a:rPr lang="en-GB" dirty="0" smtClean="0"/>
              <a:t>WHAT IS THE SCHOTTKY NOISE ?</a:t>
            </a:r>
          </a:p>
          <a:p>
            <a:pPr lvl="1"/>
            <a:r>
              <a:rPr lang="en-GB" dirty="0" smtClean="0"/>
              <a:t>Longitudinal </a:t>
            </a:r>
            <a:r>
              <a:rPr lang="en-GB" dirty="0" err="1" smtClean="0"/>
              <a:t>S</a:t>
            </a:r>
            <a:r>
              <a:rPr lang="en-GB" dirty="0" err="1" smtClean="0"/>
              <a:t>chottky</a:t>
            </a:r>
            <a:r>
              <a:rPr lang="en-GB" dirty="0" smtClean="0"/>
              <a:t> </a:t>
            </a:r>
            <a:r>
              <a:rPr lang="en-GB" dirty="0" smtClean="0"/>
              <a:t>Noise</a:t>
            </a:r>
          </a:p>
          <a:p>
            <a:pPr lvl="1"/>
            <a:r>
              <a:rPr lang="en-GB" dirty="0" smtClean="0"/>
              <a:t>Transverse </a:t>
            </a:r>
            <a:r>
              <a:rPr lang="en-GB" dirty="0" err="1" smtClean="0"/>
              <a:t>Schottky</a:t>
            </a:r>
            <a:r>
              <a:rPr lang="en-GB" dirty="0" smtClean="0"/>
              <a:t> Noise</a:t>
            </a:r>
          </a:p>
          <a:p>
            <a:r>
              <a:rPr lang="en-GB" dirty="0" smtClean="0"/>
              <a:t>THE LHC SCHOTTKY SYSTEM</a:t>
            </a:r>
          </a:p>
          <a:p>
            <a:pPr lvl="1"/>
            <a:r>
              <a:rPr lang="en-GB" dirty="0" smtClean="0"/>
              <a:t>Analogue Signal treatment Chain</a:t>
            </a:r>
          </a:p>
          <a:p>
            <a:pPr lvl="1"/>
            <a:r>
              <a:rPr lang="en-GB" dirty="0" err="1" smtClean="0"/>
              <a:t>Schottky</a:t>
            </a:r>
            <a:r>
              <a:rPr lang="en-GB" dirty="0" smtClean="0"/>
              <a:t> Spectra</a:t>
            </a:r>
          </a:p>
          <a:p>
            <a:r>
              <a:rPr lang="en-GB" dirty="0" smtClean="0"/>
              <a:t>MEASUREMENTS &amp; RESULTS</a:t>
            </a:r>
            <a:endParaRPr lang="en-GB" dirty="0"/>
          </a:p>
          <a:p>
            <a:pPr lvl="1"/>
            <a:r>
              <a:rPr lang="en-GB" dirty="0" smtClean="0"/>
              <a:t>The SNR and </a:t>
            </a:r>
            <a:r>
              <a:rPr lang="en-GB" dirty="0" err="1" smtClean="0"/>
              <a:t>Schottky</a:t>
            </a:r>
            <a:r>
              <a:rPr lang="en-GB" dirty="0" smtClean="0"/>
              <a:t> band Study</a:t>
            </a:r>
          </a:p>
          <a:p>
            <a:pPr lvl="1"/>
            <a:r>
              <a:rPr lang="en-GB" dirty="0" smtClean="0"/>
              <a:t>The TUNE measurements</a:t>
            </a:r>
          </a:p>
          <a:p>
            <a:r>
              <a:rPr lang="en-GB" dirty="0" smtClean="0"/>
              <a:t>ISSUES &amp; LIMITATIONS</a:t>
            </a:r>
          </a:p>
          <a:p>
            <a:r>
              <a:rPr lang="en-GB" dirty="0" smtClean="0"/>
              <a:t>CONCLUSION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GB" smtClean="0"/>
              <a:t>Schottky Status&amp;Results, LBOC Meeting, 5th July 2011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C0B85-0C85-4DD6-AA87-ACCA54A244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181600"/>
          </a:xfrm>
        </p:spPr>
        <p:txBody>
          <a:bodyPr>
            <a:normAutofit fontScale="92500"/>
          </a:bodyPr>
          <a:lstStyle/>
          <a:p>
            <a:pPr lvl="1"/>
            <a:r>
              <a:rPr lang="en-GB" dirty="0" smtClean="0"/>
              <a:t>Good </a:t>
            </a:r>
            <a:r>
              <a:rPr lang="en-GB" dirty="0" err="1" smtClean="0"/>
              <a:t>Schottky</a:t>
            </a:r>
            <a:r>
              <a:rPr lang="en-GB" dirty="0" smtClean="0"/>
              <a:t> Spectra observed with favourable conditions.</a:t>
            </a:r>
          </a:p>
          <a:p>
            <a:pPr lvl="2"/>
            <a:r>
              <a:rPr lang="en-GB" dirty="0" smtClean="0"/>
              <a:t>Specially with the ions (spectra)</a:t>
            </a:r>
          </a:p>
          <a:p>
            <a:pPr lvl="2"/>
            <a:r>
              <a:rPr lang="en-GB" dirty="0" smtClean="0"/>
              <a:t>Also for Protons once stabilized in coast </a:t>
            </a:r>
          </a:p>
          <a:p>
            <a:pPr lvl="1"/>
            <a:r>
              <a:rPr lang="en-GB" dirty="0" smtClean="0"/>
              <a:t>Possibility to measure bunch to bunch tune with a resolution of 1e-4</a:t>
            </a:r>
          </a:p>
          <a:p>
            <a:pPr lvl="1"/>
            <a:r>
              <a:rPr lang="en-GB" dirty="0" smtClean="0"/>
              <a:t>Chromaticity measurement demonstrated but needs to be cross checked.</a:t>
            </a:r>
          </a:p>
          <a:p>
            <a:pPr lvl="1"/>
            <a:r>
              <a:rPr lang="en-GB" dirty="0" smtClean="0"/>
              <a:t>Need to keep working on the fit to improve the measurements of the other parameters. </a:t>
            </a:r>
          </a:p>
          <a:p>
            <a:pPr lvl="1"/>
            <a:r>
              <a:rPr lang="en-GB" dirty="0" smtClean="0"/>
              <a:t>PRIORITY : to bring all the signals to the equivalent level of B1H.</a:t>
            </a:r>
          </a:p>
          <a:p>
            <a:pPr lvl="2"/>
            <a:r>
              <a:rPr lang="en-GB" dirty="0" smtClean="0"/>
              <a:t>Not many optimisation parameters</a:t>
            </a:r>
          </a:p>
          <a:p>
            <a:pPr lvl="2"/>
            <a:r>
              <a:rPr lang="en-GB" dirty="0" smtClean="0"/>
              <a:t>Mainly dependent on varying beam conditions</a:t>
            </a:r>
          </a:p>
          <a:p>
            <a:pPr lvl="2"/>
            <a:r>
              <a:rPr lang="en-GB" dirty="0" smtClean="0"/>
              <a:t>Working to make it less dependent &amp; more operational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C0B85-0C85-4DD6-AA87-ACCA54A24463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3987" cy="4800600"/>
          </a:xfrm>
        </p:spPr>
        <p:txBody>
          <a:bodyPr/>
          <a:lstStyle/>
          <a:p>
            <a:r>
              <a:rPr lang="fr-FR" sz="2400" dirty="0" err="1" smtClean="0"/>
              <a:t>Linnecar</a:t>
            </a:r>
            <a:r>
              <a:rPr lang="fr-FR" sz="2400" dirty="0" smtClean="0"/>
              <a:t>, T, Schottky </a:t>
            </a:r>
            <a:r>
              <a:rPr lang="fr-FR" sz="2400" dirty="0" err="1" smtClean="0"/>
              <a:t>Beam</a:t>
            </a:r>
            <a:r>
              <a:rPr lang="fr-FR" sz="2400" dirty="0" smtClean="0"/>
              <a:t> Instrumentation, CERN- PE-ED 001-92, Geneva, CERN, 1992.</a:t>
            </a:r>
          </a:p>
          <a:p>
            <a:pPr lvl="0"/>
            <a:r>
              <a:rPr lang="fr-FR" sz="2400" dirty="0" err="1" smtClean="0"/>
              <a:t>Boussard</a:t>
            </a:r>
            <a:r>
              <a:rPr lang="fr-FR" sz="2400" dirty="0" smtClean="0"/>
              <a:t>, D, Schottky Noise And </a:t>
            </a:r>
            <a:r>
              <a:rPr lang="fr-FR" sz="2400" dirty="0" err="1" smtClean="0"/>
              <a:t>Beam</a:t>
            </a:r>
            <a:r>
              <a:rPr lang="fr-FR" sz="2400" dirty="0" smtClean="0"/>
              <a:t> Transfer </a:t>
            </a:r>
            <a:r>
              <a:rPr lang="fr-FR" sz="2400" dirty="0" err="1" smtClean="0"/>
              <a:t>Function</a:t>
            </a:r>
            <a:r>
              <a:rPr lang="fr-FR" sz="2400" dirty="0" smtClean="0"/>
              <a:t> Diagnostics, CERN, Geneva, </a:t>
            </a:r>
            <a:r>
              <a:rPr lang="fr-FR" sz="2400" dirty="0" err="1" smtClean="0"/>
              <a:t>Switzerland</a:t>
            </a:r>
            <a:r>
              <a:rPr lang="fr-FR" sz="2400" dirty="0" smtClean="0"/>
              <a:t>.</a:t>
            </a:r>
          </a:p>
          <a:p>
            <a:pPr lvl="0"/>
            <a:r>
              <a:rPr lang="fr-FR" sz="2400" dirty="0" smtClean="0"/>
              <a:t>Fritz </a:t>
            </a:r>
            <a:r>
              <a:rPr lang="fr-FR" sz="2400" dirty="0" err="1" smtClean="0"/>
              <a:t>Caspers</a:t>
            </a:r>
            <a:r>
              <a:rPr lang="fr-FR" sz="2400" dirty="0" smtClean="0"/>
              <a:t>, Jocelyn Tan, </a:t>
            </a:r>
            <a:r>
              <a:rPr lang="fr-FR" sz="2400" dirty="0" err="1" smtClean="0"/>
              <a:t>Shottky</a:t>
            </a:r>
            <a:r>
              <a:rPr lang="fr-FR" sz="2400" dirty="0" smtClean="0"/>
              <a:t> Signal for Longitudinal and Transverse </a:t>
            </a:r>
            <a:r>
              <a:rPr lang="fr-FR" sz="2400" dirty="0" err="1" smtClean="0"/>
              <a:t>Bunched</a:t>
            </a:r>
            <a:r>
              <a:rPr lang="fr-FR" sz="2400" dirty="0" smtClean="0"/>
              <a:t> </a:t>
            </a:r>
            <a:r>
              <a:rPr lang="fr-FR" sz="2400" dirty="0" err="1" smtClean="0"/>
              <a:t>Beam</a:t>
            </a:r>
            <a:r>
              <a:rPr lang="fr-FR" sz="2400" dirty="0" smtClean="0"/>
              <a:t> Diagnostics, CERN, Geneva, </a:t>
            </a:r>
            <a:r>
              <a:rPr lang="fr-FR" sz="2400" dirty="0" err="1" smtClean="0"/>
              <a:t>Switzerland</a:t>
            </a:r>
            <a:r>
              <a:rPr lang="fr-FR" sz="2400" dirty="0" smtClean="0"/>
              <a:t>.</a:t>
            </a:r>
          </a:p>
          <a:p>
            <a:pPr lvl="0"/>
            <a:r>
              <a:rPr lang="fr-FR" sz="2400" dirty="0" smtClean="0"/>
              <a:t>The 4.8 GHZ LHC </a:t>
            </a:r>
            <a:r>
              <a:rPr lang="fr-FR" sz="2400" dirty="0" err="1" smtClean="0"/>
              <a:t>Shottky</a:t>
            </a:r>
            <a:r>
              <a:rPr lang="fr-FR" sz="2400" dirty="0" smtClean="0"/>
              <a:t> Pick-up System, </a:t>
            </a:r>
            <a:r>
              <a:rPr lang="fr-FR" sz="2400" dirty="0" err="1" smtClean="0"/>
              <a:t>Proceedings</a:t>
            </a:r>
            <a:r>
              <a:rPr lang="fr-FR" sz="2400" dirty="0" smtClean="0"/>
              <a:t> of PAC07, Albuquerque, New Mexico, USA. </a:t>
            </a:r>
          </a:p>
          <a:p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C0B85-0C85-4DD6-AA87-ACCA54A2446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924800" cy="510540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Beam = Vast number of individual </a:t>
            </a:r>
            <a:r>
              <a:rPr lang="en-GB" dirty="0" smtClean="0"/>
              <a:t>particles acting </a:t>
            </a:r>
            <a:r>
              <a:rPr lang="en-GB" dirty="0" smtClean="0"/>
              <a:t>only approximately together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en-GB" dirty="0" err="1" smtClean="0"/>
              <a:t>Schottky</a:t>
            </a:r>
            <a:r>
              <a:rPr lang="en-GB" dirty="0" smtClean="0"/>
              <a:t> noise is based on the statistical fluctuations of these finite charge carriers</a:t>
            </a:r>
            <a:r>
              <a:rPr lang="en-GB" dirty="0" smtClean="0"/>
              <a:t>.</a:t>
            </a:r>
          </a:p>
          <a:p>
            <a:r>
              <a:rPr lang="en-GB" dirty="0" smtClean="0"/>
              <a:t>LHC has Bunch Beam:</a:t>
            </a:r>
          </a:p>
          <a:p>
            <a:pPr lvl="1"/>
            <a:r>
              <a:rPr lang="en-GB" dirty="0" smtClean="0"/>
              <a:t>Look at the individual motion of </a:t>
            </a:r>
            <a:r>
              <a:rPr lang="en-GB" dirty="0" err="1" smtClean="0"/>
              <a:t>particules</a:t>
            </a:r>
            <a:r>
              <a:rPr lang="en-GB" dirty="0" smtClean="0"/>
              <a:t> inside a bunch</a:t>
            </a:r>
            <a:endParaRPr lang="en-GB" dirty="0" smtClean="0"/>
          </a:p>
          <a:p>
            <a:r>
              <a:rPr lang="en-GB" dirty="0" smtClean="0"/>
              <a:t>Non destructive way to determine parameters such as: </a:t>
            </a:r>
            <a:r>
              <a:rPr lang="en-GB" b="1" dirty="0" smtClean="0"/>
              <a:t>Tune, Chromaticity, </a:t>
            </a:r>
            <a:r>
              <a:rPr lang="en-GB" b="1" dirty="0" err="1" smtClean="0"/>
              <a:t>Emittance</a:t>
            </a:r>
            <a:r>
              <a:rPr lang="en-GB" b="1" dirty="0" smtClean="0"/>
              <a:t> and Momentum Spread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C0B85-0C85-4DD6-AA87-ACCA54A244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Longitudinal </a:t>
            </a:r>
            <a:r>
              <a:rPr lang="en-GB" dirty="0" err="1" smtClean="0"/>
              <a:t>Schottky</a:t>
            </a:r>
            <a:r>
              <a:rPr lang="en-GB" dirty="0" smtClean="0"/>
              <a:t> Noise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3987" cy="5181600"/>
          </a:xfrm>
        </p:spPr>
        <p:txBody>
          <a:bodyPr/>
          <a:lstStyle/>
          <a:p>
            <a:r>
              <a:rPr lang="en-GB" sz="2000" dirty="0" smtClean="0"/>
              <a:t>Single Particle Rotating in a circular accelerator with Energy E and velocity ʋ and a revolution frequency f</a:t>
            </a:r>
            <a:r>
              <a:rPr lang="en-GB" sz="2000" baseline="-25000" dirty="0" smtClean="0"/>
              <a:t>0</a:t>
            </a:r>
            <a:r>
              <a:rPr lang="en-GB" baseline="-25000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sz="2000" dirty="0" smtClean="0"/>
              <a:t>Let’s add a second particle with a slightly different energy and hence revolution frequency f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. With f</a:t>
            </a:r>
            <a:r>
              <a:rPr lang="en-GB" sz="2000" baseline="-25000" dirty="0" smtClean="0"/>
              <a:t>1</a:t>
            </a:r>
            <a:r>
              <a:rPr lang="en-GB" sz="2000" dirty="0" smtClean="0"/>
              <a:t> = f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 + </a:t>
            </a:r>
            <a:r>
              <a:rPr lang="en-GB" sz="2000" dirty="0" err="1" smtClean="0"/>
              <a:t>Δf</a:t>
            </a:r>
            <a:r>
              <a:rPr lang="en-GB" sz="2000" dirty="0" smtClean="0"/>
              <a:t> </a:t>
            </a:r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C0B85-0C85-4DD6-AA87-ACCA54A2446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" name="Imag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5001173" cy="1524000"/>
          </a:xfrm>
          <a:prstGeom prst="rect">
            <a:avLst/>
          </a:prstGeom>
          <a:noFill/>
        </p:spPr>
      </p:pic>
      <p:sp>
        <p:nvSpPr>
          <p:cNvPr id="15" name="ZoneTexte 10"/>
          <p:cNvSpPr txBox="1"/>
          <p:nvPr/>
        </p:nvSpPr>
        <p:spPr>
          <a:xfrm>
            <a:off x="5791200" y="2133600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/>
              <a:t>Fig</a:t>
            </a:r>
            <a:r>
              <a:rPr lang="fr-FR" sz="1400" i="1" dirty="0" smtClean="0"/>
              <a:t> 1: Time of </a:t>
            </a:r>
            <a:r>
              <a:rPr lang="fr-FR" sz="1400" i="1" dirty="0" err="1" smtClean="0"/>
              <a:t>Revolution</a:t>
            </a:r>
            <a:r>
              <a:rPr lang="fr-FR" sz="1400" i="1" dirty="0" smtClean="0"/>
              <a:t> for a single </a:t>
            </a:r>
            <a:r>
              <a:rPr lang="fr-FR" sz="1400" i="1" dirty="0" err="1" smtClean="0"/>
              <a:t>Particle</a:t>
            </a:r>
            <a:r>
              <a:rPr lang="fr-FR" sz="1400" i="1" dirty="0" smtClean="0"/>
              <a:t> = </a:t>
            </a:r>
            <a:r>
              <a:rPr lang="fr-FR" sz="1400" i="1" dirty="0" err="1" smtClean="0"/>
              <a:t>Series</a:t>
            </a:r>
            <a:r>
              <a:rPr lang="fr-FR" sz="1400" i="1" dirty="0" smtClean="0"/>
              <a:t> of Dirac pulses in the </a:t>
            </a:r>
            <a:r>
              <a:rPr lang="fr-FR" sz="1400" i="1" dirty="0" err="1" smtClean="0"/>
              <a:t>frequency</a:t>
            </a:r>
            <a:r>
              <a:rPr lang="fr-FR" sz="1400" i="1" dirty="0" smtClean="0"/>
              <a:t> domaine.</a:t>
            </a:r>
            <a:endParaRPr lang="fr-FR" sz="1400" i="1" dirty="0"/>
          </a:p>
        </p:txBody>
      </p:sp>
      <p:pic>
        <p:nvPicPr>
          <p:cNvPr id="16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191000"/>
            <a:ext cx="5867400" cy="2057400"/>
          </a:xfrm>
          <a:prstGeom prst="rect">
            <a:avLst/>
          </a:prstGeom>
        </p:spPr>
      </p:pic>
      <p:sp>
        <p:nvSpPr>
          <p:cNvPr id="17" name="ZoneTexte 12"/>
          <p:cNvSpPr txBox="1"/>
          <p:nvPr/>
        </p:nvSpPr>
        <p:spPr>
          <a:xfrm>
            <a:off x="685800" y="526500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Fig</a:t>
            </a:r>
            <a:r>
              <a:rPr lang="fr-FR" sz="1600" dirty="0" smtClean="0"/>
              <a:t> 2: </a:t>
            </a:r>
            <a:r>
              <a:rPr lang="fr-FR" sz="1600" dirty="0" err="1" smtClean="0"/>
              <a:t>two</a:t>
            </a:r>
            <a:r>
              <a:rPr lang="fr-FR" sz="1600" dirty="0" smtClean="0"/>
              <a:t> </a:t>
            </a:r>
            <a:r>
              <a:rPr lang="fr-FR" sz="1600" dirty="0" err="1" smtClean="0"/>
              <a:t>particles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a </a:t>
            </a:r>
            <a:r>
              <a:rPr lang="fr-FR" sz="1600" dirty="0" err="1" smtClean="0"/>
              <a:t>slight</a:t>
            </a:r>
            <a:r>
              <a:rPr lang="fr-FR" sz="1600" dirty="0" smtClean="0"/>
              <a:t> </a:t>
            </a:r>
            <a:r>
              <a:rPr lang="fr-FR" sz="1600" dirty="0" err="1" smtClean="0"/>
              <a:t>frequency</a:t>
            </a:r>
            <a:r>
              <a:rPr lang="fr-FR" sz="1600" dirty="0" smtClean="0"/>
              <a:t> offset </a:t>
            </a:r>
            <a:r>
              <a:rPr lang="fr-FR" sz="1600" dirty="0" err="1" smtClean="0"/>
              <a:t>Δ</a:t>
            </a:r>
            <a:r>
              <a:rPr lang="fr-FR" sz="1600" i="1" dirty="0" err="1" smtClean="0"/>
              <a:t>f</a:t>
            </a:r>
            <a:r>
              <a:rPr lang="fr-FR" sz="1600" i="1" dirty="0" smtClean="0"/>
              <a:t> .</a:t>
            </a:r>
            <a:endParaRPr lang="fr-FR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11"/>
          <p:cNvSpPr txBox="1">
            <a:spLocks noGrp="1"/>
          </p:cNvSpPr>
          <p:nvPr>
            <p:ph idx="1"/>
          </p:nvPr>
        </p:nvSpPr>
        <p:spPr>
          <a:xfrm>
            <a:off x="912813" y="1066800"/>
            <a:ext cx="7773987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For a </a:t>
            </a:r>
            <a:r>
              <a:rPr lang="fr-FR" sz="2000" dirty="0" err="1" smtClean="0"/>
              <a:t>subgroup</a:t>
            </a:r>
            <a:r>
              <a:rPr lang="fr-FR" sz="2000" dirty="0" smtClean="0"/>
              <a:t> of </a:t>
            </a:r>
            <a:r>
              <a:rPr lang="fr-FR" sz="2000" dirty="0" err="1" smtClean="0"/>
              <a:t>particles</a:t>
            </a:r>
            <a:r>
              <a:rPr lang="fr-FR" sz="2000" dirty="0" smtClean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random</a:t>
            </a:r>
            <a:r>
              <a:rPr lang="fr-FR" sz="2000" dirty="0" smtClean="0"/>
              <a:t> initial phase and </a:t>
            </a:r>
            <a:r>
              <a:rPr lang="fr-FR" sz="2000" dirty="0" err="1" smtClean="0"/>
              <a:t>with</a:t>
            </a:r>
            <a:r>
              <a:rPr lang="fr-FR" sz="2000" dirty="0" smtClean="0"/>
              <a:t> a distribution of </a:t>
            </a:r>
            <a:r>
              <a:rPr lang="fr-FR" sz="2000" dirty="0" err="1" smtClean="0"/>
              <a:t>revolution</a:t>
            </a:r>
            <a:r>
              <a:rPr lang="fr-FR" sz="2000" dirty="0" smtClean="0"/>
              <a:t> </a:t>
            </a:r>
            <a:r>
              <a:rPr lang="fr-FR" sz="2000" dirty="0" err="1" smtClean="0"/>
              <a:t>frequency</a:t>
            </a:r>
            <a:r>
              <a:rPr lang="fr-FR" sz="2000" dirty="0" smtClean="0"/>
              <a:t> : f0 + </a:t>
            </a:r>
            <a:r>
              <a:rPr lang="el-GR" sz="2000" dirty="0" smtClean="0"/>
              <a:t>Δ</a:t>
            </a:r>
            <a:r>
              <a:rPr lang="en-GB" sz="2000" dirty="0" smtClean="0"/>
              <a:t>f/2.</a:t>
            </a:r>
            <a:endParaRPr lang="fr-FR" sz="2000" dirty="0" smtClean="0"/>
          </a:p>
          <a:p>
            <a:r>
              <a:rPr lang="fr-FR" sz="2000" dirty="0" smtClean="0"/>
              <a:t> The spectral </a:t>
            </a:r>
            <a:r>
              <a:rPr lang="fr-FR" sz="2000" b="1" dirty="0" err="1" smtClean="0"/>
              <a:t>density</a:t>
            </a:r>
            <a:r>
              <a:rPr lang="fr-FR" sz="2000" b="1" dirty="0" smtClean="0"/>
              <a:t> of the noise in the n-th band </a:t>
            </a:r>
            <a:r>
              <a:rPr lang="fr-FR" sz="2000" b="1" dirty="0" err="1" smtClean="0"/>
              <a:t>returns</a:t>
            </a:r>
            <a:r>
              <a:rPr lang="fr-FR" sz="2000" b="1" dirty="0" smtClean="0"/>
              <a:t> as:   </a:t>
            </a:r>
            <a:endParaRPr lang="en-GB" sz="20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Longitudinal </a:t>
            </a:r>
            <a:r>
              <a:rPr lang="en-GB" dirty="0" err="1" smtClean="0"/>
              <a:t>Schottky</a:t>
            </a:r>
            <a:r>
              <a:rPr lang="en-GB" dirty="0" smtClean="0"/>
              <a:t> Noise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C0B85-0C85-4DD6-AA87-ACCA54A2446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667000"/>
            <a:ext cx="5943600" cy="282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088051"/>
            <a:ext cx="1524000" cy="57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1524000" y="5410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Fig3: </a:t>
            </a:r>
            <a:r>
              <a:rPr lang="fr-FR" i="1" dirty="0" smtClean="0"/>
              <a:t>A </a:t>
            </a:r>
            <a:r>
              <a:rPr lang="fr-FR" i="1" dirty="0" err="1" smtClean="0"/>
              <a:t>schematic</a:t>
            </a:r>
            <a:r>
              <a:rPr lang="fr-FR" i="1" dirty="0" smtClean="0"/>
              <a:t> </a:t>
            </a:r>
            <a:r>
              <a:rPr lang="fr-FR" i="1" dirty="0" err="1" smtClean="0"/>
              <a:t>picture</a:t>
            </a:r>
            <a:r>
              <a:rPr lang="fr-FR" i="1" dirty="0" smtClean="0"/>
              <a:t> of longitudinal Schottky bands 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733800"/>
            <a:ext cx="721995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Transverse </a:t>
            </a:r>
            <a:r>
              <a:rPr lang="en-GB" dirty="0" err="1" smtClean="0"/>
              <a:t>Schottky</a:t>
            </a:r>
            <a:r>
              <a:rPr lang="en-GB" dirty="0" smtClean="0"/>
              <a:t> Noise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066800"/>
            <a:ext cx="8153400" cy="5029200"/>
          </a:xfrm>
        </p:spPr>
        <p:txBody>
          <a:bodyPr/>
          <a:lstStyle/>
          <a:p>
            <a:pPr>
              <a:buSzPct val="100000"/>
            </a:pPr>
            <a:r>
              <a:rPr lang="en-GB" sz="2000" dirty="0" smtClean="0"/>
              <a:t>Each </a:t>
            </a:r>
            <a:r>
              <a:rPr lang="en-GB" sz="2000" dirty="0" err="1" smtClean="0"/>
              <a:t>Schottky</a:t>
            </a:r>
            <a:r>
              <a:rPr lang="en-GB" sz="2000" dirty="0" smtClean="0"/>
              <a:t> band has a finite width which results from the spread of revolution frequencies and </a:t>
            </a:r>
            <a:r>
              <a:rPr lang="en-GB" sz="2000" dirty="0" err="1" smtClean="0"/>
              <a:t>betatron</a:t>
            </a:r>
            <a:r>
              <a:rPr lang="en-GB" sz="2000" dirty="0" smtClean="0"/>
              <a:t> frequencies</a:t>
            </a:r>
            <a:r>
              <a:rPr lang="en-GB" dirty="0" smtClean="0"/>
              <a:t>:</a:t>
            </a:r>
          </a:p>
          <a:p>
            <a:pPr lvl="1">
              <a:buSzPct val="100000"/>
              <a:buFont typeface="Wingdings" charset="2"/>
              <a:buChar char="§"/>
            </a:pPr>
            <a:r>
              <a:rPr lang="en-GB" b="1" i="1" dirty="0" err="1" smtClean="0"/>
              <a:t>Δf</a:t>
            </a:r>
            <a:r>
              <a:rPr lang="en-GB" b="1" i="1" baseline="-25000" dirty="0" err="1" smtClean="0"/>
              <a:t>i</a:t>
            </a:r>
            <a:r>
              <a:rPr lang="en-GB" b="1" i="1" dirty="0" smtClean="0"/>
              <a:t>/f</a:t>
            </a:r>
            <a:r>
              <a:rPr lang="en-GB" b="1" i="1" baseline="-25000" dirty="0" smtClean="0"/>
              <a:t>0</a:t>
            </a:r>
            <a:r>
              <a:rPr lang="en-GB" b="1" i="1" dirty="0" smtClean="0"/>
              <a:t> =η </a:t>
            </a:r>
            <a:r>
              <a:rPr lang="en-GB" b="1" i="1" dirty="0" err="1" smtClean="0"/>
              <a:t>Δp</a:t>
            </a:r>
            <a:r>
              <a:rPr lang="en-GB" b="1" i="1" dirty="0" smtClean="0"/>
              <a:t>/p and </a:t>
            </a:r>
            <a:r>
              <a:rPr lang="en-GB" b="1" i="1" dirty="0" err="1" smtClean="0"/>
              <a:t>Δq</a:t>
            </a:r>
            <a:r>
              <a:rPr lang="en-GB" b="1" i="1" baseline="-25000" dirty="0" err="1" smtClean="0"/>
              <a:t>i</a:t>
            </a:r>
            <a:r>
              <a:rPr lang="en-GB" b="1" i="1" baseline="-25000" dirty="0" smtClean="0"/>
              <a:t>  </a:t>
            </a:r>
            <a:r>
              <a:rPr lang="en-GB" sz="1800" b="1" i="1" dirty="0" smtClean="0"/>
              <a:t>(related to the machine </a:t>
            </a:r>
            <a:r>
              <a:rPr lang="en-GB" sz="1800" b="1" i="1" dirty="0" smtClean="0"/>
              <a:t>chromaticity)</a:t>
            </a:r>
            <a:endParaRPr lang="en-GB" sz="1800" b="1" i="1" dirty="0" smtClean="0"/>
          </a:p>
          <a:p>
            <a:pPr>
              <a:buSzPct val="100000"/>
            </a:pPr>
            <a:r>
              <a:rPr lang="en-GB" sz="2000" dirty="0" smtClean="0"/>
              <a:t>The line width of the 2 </a:t>
            </a:r>
            <a:r>
              <a:rPr lang="en-GB" sz="2000" dirty="0" err="1" smtClean="0"/>
              <a:t>Schottky</a:t>
            </a:r>
            <a:r>
              <a:rPr lang="en-GB" sz="2000" dirty="0" smtClean="0"/>
              <a:t> bands (n ± q) is given by:</a:t>
            </a:r>
          </a:p>
          <a:p>
            <a:pPr algn="ctr">
              <a:buSzPct val="100000"/>
              <a:buNone/>
            </a:pPr>
            <a:r>
              <a:rPr lang="en-GB" b="1" i="1" dirty="0" err="1" smtClean="0"/>
              <a:t>Δf</a:t>
            </a:r>
            <a:r>
              <a:rPr lang="en-GB" b="1" i="1" baseline="-25000" dirty="0" smtClean="0"/>
              <a:t>±</a:t>
            </a:r>
            <a:r>
              <a:rPr lang="en-GB" b="1" i="1" dirty="0" smtClean="0"/>
              <a:t> = f</a:t>
            </a:r>
            <a:r>
              <a:rPr lang="en-GB" b="1" i="1" baseline="-25000" dirty="0" smtClean="0"/>
              <a:t>0</a:t>
            </a:r>
            <a:r>
              <a:rPr lang="en-GB" b="1" i="1" dirty="0" smtClean="0"/>
              <a:t> </a:t>
            </a:r>
            <a:r>
              <a:rPr lang="en-GB" b="1" i="1" dirty="0" err="1" smtClean="0"/>
              <a:t>Δp</a:t>
            </a:r>
            <a:r>
              <a:rPr lang="en-GB" b="1" i="1" dirty="0" smtClean="0"/>
              <a:t>/p [(</a:t>
            </a:r>
            <a:r>
              <a:rPr lang="en-GB" b="1" i="1" dirty="0" err="1" smtClean="0"/>
              <a:t>n±q</a:t>
            </a:r>
            <a:r>
              <a:rPr lang="en-GB" b="1" i="1" dirty="0" smtClean="0"/>
              <a:t>)η ± </a:t>
            </a:r>
            <a:r>
              <a:rPr lang="en-GB" b="1" i="1" dirty="0" err="1" smtClean="0"/>
              <a:t>Qξ</a:t>
            </a:r>
            <a:r>
              <a:rPr lang="en-GB" b="1" i="1" dirty="0" smtClean="0"/>
              <a:t>]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C0B85-0C85-4DD6-AA87-ACCA54A2446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ight Brace 6"/>
          <p:cNvSpPr/>
          <p:nvPr/>
        </p:nvSpPr>
        <p:spPr bwMode="auto">
          <a:xfrm rot="16200000" flipH="1">
            <a:off x="5105402" y="2590800"/>
            <a:ext cx="228600" cy="1295401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  <p:sp>
        <p:nvSpPr>
          <p:cNvPr id="8" name="Right Brace 7"/>
          <p:cNvSpPr/>
          <p:nvPr/>
        </p:nvSpPr>
        <p:spPr bwMode="auto">
          <a:xfrm rot="16200000" flipH="1">
            <a:off x="6477002" y="2971800"/>
            <a:ext cx="228600" cy="533401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3352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~ 136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33644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Varies from 1 to 10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"/>
            <a:ext cx="8305800" cy="762000"/>
          </a:xfrm>
        </p:spPr>
        <p:txBody>
          <a:bodyPr/>
          <a:lstStyle/>
          <a:p>
            <a:r>
              <a:rPr lang="en-GB" dirty="0" smtClean="0"/>
              <a:t>Which frequency can we detect it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66800"/>
            <a:ext cx="8229600" cy="5029200"/>
          </a:xfrm>
        </p:spPr>
        <p:txBody>
          <a:bodyPr/>
          <a:lstStyle/>
          <a:p>
            <a:pPr lvl="1"/>
            <a:r>
              <a:rPr lang="en-GB" dirty="0" smtClean="0"/>
              <a:t>To High in frequency -&gt; Overlap of the signal</a:t>
            </a:r>
          </a:p>
          <a:p>
            <a:pPr lvl="1"/>
            <a:r>
              <a:rPr lang="en-GB" dirty="0" smtClean="0"/>
              <a:t>To low in frequency -&gt; To much Coherent Signal</a:t>
            </a:r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3"/>
            <a:r>
              <a:rPr lang="en-GB" sz="1400" dirty="0" smtClean="0"/>
              <a:t>Simulated transfer impedance for LHC </a:t>
            </a:r>
            <a:r>
              <a:rPr lang="en-GB" sz="1400" dirty="0" err="1" smtClean="0"/>
              <a:t>Schottky</a:t>
            </a:r>
            <a:r>
              <a:rPr lang="en-GB" sz="1400" dirty="0" smtClean="0"/>
              <a:t> Monitor</a:t>
            </a:r>
            <a:endParaRPr lang="en-GB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C0B85-0C85-4DD6-AA87-ACCA54A2446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288" y="1905000"/>
            <a:ext cx="4890312" cy="349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C0B85-0C85-4DD6-AA87-ACCA54A2446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0">
              <a:defRPr/>
            </a:pPr>
            <a:r>
              <a:rPr lang="en-GB" smtClean="0"/>
              <a:t>Schottky Status&amp;Results, LBOC Meeting, 5th July 2011</a:t>
            </a:r>
            <a:endParaRPr lang="de-DE" dirty="0"/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45720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GB" sz="3600" dirty="0" smtClean="0">
                <a:solidFill>
                  <a:schemeClr val="hlink"/>
                </a:solidFill>
                <a:latin typeface="+mj-lt"/>
                <a:ea typeface="ＭＳ Ｐゴシック" pitchFamily="31" charset="-128"/>
                <a:cs typeface="ＭＳ Ｐゴシック" pitchFamily="31" charset="-128"/>
              </a:rPr>
              <a:t>The LHC </a:t>
            </a:r>
            <a:r>
              <a:rPr lang="en-GB" sz="3600" dirty="0" err="1" smtClean="0">
                <a:solidFill>
                  <a:schemeClr val="hlink"/>
                </a:solidFill>
                <a:latin typeface="+mj-lt"/>
                <a:ea typeface="ＭＳ Ｐゴシック" pitchFamily="31" charset="-128"/>
                <a:cs typeface="ＭＳ Ｐゴシック" pitchFamily="31" charset="-128"/>
              </a:rPr>
              <a:t>Schottky</a:t>
            </a:r>
            <a:r>
              <a:rPr lang="en-GB" sz="3600" dirty="0" smtClean="0">
                <a:solidFill>
                  <a:schemeClr val="hlink"/>
                </a:solidFill>
                <a:latin typeface="+mj-lt"/>
                <a:ea typeface="ＭＳ Ｐゴシック" pitchFamily="31" charset="-128"/>
                <a:cs typeface="ＭＳ Ｐゴシック" pitchFamily="31" charset="-128"/>
              </a:rPr>
              <a:t> System</a:t>
            </a:r>
            <a:endParaRPr lang="en-GB" sz="3600" dirty="0">
              <a:solidFill>
                <a:schemeClr val="hlink"/>
              </a:solidFill>
              <a:latin typeface="+mj-lt"/>
              <a:ea typeface="ＭＳ Ｐゴシック" pitchFamily="31" charset="-128"/>
              <a:cs typeface="ＭＳ Ｐゴシック" pitchFamily="31" charset="-128"/>
            </a:endParaRPr>
          </a:p>
        </p:txBody>
      </p:sp>
      <p:pic>
        <p:nvPicPr>
          <p:cNvPr id="1026" name="Picture 2" descr="\\cern.ch\dfs\Users\m\mfavier\Documents\Schottky\Pictures\Schottk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87876"/>
            <a:ext cx="3505200" cy="2628900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199" cy="5486400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sz="2400" dirty="0" smtClean="0"/>
              <a:t>A high sensitivity pickup operating at 4.8 GHz, which corresponds to the 427000 harmonic of the revolution frequency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 smtClean="0"/>
          </a:p>
          <a:p>
            <a:pPr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038600" y="99060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2800" dirty="0" smtClean="0">
                <a:solidFill>
                  <a:schemeClr val="tx2"/>
                </a:solidFill>
                <a:latin typeface="+mn-lt"/>
                <a:ea typeface="ＭＳ Ｐゴシック" pitchFamily="31" charset="-128"/>
                <a:cs typeface="ＭＳ Ｐゴシック" pitchFamily="31" charset="-128"/>
              </a:rPr>
              <a:t> 4 Monitors were installed at Point 4, one for each plane of the 2 beams.</a:t>
            </a:r>
          </a:p>
        </p:txBody>
      </p:sp>
      <p:pic>
        <p:nvPicPr>
          <p:cNvPr id="15" name="Picture 17" descr="G:\Departments\AB\Groups\BI\Sections\QP\LHC\Schottky\Tom Kroyer\schottky pictures\145-4570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400259"/>
            <a:ext cx="3429000" cy="257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Analogue Signal Treatment Chain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ea typeface="ＭＳ Ｐゴシック" charset="-128"/>
              </a:rPr>
              <a:t>Schottky Status&amp;Results, LBOC Meeting, 5th July 2011</a:t>
            </a:r>
            <a:endParaRPr lang="de-DE" dirty="0" smtClean="0"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FC0B85-0C85-4DD6-AA87-ACCA54A2446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9" y="990600"/>
            <a:ext cx="9136621" cy="291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000" y="1219200"/>
            <a:ext cx="77739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1" charset="-128"/>
              <a:cs typeface="ＭＳ Ｐゴシック" pitchFamily="3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tabLst/>
              <a:defRPr/>
            </a:pPr>
            <a:endParaRPr lang="en-GB" sz="2800" kern="0" dirty="0" smtClean="0">
              <a:solidFill>
                <a:schemeClr val="tx2"/>
              </a:solidFill>
              <a:latin typeface="+mn-lt"/>
              <a:ea typeface="ＭＳ Ｐゴシック" pitchFamily="31" charset="-128"/>
              <a:cs typeface="ＭＳ Ｐゴシック" pitchFamily="3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1" charset="-128"/>
              <a:cs typeface="ＭＳ Ｐゴシック" pitchFamily="3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tabLst/>
              <a:defRPr/>
            </a:pPr>
            <a:endParaRPr lang="en-GB" sz="2800" kern="0" dirty="0" smtClean="0">
              <a:solidFill>
                <a:schemeClr val="tx2"/>
              </a:solidFill>
              <a:latin typeface="+mn-lt"/>
              <a:ea typeface="ＭＳ Ｐゴシック" pitchFamily="31" charset="-128"/>
              <a:cs typeface="ＭＳ Ｐゴシック" pitchFamily="3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1" charset="-128"/>
              <a:cs typeface="ＭＳ Ｐゴシック" pitchFamily="3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tabLst/>
              <a:defRPr/>
            </a:pPr>
            <a:endParaRPr lang="en-GB" sz="2000" kern="0" dirty="0" smtClean="0">
              <a:solidFill>
                <a:schemeClr val="tx2"/>
              </a:solidFill>
              <a:latin typeface="+mn-lt"/>
              <a:ea typeface="ＭＳ Ｐゴシック" pitchFamily="31" charset="-128"/>
              <a:cs typeface="ＭＳ Ｐゴシック" pitchFamily="3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tabLst/>
              <a:defRPr/>
            </a:pPr>
            <a:r>
              <a:rPr lang="en-GB" sz="2000" kern="0" dirty="0" smtClean="0">
                <a:solidFill>
                  <a:schemeClr val="tx2"/>
                </a:solidFill>
                <a:latin typeface="+mn-lt"/>
                <a:ea typeface="ＭＳ Ｐゴシック" pitchFamily="31" charset="-128"/>
                <a:cs typeface="ＭＳ Ｐゴシック" pitchFamily="31" charset="-128"/>
              </a:rPr>
              <a:t>Slotted Wave Guide Structure operating at 4,8 GHz.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1" charset="-128"/>
                <a:cs typeface="ＭＳ Ｐゴシック" pitchFamily="31" charset="-128"/>
              </a:rPr>
              <a:t>Gate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1" charset="-128"/>
                <a:cs typeface="ＭＳ Ｐゴシック" pitchFamily="31" charset="-128"/>
              </a:rPr>
              <a:t> to allow bunch by bunch measurements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tabLst/>
              <a:defRPr/>
            </a:pPr>
            <a:r>
              <a:rPr lang="en-GB" sz="2000" kern="0" baseline="0" dirty="0" smtClean="0">
                <a:solidFill>
                  <a:schemeClr val="tx2"/>
                </a:solidFill>
                <a:latin typeface="+mn-lt"/>
                <a:ea typeface="ＭＳ Ｐゴシック" pitchFamily="31" charset="-128"/>
                <a:cs typeface="ＭＳ Ｐゴシック" pitchFamily="31" charset="-128"/>
              </a:rPr>
              <a:t>Triple</a:t>
            </a:r>
            <a:r>
              <a:rPr lang="en-GB" sz="2000" kern="0" dirty="0" smtClean="0">
                <a:solidFill>
                  <a:schemeClr val="tx2"/>
                </a:solidFill>
                <a:latin typeface="+mn-lt"/>
                <a:ea typeface="ＭＳ Ｐゴシック" pitchFamily="31" charset="-128"/>
                <a:cs typeface="ＭＳ Ｐゴシック" pitchFamily="31" charset="-128"/>
              </a:rPr>
              <a:t> down mixing chain + band pass filtering converting the 4.8GHz signal to a baseband frequency.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charset="2"/>
              <a:buChar char="n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1" charset="0"/>
            <a:ea typeface="ＭＳ Ｐゴシック" pitchFamily="31" charset="-128"/>
            <a:cs typeface="ＭＳ Ｐゴシック" pitchFamily="3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1" charset="0"/>
            <a:ea typeface="ＭＳ Ｐゴシック" pitchFamily="31" charset="-128"/>
            <a:cs typeface="ＭＳ Ｐゴシック" pitchFamily="31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ERN_Template_Wv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TemplatePresCERN</Template>
  <TotalTime>3688</TotalTime>
  <Words>1040</Words>
  <Application>Microsoft Office PowerPoint</Application>
  <PresentationFormat>On-screen Show (4:3)</PresentationFormat>
  <Paragraphs>201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1_Default Design</vt:lpstr>
      <vt:lpstr>2_Default Design</vt:lpstr>
      <vt:lpstr>15_Default Design</vt:lpstr>
      <vt:lpstr>4_Default Design</vt:lpstr>
      <vt:lpstr>2_Bold Stripes</vt:lpstr>
      <vt:lpstr>1_CERN_Template_WvR</vt:lpstr>
      <vt:lpstr>Schottky System</vt:lpstr>
      <vt:lpstr>OVERVIEW</vt:lpstr>
      <vt:lpstr>INTRODUCTION</vt:lpstr>
      <vt:lpstr>The Longitudinal Schottky Noise</vt:lpstr>
      <vt:lpstr>The Longitudinal Schottky Noise</vt:lpstr>
      <vt:lpstr>Transverse Schottky Noise</vt:lpstr>
      <vt:lpstr>Which frequency can we detect it?</vt:lpstr>
      <vt:lpstr>Slide 8</vt:lpstr>
      <vt:lpstr>Analogue Signal Treatment Chain</vt:lpstr>
      <vt:lpstr>Schottky Spectra from B1 &amp; B2</vt:lpstr>
      <vt:lpstr>GUI Screen shot: Gate Selection</vt:lpstr>
      <vt:lpstr>GUI Screen shot: Playlist</vt:lpstr>
      <vt:lpstr>GUI Screen shot : Tune Diagram</vt:lpstr>
      <vt:lpstr>Measurements &amp; Results</vt:lpstr>
      <vt:lpstr>Measurements &amp; Results</vt:lpstr>
      <vt:lpstr>Measurements &amp; Results</vt:lpstr>
      <vt:lpstr>Issues &amp; Limitations</vt:lpstr>
      <vt:lpstr>Schottky Signal during the Ramp</vt:lpstr>
      <vt:lpstr>Beam Position dependency</vt:lpstr>
      <vt:lpstr>CONCLUSION</vt:lpstr>
      <vt:lpstr>SOME REFERENCES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Infrastructure Services</dc:title>
  <dc:creator>duke</dc:creator>
  <cp:lastModifiedBy>mfavier</cp:lastModifiedBy>
  <cp:revision>332</cp:revision>
  <dcterms:created xsi:type="dcterms:W3CDTF">2008-11-20T16:07:12Z</dcterms:created>
  <dcterms:modified xsi:type="dcterms:W3CDTF">2011-07-05T13:18:55Z</dcterms:modified>
</cp:coreProperties>
</file>