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2" r:id="rId3"/>
    <p:sldId id="284" r:id="rId4"/>
    <p:sldId id="283" r:id="rId5"/>
    <p:sldId id="287" r:id="rId6"/>
    <p:sldId id="285" r:id="rId7"/>
    <p:sldId id="286" r:id="rId8"/>
    <p:sldId id="288" r:id="rId9"/>
    <p:sldId id="289" r:id="rId10"/>
    <p:sldId id="281" r:id="rId11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CC66FF"/>
    <a:srgbClr val="33CC33"/>
    <a:srgbClr val="0099FF"/>
    <a:srgbClr val="FF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 varScale="1">
        <p:scale>
          <a:sx n="99" d="100"/>
          <a:sy n="99" d="100"/>
        </p:scale>
        <p:origin x="-2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3268" tIns="46635" rIns="93268" bIns="4663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3268" tIns="46635" rIns="93268" bIns="46635" rtlCol="0"/>
          <a:lstStyle>
            <a:lvl1pPr algn="r">
              <a:defRPr sz="1300"/>
            </a:lvl1pPr>
          </a:lstStyle>
          <a:p>
            <a:fld id="{4764CBCB-3F33-4C1E-8FFC-83BF6C35799F}" type="datetimeFigureOut">
              <a:rPr lang="en-US" smtClean="0"/>
              <a:pPr/>
              <a:t>8/23/2011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9188" y="693738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68" tIns="46635" rIns="93268" bIns="4663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87136"/>
            <a:ext cx="5486400" cy="4156234"/>
          </a:xfrm>
          <a:prstGeom prst="rect">
            <a:avLst/>
          </a:prstGeom>
        </p:spPr>
        <p:txBody>
          <a:bodyPr vert="horz" lIns="93268" tIns="46635" rIns="93268" bIns="4663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2971800" cy="461804"/>
          </a:xfrm>
          <a:prstGeom prst="rect">
            <a:avLst/>
          </a:prstGeom>
        </p:spPr>
        <p:txBody>
          <a:bodyPr vert="horz" lIns="93268" tIns="46635" rIns="93268" bIns="4663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669"/>
            <a:ext cx="2971800" cy="461804"/>
          </a:xfrm>
          <a:prstGeom prst="rect">
            <a:avLst/>
          </a:prstGeom>
        </p:spPr>
        <p:txBody>
          <a:bodyPr vert="horz" lIns="93268" tIns="46635" rIns="93268" bIns="46635" rtlCol="0" anchor="b"/>
          <a:lstStyle>
            <a:lvl1pPr algn="r">
              <a:defRPr sz="1300"/>
            </a:lvl1pPr>
          </a:lstStyle>
          <a:p>
            <a:fld id="{0F23A817-9FAF-4990-8A38-2492A00C40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664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- 23/08/2011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- 23/08/2011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- 23/08/2011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- 23/08/2011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- 23/08/2011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- 23/08/2011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- 23/08/2011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- 23/08/2011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- 23/08/2011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- 23/08/2011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- 23/08/2011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6801" y="231998"/>
            <a:ext cx="3047999" cy="83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7772400" cy="5334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LBOC - 23/08/2011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81000" y="6248400"/>
            <a:ext cx="838200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2206905" y="762000"/>
            <a:ext cx="19078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MEF </a:t>
            </a:r>
            <a:r>
              <a:rPr lang="en-US" sz="800" dirty="0" smtClean="0"/>
              <a:t>- </a:t>
            </a:r>
            <a:r>
              <a:rPr lang="en-US" sz="800" b="1" dirty="0" smtClean="0"/>
              <a:t>M</a:t>
            </a:r>
            <a:r>
              <a:rPr lang="en-US" sz="800" dirty="0" smtClean="0"/>
              <a:t>achines &amp; </a:t>
            </a:r>
            <a:r>
              <a:rPr lang="en-US" sz="800" b="1" dirty="0" smtClean="0"/>
              <a:t>E</a:t>
            </a:r>
            <a:r>
              <a:rPr lang="en-US" sz="800" dirty="0" smtClean="0"/>
              <a:t>xperimental </a:t>
            </a:r>
            <a:r>
              <a:rPr lang="en-US" sz="800" b="1" dirty="0" smtClean="0"/>
              <a:t>F</a:t>
            </a:r>
            <a:r>
              <a:rPr lang="en-US" sz="800" dirty="0" smtClean="0"/>
              <a:t>acilities</a:t>
            </a:r>
            <a:endParaRPr lang="en-US" sz="800" dirty="0"/>
          </a:p>
        </p:txBody>
      </p:sp>
      <p:pic>
        <p:nvPicPr>
          <p:cNvPr id="14" name="Picture 13" descr="newlhc logo1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229600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2000" endA="300" endPos="35000" dir="5400000" sy="-100000" algn="bl" rotWithShape="0"/>
            <a:softEdge rad="12700"/>
          </a:effectLst>
        </p:spPr>
      </p:pic>
      <p:pic>
        <p:nvPicPr>
          <p:cNvPr id="1026" name="Picture 2" descr="G:\Departments\EN\Groups\MEF\LPC\Julie\Logos\CERN\bul-pho-2007-046_01.gi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311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b="1" u="none" kern="1200">
          <a:solidFill>
            <a:schemeClr val="tx1">
              <a:lumMod val="65000"/>
              <a:lumOff val="3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b="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400" b="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400" b="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space.cern.ch/RP-LHC/Work%20planning/Forms/AllItems.aspx" TargetMode="External"/><Relationship Id="rId2" Type="http://schemas.openxmlformats.org/officeDocument/2006/relationships/hyperlink" Target="https://espace.cern.ch/en-dep-mef-lpc/web%20pages/Traceability_SD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Technical Stop #4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29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August - 2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September 2011</a:t>
            </a:r>
            <a:endParaRPr lang="en-US" sz="2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H" dirty="0" err="1" smtClean="0">
                <a:solidFill>
                  <a:srgbClr val="0070C0"/>
                </a:solidFill>
              </a:rPr>
              <a:t>Summary</a:t>
            </a:r>
            <a:r>
              <a:rPr lang="fr-CH" dirty="0" smtClean="0">
                <a:solidFill>
                  <a:srgbClr val="0070C0"/>
                </a:solidFill>
              </a:rPr>
              <a:t> of </a:t>
            </a:r>
            <a:r>
              <a:rPr lang="fr-CH" dirty="0" err="1" smtClean="0">
                <a:solidFill>
                  <a:srgbClr val="0070C0"/>
                </a:solidFill>
              </a:rPr>
              <a:t>activities</a:t>
            </a:r>
            <a:r>
              <a:rPr lang="fr-CH" dirty="0" smtClean="0">
                <a:solidFill>
                  <a:srgbClr val="0070C0"/>
                </a:solidFill>
              </a:rPr>
              <a:t> </a:t>
            </a:r>
            <a:r>
              <a:rPr lang="fr-CH" dirty="0" err="1" smtClean="0">
                <a:solidFill>
                  <a:srgbClr val="0070C0"/>
                </a:solidFill>
              </a:rPr>
              <a:t>foreseen</a:t>
            </a:r>
            <a:r>
              <a:rPr lang="fr-CH" dirty="0" smtClean="0">
                <a:solidFill>
                  <a:srgbClr val="0070C0"/>
                </a:solidFill>
              </a:rPr>
              <a:t> for the </a:t>
            </a:r>
            <a:r>
              <a:rPr lang="fr-CH" dirty="0" err="1" smtClean="0">
                <a:solidFill>
                  <a:srgbClr val="0070C0"/>
                </a:solidFill>
              </a:rPr>
              <a:t>next</a:t>
            </a:r>
            <a:r>
              <a:rPr lang="fr-CH" dirty="0" smtClean="0">
                <a:solidFill>
                  <a:srgbClr val="0070C0"/>
                </a:solidFill>
              </a:rPr>
              <a:t> TS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Julie Coupard</a:t>
            </a:r>
          </a:p>
          <a:p>
            <a:r>
              <a:rPr lang="en-US" b="0" dirty="0" smtClean="0"/>
              <a:t>Schedule and Coordination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- 23/08/2011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your attention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Julie Coupard – on behalf of EN/MEF-LPC team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- 23/08/2011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J.Coupard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Technical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Recurrent activities</a:t>
            </a:r>
          </a:p>
          <a:p>
            <a:pPr lvl="1"/>
            <a:r>
              <a:rPr lang="en-US" dirty="0" smtClean="0"/>
              <a:t>Maintenance</a:t>
            </a:r>
          </a:p>
          <a:p>
            <a:pPr marL="914400" lvl="2" indent="0">
              <a:buNone/>
            </a:pPr>
            <a:r>
              <a:rPr lang="en-US" dirty="0" smtClean="0"/>
              <a:t>Lift, access system, ventilation system, cooling system, cryogenics valves, UPS, handling system, lights, IT, alarm systems, power converters…</a:t>
            </a:r>
          </a:p>
          <a:p>
            <a:pPr lvl="1"/>
            <a:r>
              <a:rPr lang="en-US" dirty="0" smtClean="0"/>
              <a:t>Inspection</a:t>
            </a:r>
          </a:p>
          <a:p>
            <a:pPr marL="914400" lvl="2" indent="0">
              <a:buNone/>
            </a:pPr>
            <a:r>
              <a:rPr lang="en-US" dirty="0" smtClean="0"/>
              <a:t>Survey, water cooled cables, integration studies, X-rays, </a:t>
            </a:r>
            <a:r>
              <a:rPr lang="en-US" dirty="0" err="1" smtClean="0"/>
              <a:t>Radmon</a:t>
            </a:r>
            <a:r>
              <a:rPr lang="en-US" dirty="0" smtClean="0"/>
              <a:t>, collimators, civil engineering</a:t>
            </a:r>
          </a:p>
          <a:p>
            <a:pPr lvl="1"/>
            <a:r>
              <a:rPr lang="en-US" dirty="0" smtClean="0"/>
              <a:t>TIM test @Pt7</a:t>
            </a:r>
          </a:p>
          <a:p>
            <a:pPr lvl="1"/>
            <a:r>
              <a:rPr lang="en-US" dirty="0" smtClean="0"/>
              <a:t>Forward detector @Pt1 </a:t>
            </a:r>
            <a:r>
              <a:rPr lang="en-US" sz="1400" dirty="0" smtClean="0"/>
              <a:t>(ATLAS ZDC, ALFA) </a:t>
            </a:r>
            <a:r>
              <a:rPr lang="en-US" dirty="0" smtClean="0"/>
              <a:t>and @Pt5 </a:t>
            </a:r>
            <a:r>
              <a:rPr lang="en-US" sz="1400" dirty="0" smtClean="0"/>
              <a:t>(TOTEM)</a:t>
            </a:r>
          </a:p>
          <a:p>
            <a:pPr lvl="1"/>
            <a:r>
              <a:rPr lang="en-US" dirty="0" smtClean="0"/>
              <a:t>VIP visit @Pt5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- 23/08/2011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2004536"/>
            <a:ext cx="1234757" cy="738664"/>
            <a:chOff x="3718243" y="4473029"/>
            <a:chExt cx="1234757" cy="738664"/>
          </a:xfrm>
        </p:grpSpPr>
        <p:pic>
          <p:nvPicPr>
            <p:cNvPr id="9" name="Picture 2" descr="http://lewebpedagogique.com/cfastoche/files/2010/09/attentio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4400" y="4473029"/>
              <a:ext cx="228600" cy="228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3718243" y="4473029"/>
              <a:ext cx="1052878" cy="738664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algn="r"/>
              <a:r>
                <a:rPr lang="fr-CH" sz="1200" b="1" dirty="0" smtClean="0">
                  <a:solidFill>
                    <a:srgbClr val="C00000"/>
                  </a:solidFill>
                </a:rPr>
                <a:t>In case of </a:t>
              </a:r>
              <a:r>
                <a:rPr lang="fr-CH" sz="1200" b="1" dirty="0" err="1" smtClean="0">
                  <a:solidFill>
                    <a:srgbClr val="C00000"/>
                  </a:solidFill>
                </a:rPr>
                <a:t>problem</a:t>
              </a:r>
              <a:r>
                <a:rPr lang="fr-CH" sz="1200" b="1" dirty="0" smtClean="0">
                  <a:solidFill>
                    <a:srgbClr val="C00000"/>
                  </a:solidFill>
                </a:rPr>
                <a:t> </a:t>
              </a:r>
              <a:r>
                <a:rPr lang="fr-CH" sz="1200" b="1" dirty="0" err="1" smtClean="0">
                  <a:solidFill>
                    <a:srgbClr val="C00000"/>
                  </a:solidFill>
                </a:rPr>
                <a:t>during</a:t>
              </a:r>
              <a:r>
                <a:rPr lang="fr-CH" sz="1200" b="1" dirty="0" smtClean="0">
                  <a:solidFill>
                    <a:srgbClr val="C00000"/>
                  </a:solidFill>
                </a:rPr>
                <a:t> the maintenance</a:t>
              </a:r>
              <a:endParaRPr lang="en-US" sz="1200" b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853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Technical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 err="1" smtClean="0"/>
              <a:t>Special</a:t>
            </a:r>
            <a:r>
              <a:rPr lang="fr-CH" dirty="0" smtClean="0"/>
              <a:t> </a:t>
            </a:r>
            <a:r>
              <a:rPr lang="fr-CH" dirty="0" err="1" smtClean="0"/>
              <a:t>activities</a:t>
            </a:r>
            <a:endParaRPr lang="fr-CH" dirty="0" smtClean="0"/>
          </a:p>
          <a:p>
            <a:pPr lvl="1"/>
            <a:r>
              <a:rPr lang="fr-CH" dirty="0" smtClean="0"/>
              <a:t>Lift</a:t>
            </a:r>
          </a:p>
          <a:p>
            <a:pPr lvl="2"/>
            <a:r>
              <a:rPr lang="fr-CH" dirty="0" smtClean="0"/>
              <a:t>PM25 - change of the speed limiter</a:t>
            </a:r>
          </a:p>
          <a:p>
            <a:pPr lvl="1"/>
            <a:r>
              <a:rPr lang="fr-CH" dirty="0" err="1" smtClean="0"/>
              <a:t>Cabling</a:t>
            </a:r>
            <a:endParaRPr lang="fr-CH" dirty="0" smtClean="0"/>
          </a:p>
          <a:p>
            <a:pPr lvl="2"/>
            <a:r>
              <a:rPr lang="fr-CH" dirty="0" smtClean="0"/>
              <a:t>BLM @Pt3</a:t>
            </a:r>
          </a:p>
          <a:p>
            <a:pPr lvl="2"/>
            <a:r>
              <a:rPr lang="fr-CH" dirty="0" smtClean="0"/>
              <a:t>NG18 replacement @Pt3</a:t>
            </a:r>
          </a:p>
          <a:p>
            <a:pPr lvl="2"/>
            <a:r>
              <a:rPr lang="fr-CH" dirty="0" smtClean="0"/>
              <a:t>Thermo-</a:t>
            </a:r>
            <a:r>
              <a:rPr lang="fr-CH" dirty="0" err="1" smtClean="0"/>
              <a:t>switch</a:t>
            </a:r>
            <a:r>
              <a:rPr lang="fr-CH" dirty="0" smtClean="0"/>
              <a:t> @Pt1&amp;2</a:t>
            </a:r>
          </a:p>
          <a:p>
            <a:pPr lvl="2"/>
            <a:r>
              <a:rPr lang="fr-CH" dirty="0" smtClean="0"/>
              <a:t>monitoring </a:t>
            </a:r>
            <a:r>
              <a:rPr lang="fr-CH" dirty="0" err="1" smtClean="0"/>
              <a:t>cryo</a:t>
            </a:r>
            <a:r>
              <a:rPr lang="fr-CH" dirty="0" smtClean="0"/>
              <a:t> @Pt4</a:t>
            </a:r>
          </a:p>
          <a:p>
            <a:pPr lvl="1"/>
            <a:r>
              <a:rPr lang="fr-CH" dirty="0" smtClean="0"/>
              <a:t>Optical </a:t>
            </a:r>
            <a:r>
              <a:rPr lang="fr-CH" dirty="0" err="1" smtClean="0"/>
              <a:t>Fibers</a:t>
            </a:r>
            <a:r>
              <a:rPr lang="fr-CH" dirty="0" smtClean="0"/>
              <a:t> </a:t>
            </a:r>
            <a:r>
              <a:rPr lang="fr-CH" dirty="0" err="1" smtClean="0"/>
              <a:t>Repair</a:t>
            </a:r>
            <a:endParaRPr lang="fr-CH" dirty="0" smtClean="0"/>
          </a:p>
          <a:p>
            <a:pPr lvl="1"/>
            <a:r>
              <a:rPr lang="fr-CH" dirty="0" err="1" smtClean="0"/>
              <a:t>Cryogenics</a:t>
            </a:r>
            <a:endParaRPr lang="fr-CH" dirty="0" smtClean="0"/>
          </a:p>
          <a:p>
            <a:pPr lvl="2"/>
            <a:r>
              <a:rPr lang="fr-CH" dirty="0" smtClean="0"/>
              <a:t>Modification of </a:t>
            </a:r>
            <a:r>
              <a:rPr lang="fr-CH" dirty="0" err="1" smtClean="0"/>
              <a:t>screw</a:t>
            </a:r>
            <a:r>
              <a:rPr lang="fr-CH" dirty="0" smtClean="0"/>
              <a:t> </a:t>
            </a:r>
            <a:r>
              <a:rPr lang="fr-CH" dirty="0" err="1" smtClean="0"/>
              <a:t>compressor</a:t>
            </a:r>
            <a:r>
              <a:rPr lang="fr-CH" dirty="0" smtClean="0"/>
              <a:t> @Pt6 on surface – </a:t>
            </a:r>
            <a:r>
              <a:rPr lang="fr-CH" dirty="0" err="1" smtClean="0"/>
              <a:t>should</a:t>
            </a:r>
            <a:r>
              <a:rPr lang="fr-CH" dirty="0" smtClean="0"/>
              <a:t> </a:t>
            </a:r>
            <a:r>
              <a:rPr lang="fr-CH" dirty="0" err="1" smtClean="0"/>
              <a:t>keep</a:t>
            </a:r>
            <a:r>
              <a:rPr lang="fr-CH" dirty="0" smtClean="0"/>
              <a:t> the </a:t>
            </a:r>
            <a:r>
              <a:rPr lang="fr-CH" dirty="0" err="1" smtClean="0"/>
              <a:t>cryo</a:t>
            </a:r>
            <a:r>
              <a:rPr lang="fr-CH" dirty="0" smtClean="0"/>
              <a:t> </a:t>
            </a:r>
            <a:r>
              <a:rPr lang="fr-CH" dirty="0" err="1" smtClean="0"/>
              <a:t>maintain</a:t>
            </a:r>
            <a:endParaRPr lang="fr-CH" dirty="0" smtClean="0"/>
          </a:p>
          <a:p>
            <a:pPr lvl="2"/>
            <a:r>
              <a:rPr lang="en-US" dirty="0" smtClean="0"/>
              <a:t>Refurbishing </a:t>
            </a:r>
            <a:r>
              <a:rPr lang="fr-CH" dirty="0" smtClean="0"/>
              <a:t>of </a:t>
            </a:r>
            <a:r>
              <a:rPr lang="en-US" dirty="0" smtClean="0"/>
              <a:t>the </a:t>
            </a:r>
            <a:r>
              <a:rPr lang="en-US" dirty="0"/>
              <a:t>QURCA </a:t>
            </a:r>
            <a:r>
              <a:rPr lang="en-US" dirty="0" smtClean="0"/>
              <a:t>@Pt8 </a:t>
            </a:r>
            <a:r>
              <a:rPr lang="en-US" dirty="0"/>
              <a:t>as backup solution in case of problems with </a:t>
            </a:r>
            <a:r>
              <a:rPr lang="en-US" dirty="0" smtClean="0"/>
              <a:t>QURCB @Pt4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- 23/08/2011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4126468"/>
            <a:ext cx="1219200" cy="369332"/>
            <a:chOff x="3733800" y="4512617"/>
            <a:chExt cx="1219200" cy="369332"/>
          </a:xfrm>
        </p:grpSpPr>
        <p:pic>
          <p:nvPicPr>
            <p:cNvPr id="8" name="Picture 2" descr="http://lewebpedagogique.com/cfastoche/files/2010/09/attentio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4400" y="4512617"/>
              <a:ext cx="228600" cy="228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3733800" y="4512617"/>
              <a:ext cx="1037321" cy="369332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algn="r"/>
              <a:r>
                <a:rPr lang="fr-CH" sz="1200" b="1" dirty="0" smtClean="0">
                  <a:solidFill>
                    <a:srgbClr val="C00000"/>
                  </a:solidFill>
                </a:rPr>
                <a:t>DSO Test on Friday 19:00</a:t>
              </a:r>
              <a:endParaRPr lang="en-US" sz="12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0" y="2667000"/>
            <a:ext cx="1234757" cy="738664"/>
            <a:chOff x="3718243" y="4473029"/>
            <a:chExt cx="1234757" cy="738664"/>
          </a:xfrm>
        </p:grpSpPr>
        <p:pic>
          <p:nvPicPr>
            <p:cNvPr id="11" name="Picture 2" descr="http://lewebpedagogique.com/cfastoche/files/2010/09/attentio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4400" y="4473029"/>
              <a:ext cx="228600" cy="228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3718243" y="4473029"/>
              <a:ext cx="1052878" cy="738664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algn="r"/>
              <a:r>
                <a:rPr lang="fr-CH" sz="1200" b="1" dirty="0" smtClean="0">
                  <a:solidFill>
                    <a:srgbClr val="C00000"/>
                  </a:solidFill>
                </a:rPr>
                <a:t>Intervention </a:t>
              </a:r>
              <a:r>
                <a:rPr lang="fr-CH" sz="1200" b="1" dirty="0" err="1" smtClean="0">
                  <a:solidFill>
                    <a:srgbClr val="C00000"/>
                  </a:solidFill>
                </a:rPr>
                <a:t>above</a:t>
              </a:r>
              <a:r>
                <a:rPr lang="fr-CH" sz="1200" b="1" dirty="0" smtClean="0">
                  <a:solidFill>
                    <a:srgbClr val="C00000"/>
                  </a:solidFill>
                </a:rPr>
                <a:t>/close to the machine</a:t>
              </a:r>
              <a:endParaRPr lang="en-US" sz="1200" b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029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Machine </a:t>
            </a:r>
            <a:r>
              <a:rPr lang="fr-CH" dirty="0" err="1" smtClean="0"/>
              <a:t>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 err="1" smtClean="0"/>
              <a:t>Beam</a:t>
            </a:r>
            <a:r>
              <a:rPr lang="fr-CH" dirty="0" smtClean="0"/>
              <a:t> instrumentation</a:t>
            </a:r>
          </a:p>
          <a:p>
            <a:pPr lvl="2"/>
            <a:r>
              <a:rPr lang="fr-CH" b="1" dirty="0" smtClean="0"/>
              <a:t>BRAN</a:t>
            </a:r>
            <a:r>
              <a:rPr lang="fr-CH" dirty="0" smtClean="0"/>
              <a:t>: Replace </a:t>
            </a:r>
            <a:r>
              <a:rPr lang="fr-CH" dirty="0"/>
              <a:t>a BRANB </a:t>
            </a:r>
            <a:r>
              <a:rPr lang="fr-CH" dirty="0" err="1" smtClean="0"/>
              <a:t>preamp</a:t>
            </a:r>
            <a:r>
              <a:rPr lang="fr-CH" dirty="0" smtClean="0"/>
              <a:t>, </a:t>
            </a:r>
            <a:r>
              <a:rPr lang="fr-CH" dirty="0" err="1"/>
              <a:t>Scintillator</a:t>
            </a:r>
            <a:r>
              <a:rPr lang="fr-CH" dirty="0"/>
              <a:t> installation </a:t>
            </a:r>
            <a:r>
              <a:rPr lang="fr-CH" dirty="0" err="1"/>
              <a:t>with</a:t>
            </a:r>
            <a:r>
              <a:rPr lang="fr-CH" dirty="0"/>
              <a:t> </a:t>
            </a:r>
            <a:r>
              <a:rPr lang="fr-CH" dirty="0" err="1"/>
              <a:t>surounding</a:t>
            </a:r>
            <a:r>
              <a:rPr lang="fr-CH" dirty="0"/>
              <a:t> box in </a:t>
            </a:r>
            <a:r>
              <a:rPr lang="fr-CH" dirty="0" smtClean="0"/>
              <a:t>Pt1</a:t>
            </a:r>
            <a:endParaRPr lang="fr-CH" dirty="0"/>
          </a:p>
          <a:p>
            <a:pPr lvl="2"/>
            <a:r>
              <a:rPr lang="fr-CH" b="1" dirty="0" smtClean="0"/>
              <a:t>BWS</a:t>
            </a:r>
            <a:r>
              <a:rPr lang="fr-CH" dirty="0"/>
              <a:t>: </a:t>
            </a:r>
            <a:r>
              <a:rPr lang="fr-CH" dirty="0" err="1" smtClean="0"/>
              <a:t>Investigate</a:t>
            </a:r>
            <a:r>
              <a:rPr lang="fr-CH" dirty="0" smtClean="0"/>
              <a:t> </a:t>
            </a:r>
            <a:r>
              <a:rPr lang="fr-CH" dirty="0"/>
              <a:t>noise </a:t>
            </a:r>
            <a:r>
              <a:rPr lang="fr-CH" dirty="0" err="1"/>
              <a:t>that</a:t>
            </a:r>
            <a:r>
              <a:rPr lang="fr-CH" dirty="0"/>
              <a:t> came back on </a:t>
            </a:r>
            <a:r>
              <a:rPr lang="fr-CH" dirty="0" smtClean="0"/>
              <a:t>B1</a:t>
            </a:r>
          </a:p>
          <a:p>
            <a:pPr lvl="2"/>
            <a:r>
              <a:rPr lang="fr-CH" b="1" dirty="0" smtClean="0"/>
              <a:t>BGI</a:t>
            </a:r>
            <a:r>
              <a:rPr lang="fr-CH" dirty="0" smtClean="0"/>
              <a:t>: Camera </a:t>
            </a:r>
            <a:r>
              <a:rPr lang="fr-CH" dirty="0" err="1"/>
              <a:t>remote</a:t>
            </a:r>
            <a:r>
              <a:rPr lang="fr-CH" dirty="0"/>
              <a:t> control </a:t>
            </a:r>
            <a:r>
              <a:rPr lang="fr-CH" dirty="0" smtClean="0"/>
              <a:t>installation</a:t>
            </a:r>
          </a:p>
          <a:p>
            <a:pPr lvl="2"/>
            <a:r>
              <a:rPr lang="fr-CH" b="1" dirty="0" smtClean="0"/>
              <a:t>BLM</a:t>
            </a:r>
            <a:r>
              <a:rPr lang="fr-CH" dirty="0" smtClean="0"/>
              <a:t>: Direct </a:t>
            </a:r>
            <a:r>
              <a:rPr lang="fr-CH" dirty="0" err="1"/>
              <a:t>beam</a:t>
            </a:r>
            <a:r>
              <a:rPr lang="fr-CH" dirty="0"/>
              <a:t> dump </a:t>
            </a:r>
            <a:r>
              <a:rPr lang="fr-CH" dirty="0" err="1"/>
              <a:t>connection</a:t>
            </a:r>
            <a:r>
              <a:rPr lang="fr-CH" dirty="0"/>
              <a:t> to dump </a:t>
            </a:r>
            <a:r>
              <a:rPr lang="fr-CH" dirty="0" smtClean="0"/>
              <a:t>system</a:t>
            </a:r>
          </a:p>
          <a:p>
            <a:pPr lvl="2"/>
            <a:r>
              <a:rPr lang="fr-CH" b="1" dirty="0" smtClean="0"/>
              <a:t>BPM</a:t>
            </a:r>
            <a:r>
              <a:rPr lang="fr-CH" dirty="0" smtClean="0"/>
              <a:t>: New </a:t>
            </a:r>
            <a:r>
              <a:rPr lang="fr-CH" dirty="0" err="1"/>
              <a:t>firmware</a:t>
            </a:r>
            <a:r>
              <a:rPr lang="fr-CH" dirty="0"/>
              <a:t> and SW to </a:t>
            </a:r>
            <a:r>
              <a:rPr lang="fr-CH" dirty="0" err="1"/>
              <a:t>increase</a:t>
            </a:r>
            <a:r>
              <a:rPr lang="fr-CH" dirty="0"/>
              <a:t> IIR </a:t>
            </a:r>
            <a:r>
              <a:rPr lang="fr-CH" dirty="0" err="1"/>
              <a:t>filter</a:t>
            </a:r>
            <a:r>
              <a:rPr lang="fr-CH" dirty="0"/>
              <a:t> </a:t>
            </a:r>
            <a:r>
              <a:rPr lang="fr-CH" dirty="0" err="1" smtClean="0"/>
              <a:t>order</a:t>
            </a:r>
            <a:r>
              <a:rPr lang="fr-CH" dirty="0" smtClean="0"/>
              <a:t>, </a:t>
            </a:r>
            <a:r>
              <a:rPr lang="fr-CH" dirty="0" err="1"/>
              <a:t>Modifs</a:t>
            </a:r>
            <a:endParaRPr lang="fr-CH" dirty="0" smtClean="0"/>
          </a:p>
          <a:p>
            <a:pPr lvl="2"/>
            <a:r>
              <a:rPr lang="fr-CH" b="1" dirty="0" smtClean="0"/>
              <a:t>BTVM</a:t>
            </a:r>
            <a:r>
              <a:rPr lang="fr-CH" dirty="0" smtClean="0"/>
              <a:t>: Installation </a:t>
            </a:r>
            <a:r>
              <a:rPr lang="fr-CH" dirty="0"/>
              <a:t>of a new acquisition </a:t>
            </a:r>
            <a:r>
              <a:rPr lang="fr-CH" dirty="0" smtClean="0"/>
              <a:t>system</a:t>
            </a:r>
          </a:p>
          <a:p>
            <a:pPr lvl="2"/>
            <a:r>
              <a:rPr lang="fr-CH" b="1" dirty="0" smtClean="0"/>
              <a:t>LDM</a:t>
            </a:r>
            <a:r>
              <a:rPr lang="fr-CH" dirty="0" smtClean="0"/>
              <a:t>: Replace </a:t>
            </a:r>
            <a:r>
              <a:rPr lang="fr-CH" dirty="0"/>
              <a:t>B1 monitor </a:t>
            </a:r>
            <a:r>
              <a:rPr lang="fr-CH" dirty="0" err="1"/>
              <a:t>with</a:t>
            </a:r>
            <a:r>
              <a:rPr lang="fr-CH" dirty="0"/>
              <a:t> B2 type </a:t>
            </a:r>
            <a:r>
              <a:rPr lang="fr-CH" dirty="0" smtClean="0"/>
              <a:t>monitor</a:t>
            </a:r>
          </a:p>
          <a:p>
            <a:pPr lvl="2"/>
            <a:r>
              <a:rPr lang="fr-CH" b="1" dirty="0" smtClean="0"/>
              <a:t>BSRT</a:t>
            </a:r>
            <a:r>
              <a:rPr lang="fr-CH" dirty="0" smtClean="0"/>
              <a:t>: Move </a:t>
            </a:r>
            <a:r>
              <a:rPr lang="fr-CH" dirty="0"/>
              <a:t>camera translation stage on </a:t>
            </a:r>
            <a:r>
              <a:rPr lang="fr-CH" dirty="0" err="1"/>
              <a:t>both</a:t>
            </a:r>
            <a:r>
              <a:rPr lang="fr-CH" dirty="0"/>
              <a:t> </a:t>
            </a:r>
            <a:r>
              <a:rPr lang="fr-CH" dirty="0" err="1" smtClean="0"/>
              <a:t>sides</a:t>
            </a:r>
            <a:endParaRPr lang="fr-CH" dirty="0" smtClean="0"/>
          </a:p>
          <a:p>
            <a:pPr lvl="2"/>
            <a:r>
              <a:rPr lang="fr-CH" b="1" dirty="0"/>
              <a:t>BCTDC</a:t>
            </a:r>
            <a:r>
              <a:rPr lang="fr-CH" dirty="0"/>
              <a:t>: 24 bit </a:t>
            </a:r>
            <a:r>
              <a:rPr lang="fr-CH" dirty="0" err="1"/>
              <a:t>board</a:t>
            </a:r>
            <a:r>
              <a:rPr lang="fr-CH" dirty="0"/>
              <a:t> </a:t>
            </a:r>
            <a:r>
              <a:rPr lang="fr-CH" dirty="0" smtClean="0"/>
              <a:t>installation</a:t>
            </a:r>
          </a:p>
          <a:p>
            <a:pPr lvl="2"/>
            <a:r>
              <a:rPr lang="fr-CH" b="1" dirty="0"/>
              <a:t>BBC</a:t>
            </a:r>
            <a:r>
              <a:rPr lang="fr-CH" dirty="0"/>
              <a:t>: Visual inspection in IP1 and 5 of future </a:t>
            </a:r>
            <a:r>
              <a:rPr lang="fr-CH" dirty="0" smtClean="0"/>
              <a:t>location</a:t>
            </a:r>
          </a:p>
          <a:p>
            <a:pPr lvl="2"/>
            <a:r>
              <a:rPr lang="fr-CH" b="1" dirty="0" smtClean="0"/>
              <a:t>BBQ</a:t>
            </a:r>
            <a:r>
              <a:rPr lang="fr-CH" dirty="0" smtClean="0"/>
              <a:t>: </a:t>
            </a:r>
            <a:r>
              <a:rPr lang="fr-CH" dirty="0" err="1" smtClean="0"/>
              <a:t>Modifs</a:t>
            </a:r>
            <a:endParaRPr lang="fr-CH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- 23/08/2011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50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Machine </a:t>
            </a:r>
            <a:r>
              <a:rPr lang="fr-CH" dirty="0" err="1" smtClean="0"/>
              <a:t>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Kickers</a:t>
            </a:r>
          </a:p>
          <a:p>
            <a:pPr lvl="2"/>
            <a:r>
              <a:rPr lang="fr-CH" dirty="0" smtClean="0"/>
              <a:t>Maintenance and Tests @Pt2, 4, 6, 8</a:t>
            </a:r>
          </a:p>
          <a:p>
            <a:pPr lvl="2"/>
            <a:r>
              <a:rPr lang="fr-CH" dirty="0" smtClean="0"/>
              <a:t>Replacement of 2 entry boxes on MKBH tank @Pt6</a:t>
            </a:r>
          </a:p>
          <a:p>
            <a:pPr lvl="2"/>
            <a:r>
              <a:rPr lang="fr-CH" dirty="0" smtClean="0"/>
              <a:t>Change of </a:t>
            </a:r>
            <a:r>
              <a:rPr lang="fr-CH" dirty="0" err="1" smtClean="0"/>
              <a:t>generator</a:t>
            </a:r>
            <a:r>
              <a:rPr lang="fr-CH" dirty="0" smtClean="0"/>
              <a:t> pos K @Pt6</a:t>
            </a:r>
          </a:p>
          <a:p>
            <a:pPr lvl="2"/>
            <a:r>
              <a:rPr lang="fr-CH" dirty="0" smtClean="0"/>
              <a:t>Change of </a:t>
            </a:r>
            <a:r>
              <a:rPr lang="fr-CH" dirty="0" err="1" smtClean="0"/>
              <a:t>generator</a:t>
            </a:r>
            <a:r>
              <a:rPr lang="fr-CH" dirty="0" smtClean="0"/>
              <a:t> HV </a:t>
            </a:r>
            <a:r>
              <a:rPr lang="fr-CH" dirty="0" err="1" smtClean="0"/>
              <a:t>switch</a:t>
            </a:r>
            <a:r>
              <a:rPr lang="fr-CH" dirty="0" smtClean="0"/>
              <a:t> @Pt2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- 23/08/2011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365443" y="2614136"/>
            <a:ext cx="1234757" cy="738664"/>
            <a:chOff x="365443" y="2614136"/>
            <a:chExt cx="1234757" cy="738664"/>
          </a:xfrm>
        </p:grpSpPr>
        <p:grpSp>
          <p:nvGrpSpPr>
            <p:cNvPr id="13" name="Group 12"/>
            <p:cNvGrpSpPr/>
            <p:nvPr/>
          </p:nvGrpSpPr>
          <p:grpSpPr>
            <a:xfrm>
              <a:off x="365443" y="2614136"/>
              <a:ext cx="1234757" cy="738664"/>
              <a:chOff x="3718243" y="4473029"/>
              <a:chExt cx="1234757" cy="738664"/>
            </a:xfrm>
          </p:grpSpPr>
          <p:pic>
            <p:nvPicPr>
              <p:cNvPr id="14" name="Picture 2" descr="http://lewebpedagogique.com/cfastoche/files/2010/09/attention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24400" y="4473029"/>
                <a:ext cx="228600" cy="228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3718243" y="4473029"/>
                <a:ext cx="1052878" cy="738664"/>
              </a:xfrm>
              <a:prstGeom prst="rect">
                <a:avLst/>
              </a:prstGeom>
              <a:noFill/>
            </p:spPr>
            <p:txBody>
              <a:bodyPr wrap="square" tIns="0" bIns="0" rtlCol="0" anchor="ctr">
                <a:spAutoFit/>
              </a:bodyPr>
              <a:lstStyle/>
              <a:p>
                <a:pPr algn="r"/>
                <a:r>
                  <a:rPr lang="fr-CH" sz="1200" b="1" dirty="0" smtClean="0">
                    <a:solidFill>
                      <a:srgbClr val="C00000"/>
                    </a:solidFill>
                  </a:rPr>
                  <a:t>In case of </a:t>
                </a:r>
                <a:r>
                  <a:rPr lang="fr-CH" sz="1200" b="1" dirty="0" err="1" smtClean="0">
                    <a:solidFill>
                      <a:srgbClr val="C00000"/>
                    </a:solidFill>
                  </a:rPr>
                  <a:t>problem</a:t>
                </a:r>
                <a:r>
                  <a:rPr lang="fr-CH" sz="12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fr-CH" sz="1200" b="1" dirty="0" err="1" smtClean="0">
                    <a:solidFill>
                      <a:srgbClr val="C00000"/>
                    </a:solidFill>
                  </a:rPr>
                  <a:t>during</a:t>
                </a:r>
                <a:r>
                  <a:rPr lang="fr-CH" sz="1200" b="1" dirty="0" smtClean="0">
                    <a:solidFill>
                      <a:srgbClr val="C00000"/>
                    </a:solidFill>
                  </a:rPr>
                  <a:t> the maintenance</a:t>
                </a:r>
                <a:endParaRPr lang="en-US" sz="1200" b="1" dirty="0">
                  <a:solidFill>
                    <a:srgbClr val="C00000"/>
                  </a:solidFill>
                </a:endParaRPr>
              </a:p>
            </p:txBody>
          </p:sp>
        </p:grpSp>
        <p:pic>
          <p:nvPicPr>
            <p:cNvPr id="16" name="Picture 2" descr="http://lewebpedagogique.com/cfastoche/files/2010/09/attentio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2895600"/>
              <a:ext cx="228600" cy="228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003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Machine </a:t>
            </a:r>
            <a:r>
              <a:rPr lang="fr-CH" dirty="0" err="1" smtClean="0"/>
              <a:t>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Machine Protection</a:t>
            </a:r>
          </a:p>
          <a:p>
            <a:pPr lvl="2"/>
            <a:r>
              <a:rPr lang="fr-CH" dirty="0"/>
              <a:t>PLC </a:t>
            </a:r>
            <a:r>
              <a:rPr lang="fr-CH" dirty="0" err="1"/>
              <a:t>moving</a:t>
            </a:r>
            <a:r>
              <a:rPr lang="fr-CH" dirty="0"/>
              <a:t> @Pt1</a:t>
            </a:r>
          </a:p>
          <a:p>
            <a:pPr lvl="2"/>
            <a:r>
              <a:rPr lang="en-US" dirty="0"/>
              <a:t>Upgrade of the DQAMC firmware for mitigation of SEU </a:t>
            </a:r>
            <a:r>
              <a:rPr lang="en-US" dirty="0" smtClean="0"/>
              <a:t>events</a:t>
            </a:r>
          </a:p>
          <a:p>
            <a:pPr lvl="2"/>
            <a:r>
              <a:rPr lang="en-US" dirty="0" smtClean="0"/>
              <a:t>Replacement </a:t>
            </a:r>
            <a:r>
              <a:rPr lang="en-US" dirty="0"/>
              <a:t>of the power input switch on DQHDS Quench Heater Power Supplies</a:t>
            </a:r>
            <a:endParaRPr lang="fr-CH" dirty="0"/>
          </a:p>
          <a:p>
            <a:pPr lvl="2"/>
            <a:r>
              <a:rPr lang="en-US" dirty="0"/>
              <a:t>Adjustment of 600 A Energy Extraction Switches </a:t>
            </a:r>
            <a:endParaRPr lang="fr-CH" dirty="0" smtClean="0"/>
          </a:p>
          <a:p>
            <a:endParaRPr lang="fr-CH" dirty="0" smtClean="0"/>
          </a:p>
          <a:p>
            <a:r>
              <a:rPr lang="fr-CH" dirty="0" smtClean="0"/>
              <a:t>Vacuum</a:t>
            </a:r>
          </a:p>
          <a:p>
            <a:pPr lvl="2"/>
            <a:r>
              <a:rPr lang="fr-CH" dirty="0" err="1" smtClean="0"/>
              <a:t>Solenoide</a:t>
            </a:r>
            <a:r>
              <a:rPr lang="fr-CH" dirty="0" smtClean="0"/>
              <a:t> </a:t>
            </a:r>
            <a:r>
              <a:rPr lang="fr-CH" dirty="0" err="1" smtClean="0"/>
              <a:t>connection</a:t>
            </a:r>
            <a:r>
              <a:rPr lang="fr-CH" dirty="0" smtClean="0"/>
              <a:t> @Pt2</a:t>
            </a:r>
          </a:p>
          <a:p>
            <a:pPr lvl="2"/>
            <a:r>
              <a:rPr lang="fr-CH" dirty="0" err="1" smtClean="0"/>
              <a:t>Solenoide</a:t>
            </a:r>
            <a:r>
              <a:rPr lang="fr-CH" dirty="0" smtClean="0"/>
              <a:t> + thermo-</a:t>
            </a:r>
            <a:r>
              <a:rPr lang="fr-CH" dirty="0" err="1" smtClean="0"/>
              <a:t>switch</a:t>
            </a:r>
            <a:r>
              <a:rPr lang="fr-CH" dirty="0" smtClean="0"/>
              <a:t> @Pt5</a:t>
            </a:r>
          </a:p>
          <a:p>
            <a:pPr lvl="2"/>
            <a:r>
              <a:rPr lang="fr-CH" dirty="0" smtClean="0"/>
              <a:t>Sublimation of MKI @Pt2</a:t>
            </a:r>
            <a:r>
              <a:rPr lang="en-US" dirty="0" smtClean="0"/>
              <a:t>, 8</a:t>
            </a:r>
          </a:p>
          <a:p>
            <a:pPr lvl="2"/>
            <a:r>
              <a:rPr lang="fr-CH" dirty="0" smtClean="0"/>
              <a:t>X-rays @Pt7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- 23/08/2011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6719" y="4495800"/>
            <a:ext cx="1583481" cy="228600"/>
            <a:chOff x="3369519" y="4512617"/>
            <a:chExt cx="1583481" cy="228600"/>
          </a:xfrm>
        </p:grpSpPr>
        <p:pic>
          <p:nvPicPr>
            <p:cNvPr id="1026" name="Picture 2" descr="http://lewebpedagogique.com/cfastoche/files/2010/09/attentio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4400" y="4512617"/>
              <a:ext cx="228600" cy="228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3369519" y="4512617"/>
              <a:ext cx="1401602" cy="184666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fr-CH" sz="1200" b="1" dirty="0" err="1" smtClean="0">
                  <a:solidFill>
                    <a:srgbClr val="C00000"/>
                  </a:solidFill>
                </a:rPr>
                <a:t>Could</a:t>
              </a:r>
              <a:r>
                <a:rPr lang="fr-CH" sz="1200" b="1" dirty="0" smtClean="0">
                  <a:solidFill>
                    <a:srgbClr val="C00000"/>
                  </a:solidFill>
                </a:rPr>
                <a:t> </a:t>
              </a:r>
              <a:r>
                <a:rPr lang="fr-CH" sz="1200" b="1" dirty="0" err="1" smtClean="0">
                  <a:solidFill>
                    <a:srgbClr val="C00000"/>
                  </a:solidFill>
                </a:rPr>
                <a:t>create</a:t>
              </a:r>
              <a:r>
                <a:rPr lang="fr-CH" sz="1200" b="1" dirty="0" smtClean="0">
                  <a:solidFill>
                    <a:srgbClr val="C00000"/>
                  </a:solidFill>
                </a:rPr>
                <a:t> UFO ?</a:t>
              </a:r>
              <a:endParaRPr lang="en-US" sz="12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6719" y="2842736"/>
            <a:ext cx="1583481" cy="553998"/>
            <a:chOff x="3369519" y="4473029"/>
            <a:chExt cx="1583481" cy="553998"/>
          </a:xfrm>
        </p:grpSpPr>
        <p:pic>
          <p:nvPicPr>
            <p:cNvPr id="11" name="Picture 2" descr="http://lewebpedagogique.com/cfastoche/files/2010/09/attentio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4400" y="4473029"/>
              <a:ext cx="228600" cy="228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3369519" y="4473029"/>
              <a:ext cx="1401602" cy="553998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algn="r"/>
              <a:r>
                <a:rPr lang="fr-CH" sz="1200" b="1" dirty="0" smtClean="0">
                  <a:solidFill>
                    <a:srgbClr val="C00000"/>
                  </a:solidFill>
                </a:rPr>
                <a:t>In case of </a:t>
              </a:r>
              <a:r>
                <a:rPr lang="fr-CH" sz="1200" b="1" dirty="0" err="1" smtClean="0">
                  <a:solidFill>
                    <a:srgbClr val="C00000"/>
                  </a:solidFill>
                </a:rPr>
                <a:t>problem</a:t>
              </a:r>
              <a:r>
                <a:rPr lang="fr-CH" sz="1200" b="1" dirty="0" smtClean="0">
                  <a:solidFill>
                    <a:srgbClr val="C00000"/>
                  </a:solidFill>
                </a:rPr>
                <a:t> </a:t>
              </a:r>
              <a:r>
                <a:rPr lang="fr-CH" sz="1200" b="1" dirty="0" err="1" smtClean="0">
                  <a:solidFill>
                    <a:srgbClr val="C00000"/>
                  </a:solidFill>
                </a:rPr>
                <a:t>during</a:t>
              </a:r>
              <a:r>
                <a:rPr lang="fr-CH" sz="1200" b="1" dirty="0" smtClean="0">
                  <a:solidFill>
                    <a:srgbClr val="C00000"/>
                  </a:solidFill>
                </a:rPr>
                <a:t> tests on Friday till 15:00</a:t>
              </a:r>
              <a:endParaRPr lang="en-US" sz="1200" b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137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Powering</a:t>
            </a:r>
            <a:r>
              <a:rPr lang="fr-CH" dirty="0" smtClean="0"/>
              <a:t> Tests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- 23/08/2011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57199" y="2757900"/>
          <a:ext cx="8229603" cy="2332800"/>
        </p:xfrm>
        <a:graphic>
          <a:graphicData uri="http://schemas.openxmlformats.org/drawingml/2006/table">
            <a:tbl>
              <a:tblPr/>
              <a:tblGrid>
                <a:gridCol w="862867"/>
                <a:gridCol w="1124425"/>
                <a:gridCol w="474578"/>
                <a:gridCol w="474578"/>
                <a:gridCol w="1739218"/>
                <a:gridCol w="366719"/>
                <a:gridCol w="679508"/>
                <a:gridCol w="380201"/>
                <a:gridCol w="380201"/>
                <a:gridCol w="787367"/>
                <a:gridCol w="959941"/>
              </a:tblGrid>
              <a:tr h="3483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Circuit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Test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Current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Length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Constraints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UPS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DFB concerned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Patrol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CRYO OK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Lock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When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234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RCBCV9.R3B2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 meas (MP3)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These tests will be done during the day with very low current and presence of people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P3 P4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A34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Mon???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1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RCBCH7.R3B1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 meas (MP3)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P3 P4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A34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Mon???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RD3.R4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ISRM meas (MP3)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~3000 A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2h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ElQA after PXI inst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P4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DFBMK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 4 5 6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MR4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RD4.R4, RQ5.R4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ISRM meas (MP3)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~3000 A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2h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ElQA after PXI inst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P4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DFBML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 4 5 6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MR4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RQ6.R4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ISRM meas (MP3)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~3000 A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2h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ElQA after PXI inst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P4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DFBMG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 4 5 6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MR4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Thu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1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RB.A56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Quench propagation test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I_nom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tbd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Powering phase II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P5 P6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DFBAJ DFBAK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P4 P5 P6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A56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 &amp; Thu ???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1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RQD/F.A45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Multiple FPA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see below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Powering phase II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P4 P5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DFBAH DFBAI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P4 P5 P6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A45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Thu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RU.L4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 on zero-offset reset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 A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2h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00" marR="8100" marT="8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P4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DFBME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ML4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Thu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24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Special</a:t>
            </a:r>
            <a:r>
              <a:rPr lang="fr-CH" dirty="0" smtClean="0"/>
              <a:t> </a:t>
            </a:r>
            <a:r>
              <a:rPr lang="fr-CH" dirty="0" err="1" smtClean="0"/>
              <a:t>work</a:t>
            </a:r>
            <a:r>
              <a:rPr lang="fr-CH" dirty="0" smtClean="0"/>
              <a:t> </a:t>
            </a:r>
            <a:r>
              <a:rPr lang="fr-CH" dirty="0" err="1" smtClean="0"/>
              <a:t>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Optical </a:t>
            </a:r>
            <a:r>
              <a:rPr lang="fr-CH" dirty="0" err="1" smtClean="0"/>
              <a:t>fibers</a:t>
            </a:r>
            <a:r>
              <a:rPr lang="fr-CH" dirty="0" smtClean="0"/>
              <a:t> </a:t>
            </a:r>
            <a:r>
              <a:rPr lang="fr-CH" dirty="0" err="1" smtClean="0"/>
              <a:t>repair</a:t>
            </a:r>
            <a:r>
              <a:rPr lang="fr-CH" dirty="0" smtClean="0"/>
              <a:t> @Pt7</a:t>
            </a:r>
          </a:p>
          <a:p>
            <a:pPr lvl="1"/>
            <a:r>
              <a:rPr lang="fr-CH" dirty="0" err="1" smtClean="0"/>
              <a:t>Monday</a:t>
            </a:r>
            <a:r>
              <a:rPr lang="fr-CH" dirty="0" smtClean="0"/>
              <a:t> </a:t>
            </a:r>
            <a:r>
              <a:rPr lang="fr-CH" dirty="0" err="1" smtClean="0"/>
              <a:t>evening</a:t>
            </a:r>
            <a:r>
              <a:rPr lang="fr-CH" dirty="0" smtClean="0"/>
              <a:t>  </a:t>
            </a:r>
            <a:r>
              <a:rPr lang="fr-CH" dirty="0" err="1" smtClean="0"/>
              <a:t>from</a:t>
            </a:r>
            <a:r>
              <a:rPr lang="fr-CH" dirty="0" smtClean="0"/>
              <a:t> 18:00 : intervention on </a:t>
            </a:r>
            <a:r>
              <a:rPr lang="fr-CH" dirty="0" err="1" smtClean="0"/>
              <a:t>optical</a:t>
            </a:r>
            <a:r>
              <a:rPr lang="fr-CH" dirty="0" smtClean="0"/>
              <a:t> </a:t>
            </a:r>
            <a:r>
              <a:rPr lang="fr-CH" dirty="0" err="1" smtClean="0"/>
              <a:t>fibers</a:t>
            </a:r>
            <a:r>
              <a:rPr lang="fr-CH" dirty="0" smtClean="0"/>
              <a:t> + LASS validation</a:t>
            </a:r>
          </a:p>
          <a:p>
            <a:pPr lvl="1"/>
            <a:r>
              <a:rPr lang="fr-CH" dirty="0" smtClean="0"/>
              <a:t>Friday </a:t>
            </a:r>
            <a:r>
              <a:rPr lang="fr-CH" dirty="0" err="1" smtClean="0"/>
              <a:t>evening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19:00 : DSO Test</a:t>
            </a:r>
          </a:p>
          <a:p>
            <a:endParaRPr lang="fr-CH" dirty="0"/>
          </a:p>
          <a:p>
            <a:r>
              <a:rPr lang="fr-CH" dirty="0" smtClean="0"/>
              <a:t>BLM </a:t>
            </a:r>
            <a:r>
              <a:rPr lang="fr-CH" dirty="0" err="1" smtClean="0"/>
              <a:t>cabling</a:t>
            </a:r>
            <a:r>
              <a:rPr lang="fr-CH" dirty="0" smtClean="0"/>
              <a:t> @Pt3</a:t>
            </a:r>
          </a:p>
          <a:p>
            <a:pPr lvl="1"/>
            <a:r>
              <a:rPr lang="fr-CH" dirty="0" smtClean="0"/>
              <a:t>Till 18:30 Tuesday</a:t>
            </a:r>
          </a:p>
          <a:p>
            <a:pPr lvl="1"/>
            <a:r>
              <a:rPr lang="fr-CH" dirty="0" smtClean="0"/>
              <a:t>07:30-18:30 </a:t>
            </a:r>
            <a:r>
              <a:rPr lang="fr-CH" dirty="0" err="1" smtClean="0"/>
              <a:t>Wednesday</a:t>
            </a:r>
            <a:r>
              <a:rPr lang="fr-CH" dirty="0" smtClean="0"/>
              <a:t>-Thursday</a:t>
            </a:r>
          </a:p>
          <a:p>
            <a:pPr lvl="1"/>
            <a:r>
              <a:rPr lang="fr-CH" dirty="0" err="1" smtClean="0"/>
              <a:t>From</a:t>
            </a:r>
            <a:r>
              <a:rPr lang="fr-CH" dirty="0" smtClean="0"/>
              <a:t> 07:30 Friday</a:t>
            </a:r>
          </a:p>
          <a:p>
            <a:endParaRPr lang="fr-CH" dirty="0"/>
          </a:p>
          <a:p>
            <a:r>
              <a:rPr lang="fr-CH" dirty="0" err="1" smtClean="0"/>
              <a:t>Patrols</a:t>
            </a:r>
            <a:endParaRPr lang="fr-CH" dirty="0" smtClean="0"/>
          </a:p>
          <a:p>
            <a:pPr lvl="1"/>
            <a:r>
              <a:rPr lang="fr-CH" dirty="0" smtClean="0"/>
              <a:t>07h30-9h30</a:t>
            </a:r>
          </a:p>
          <a:p>
            <a:pPr lvl="1"/>
            <a:r>
              <a:rPr lang="fr-CH" dirty="0" smtClean="0"/>
              <a:t>17h-19h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- 23/08/2011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68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Radio-Protection</a:t>
            </a:r>
            <a:r>
              <a:rPr lang="fr-CH" dirty="0" smtClean="0"/>
              <a:t> – New </a:t>
            </a:r>
            <a:r>
              <a:rPr lang="fr-CH" dirty="0" err="1" smtClean="0"/>
              <a:t>Safety</a:t>
            </a:r>
            <a:r>
              <a:rPr lang="fr-CH" dirty="0" smtClean="0"/>
              <a:t> </a:t>
            </a:r>
            <a:r>
              <a:rPr lang="fr-CH" dirty="0" err="1"/>
              <a:t>R</a:t>
            </a:r>
            <a:r>
              <a:rPr lang="fr-CH" dirty="0" err="1" smtClean="0"/>
              <a:t>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b="1" dirty="0" smtClean="0"/>
              <a:t>TREC</a:t>
            </a:r>
            <a:r>
              <a:rPr lang="fr-CH" dirty="0" smtClean="0"/>
              <a:t> – </a:t>
            </a:r>
            <a:r>
              <a:rPr lang="fr-CH" b="1" dirty="0" err="1" smtClean="0"/>
              <a:t>T</a:t>
            </a:r>
            <a:r>
              <a:rPr lang="fr-CH" dirty="0" err="1" smtClean="0"/>
              <a:t>raceability</a:t>
            </a:r>
            <a:r>
              <a:rPr lang="fr-CH" dirty="0" smtClean="0"/>
              <a:t> of </a:t>
            </a:r>
            <a:r>
              <a:rPr lang="fr-CH" b="1" dirty="0" smtClean="0"/>
              <a:t>R</a:t>
            </a:r>
            <a:r>
              <a:rPr lang="fr-CH" dirty="0" smtClean="0"/>
              <a:t>adioactive </a:t>
            </a:r>
            <a:r>
              <a:rPr lang="fr-CH" b="1" dirty="0" smtClean="0"/>
              <a:t>E</a:t>
            </a:r>
            <a:r>
              <a:rPr lang="fr-CH" dirty="0" smtClean="0"/>
              <a:t>quipment </a:t>
            </a:r>
            <a:r>
              <a:rPr lang="fr-CH" dirty="0" err="1" smtClean="0"/>
              <a:t>at</a:t>
            </a:r>
            <a:r>
              <a:rPr lang="fr-CH" dirty="0" smtClean="0"/>
              <a:t> </a:t>
            </a:r>
            <a:r>
              <a:rPr lang="fr-CH" b="1" dirty="0" err="1" smtClean="0"/>
              <a:t>C</a:t>
            </a:r>
            <a:r>
              <a:rPr lang="fr-CH" dirty="0" err="1" smtClean="0"/>
              <a:t>ern</a:t>
            </a:r>
            <a:endParaRPr lang="fr-CH" dirty="0" smtClean="0"/>
          </a:p>
          <a:p>
            <a:pPr marL="914400" lvl="2" indent="0">
              <a:buNone/>
            </a:pPr>
            <a:r>
              <a:rPr lang="fr-CH" dirty="0">
                <a:hlinkClick r:id="rId2"/>
              </a:rPr>
              <a:t>https://espace.cern.ch/en-dep-mef-lpc/web%20pages/Traceability_SD1.pdf</a:t>
            </a:r>
            <a:endParaRPr lang="fr-CH" dirty="0" smtClean="0"/>
          </a:p>
          <a:p>
            <a:pPr lvl="1"/>
            <a:r>
              <a:rPr lang="fr-CH" dirty="0" smtClean="0"/>
              <a:t>@Pt1</a:t>
            </a:r>
          </a:p>
          <a:p>
            <a:pPr lvl="1"/>
            <a:r>
              <a:rPr lang="fr-CH" dirty="0" smtClean="0"/>
              <a:t>@Pt2</a:t>
            </a:r>
          </a:p>
          <a:p>
            <a:endParaRPr lang="fr-CH" dirty="0"/>
          </a:p>
          <a:p>
            <a:r>
              <a:rPr lang="fr-CH" b="1" dirty="0" smtClean="0"/>
              <a:t>DIMR</a:t>
            </a:r>
            <a:r>
              <a:rPr lang="fr-CH" dirty="0" smtClean="0"/>
              <a:t> – </a:t>
            </a:r>
            <a:r>
              <a:rPr lang="fr-CH" b="1" dirty="0" smtClean="0"/>
              <a:t>D</a:t>
            </a:r>
            <a:r>
              <a:rPr lang="fr-CH" dirty="0" smtClean="0"/>
              <a:t>emande d’</a:t>
            </a:r>
            <a:r>
              <a:rPr lang="fr-CH" b="1" dirty="0" smtClean="0"/>
              <a:t>I</a:t>
            </a:r>
            <a:r>
              <a:rPr lang="fr-CH" dirty="0" smtClean="0"/>
              <a:t>ntervention en </a:t>
            </a:r>
            <a:r>
              <a:rPr lang="fr-CH" b="1" dirty="0" smtClean="0"/>
              <a:t>M</a:t>
            </a:r>
            <a:r>
              <a:rPr lang="fr-CH" dirty="0" smtClean="0"/>
              <a:t>ilieu </a:t>
            </a:r>
            <a:r>
              <a:rPr lang="fr-CH" b="1" dirty="0" smtClean="0"/>
              <a:t>R</a:t>
            </a:r>
            <a:r>
              <a:rPr lang="fr-CH" dirty="0" smtClean="0"/>
              <a:t>adioactif</a:t>
            </a:r>
          </a:p>
          <a:p>
            <a:pPr marL="914400" lvl="2" indent="0">
              <a:buNone/>
            </a:pPr>
            <a:r>
              <a:rPr lang="fr-CH" dirty="0">
                <a:hlinkClick r:id="rId3"/>
              </a:rPr>
              <a:t>https://espace.cern.ch/RP-LHC/Work%20planning/Forms/AllItems.aspx</a:t>
            </a:r>
            <a:endParaRPr lang="fr-CH" dirty="0" smtClean="0"/>
          </a:p>
          <a:p>
            <a:pPr lvl="1"/>
            <a:r>
              <a:rPr lang="fr-CH" dirty="0" smtClean="0"/>
              <a:t>@Pt3</a:t>
            </a:r>
          </a:p>
          <a:p>
            <a:pPr lvl="1"/>
            <a:r>
              <a:rPr lang="fr-CH" dirty="0" smtClean="0"/>
              <a:t>@Pt7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LBOC - 23/08/2011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632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2264</TotalTime>
  <Words>710</Words>
  <Application>Microsoft Office PowerPoint</Application>
  <PresentationFormat>On-screen Show (4:3)</PresentationFormat>
  <Paragraphs>218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Technical Stop #4 29th August - 2nd September 2011</vt:lpstr>
      <vt:lpstr>Technical Infrastructure</vt:lpstr>
      <vt:lpstr>Technical Infrastructure</vt:lpstr>
      <vt:lpstr>Machine equipment</vt:lpstr>
      <vt:lpstr>Machine equipment</vt:lpstr>
      <vt:lpstr>Machine equipment</vt:lpstr>
      <vt:lpstr>Powering Tests</vt:lpstr>
      <vt:lpstr>Special work hours</vt:lpstr>
      <vt:lpstr>Radio-Protection – New Safety Rules</vt:lpstr>
      <vt:lpstr>Thanks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EN-MEF website</dc:title>
  <dc:creator>Julie Coupard</dc:creator>
  <cp:lastModifiedBy>jcoupard</cp:lastModifiedBy>
  <cp:revision>361</cp:revision>
  <dcterms:created xsi:type="dcterms:W3CDTF">2006-08-16T00:00:00Z</dcterms:created>
  <dcterms:modified xsi:type="dcterms:W3CDTF">2011-08-23T12:53:11Z</dcterms:modified>
</cp:coreProperties>
</file>