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69"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2" d="100"/>
          <a:sy n="122" d="100"/>
        </p:scale>
        <p:origin x="-64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05E506-E1AD-4BD3-A7E0-E9C7D5FC8176}" type="datetimeFigureOut">
              <a:rPr lang="en-GB" smtClean="0"/>
              <a:t>06/09/2011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9F0D84-0889-4DFE-9B86-3741775E5531}"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r>
              <a:rPr lang="en-GB" smtClean="0"/>
              <a:t>06/09/2011</a:t>
            </a:r>
            <a:endParaRPr lang="en-GB"/>
          </a:p>
        </p:txBody>
      </p:sp>
      <p:sp>
        <p:nvSpPr>
          <p:cNvPr id="5" name="Footer Placeholder 4"/>
          <p:cNvSpPr>
            <a:spLocks noGrp="1"/>
          </p:cNvSpPr>
          <p:nvPr>
            <p:ph type="ftr" sz="quarter" idx="11"/>
          </p:nvPr>
        </p:nvSpPr>
        <p:spPr/>
        <p:txBody>
          <a:bodyPr/>
          <a:lstStyle/>
          <a:p>
            <a:r>
              <a:rPr lang="en-GB" smtClean="0"/>
              <a:t>E. Bravin - LBOC</a:t>
            </a:r>
            <a:endParaRPr lang="en-GB"/>
          </a:p>
        </p:txBody>
      </p:sp>
      <p:sp>
        <p:nvSpPr>
          <p:cNvPr id="6" name="Slide Number Placeholder 5"/>
          <p:cNvSpPr>
            <a:spLocks noGrp="1"/>
          </p:cNvSpPr>
          <p:nvPr>
            <p:ph type="sldNum" sz="quarter" idx="12"/>
          </p:nvPr>
        </p:nvSpPr>
        <p:spPr/>
        <p:txBody>
          <a:bodyPr/>
          <a:lstStyle/>
          <a:p>
            <a:fld id="{AF8FF531-4192-48A9-9E4F-239262BA1DA9}"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GB" smtClean="0"/>
              <a:t>06/09/2011</a:t>
            </a:r>
            <a:endParaRPr lang="en-GB"/>
          </a:p>
        </p:txBody>
      </p:sp>
      <p:sp>
        <p:nvSpPr>
          <p:cNvPr id="5" name="Footer Placeholder 4"/>
          <p:cNvSpPr>
            <a:spLocks noGrp="1"/>
          </p:cNvSpPr>
          <p:nvPr>
            <p:ph type="ftr" sz="quarter" idx="11"/>
          </p:nvPr>
        </p:nvSpPr>
        <p:spPr/>
        <p:txBody>
          <a:bodyPr/>
          <a:lstStyle/>
          <a:p>
            <a:r>
              <a:rPr lang="en-GB" smtClean="0"/>
              <a:t>E. Bravin - LBOC</a:t>
            </a:r>
            <a:endParaRPr lang="en-GB"/>
          </a:p>
        </p:txBody>
      </p:sp>
      <p:sp>
        <p:nvSpPr>
          <p:cNvPr id="6" name="Slide Number Placeholder 5"/>
          <p:cNvSpPr>
            <a:spLocks noGrp="1"/>
          </p:cNvSpPr>
          <p:nvPr>
            <p:ph type="sldNum" sz="quarter" idx="12"/>
          </p:nvPr>
        </p:nvSpPr>
        <p:spPr/>
        <p:txBody>
          <a:bodyPr/>
          <a:lstStyle/>
          <a:p>
            <a:fld id="{AF8FF531-4192-48A9-9E4F-239262BA1DA9}"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GB" smtClean="0"/>
              <a:t>06/09/2011</a:t>
            </a:r>
            <a:endParaRPr lang="en-GB"/>
          </a:p>
        </p:txBody>
      </p:sp>
      <p:sp>
        <p:nvSpPr>
          <p:cNvPr id="5" name="Footer Placeholder 4"/>
          <p:cNvSpPr>
            <a:spLocks noGrp="1"/>
          </p:cNvSpPr>
          <p:nvPr>
            <p:ph type="ftr" sz="quarter" idx="11"/>
          </p:nvPr>
        </p:nvSpPr>
        <p:spPr/>
        <p:txBody>
          <a:bodyPr/>
          <a:lstStyle/>
          <a:p>
            <a:r>
              <a:rPr lang="en-GB" smtClean="0"/>
              <a:t>E. Bravin - LBOC</a:t>
            </a:r>
            <a:endParaRPr lang="en-GB"/>
          </a:p>
        </p:txBody>
      </p:sp>
      <p:sp>
        <p:nvSpPr>
          <p:cNvPr id="6" name="Slide Number Placeholder 5"/>
          <p:cNvSpPr>
            <a:spLocks noGrp="1"/>
          </p:cNvSpPr>
          <p:nvPr>
            <p:ph type="sldNum" sz="quarter" idx="12"/>
          </p:nvPr>
        </p:nvSpPr>
        <p:spPr/>
        <p:txBody>
          <a:bodyPr/>
          <a:lstStyle/>
          <a:p>
            <a:fld id="{AF8FF531-4192-48A9-9E4F-239262BA1DA9}"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GB" smtClean="0"/>
              <a:t>06/09/2011</a:t>
            </a:r>
            <a:endParaRPr lang="en-GB"/>
          </a:p>
        </p:txBody>
      </p:sp>
      <p:sp>
        <p:nvSpPr>
          <p:cNvPr id="5" name="Footer Placeholder 4"/>
          <p:cNvSpPr>
            <a:spLocks noGrp="1"/>
          </p:cNvSpPr>
          <p:nvPr>
            <p:ph type="ftr" sz="quarter" idx="11"/>
          </p:nvPr>
        </p:nvSpPr>
        <p:spPr/>
        <p:txBody>
          <a:bodyPr/>
          <a:lstStyle/>
          <a:p>
            <a:r>
              <a:rPr lang="en-GB" smtClean="0"/>
              <a:t>E. Bravin - LBOC</a:t>
            </a:r>
            <a:endParaRPr lang="en-GB"/>
          </a:p>
        </p:txBody>
      </p:sp>
      <p:sp>
        <p:nvSpPr>
          <p:cNvPr id="6" name="Slide Number Placeholder 5"/>
          <p:cNvSpPr>
            <a:spLocks noGrp="1"/>
          </p:cNvSpPr>
          <p:nvPr>
            <p:ph type="sldNum" sz="quarter" idx="12"/>
          </p:nvPr>
        </p:nvSpPr>
        <p:spPr/>
        <p:txBody>
          <a:bodyPr/>
          <a:lstStyle/>
          <a:p>
            <a:fld id="{AF8FF531-4192-48A9-9E4F-239262BA1DA9}"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GB" smtClean="0"/>
              <a:t>06/09/2011</a:t>
            </a:r>
            <a:endParaRPr lang="en-GB"/>
          </a:p>
        </p:txBody>
      </p:sp>
      <p:sp>
        <p:nvSpPr>
          <p:cNvPr id="5" name="Footer Placeholder 4"/>
          <p:cNvSpPr>
            <a:spLocks noGrp="1"/>
          </p:cNvSpPr>
          <p:nvPr>
            <p:ph type="ftr" sz="quarter" idx="11"/>
          </p:nvPr>
        </p:nvSpPr>
        <p:spPr/>
        <p:txBody>
          <a:bodyPr/>
          <a:lstStyle/>
          <a:p>
            <a:r>
              <a:rPr lang="en-GB" smtClean="0"/>
              <a:t>E. Bravin - LBOC</a:t>
            </a:r>
            <a:endParaRPr lang="en-GB"/>
          </a:p>
        </p:txBody>
      </p:sp>
      <p:sp>
        <p:nvSpPr>
          <p:cNvPr id="6" name="Slide Number Placeholder 5"/>
          <p:cNvSpPr>
            <a:spLocks noGrp="1"/>
          </p:cNvSpPr>
          <p:nvPr>
            <p:ph type="sldNum" sz="quarter" idx="12"/>
          </p:nvPr>
        </p:nvSpPr>
        <p:spPr/>
        <p:txBody>
          <a:bodyPr/>
          <a:lstStyle/>
          <a:p>
            <a:fld id="{AF8FF531-4192-48A9-9E4F-239262BA1DA9}"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r>
              <a:rPr lang="en-GB" smtClean="0"/>
              <a:t>06/09/2011</a:t>
            </a:r>
            <a:endParaRPr lang="en-GB"/>
          </a:p>
        </p:txBody>
      </p:sp>
      <p:sp>
        <p:nvSpPr>
          <p:cNvPr id="6" name="Footer Placeholder 5"/>
          <p:cNvSpPr>
            <a:spLocks noGrp="1"/>
          </p:cNvSpPr>
          <p:nvPr>
            <p:ph type="ftr" sz="quarter" idx="11"/>
          </p:nvPr>
        </p:nvSpPr>
        <p:spPr/>
        <p:txBody>
          <a:bodyPr/>
          <a:lstStyle/>
          <a:p>
            <a:r>
              <a:rPr lang="en-GB" smtClean="0"/>
              <a:t>E. Bravin - LBOC</a:t>
            </a:r>
            <a:endParaRPr lang="en-GB"/>
          </a:p>
        </p:txBody>
      </p:sp>
      <p:sp>
        <p:nvSpPr>
          <p:cNvPr id="7" name="Slide Number Placeholder 6"/>
          <p:cNvSpPr>
            <a:spLocks noGrp="1"/>
          </p:cNvSpPr>
          <p:nvPr>
            <p:ph type="sldNum" sz="quarter" idx="12"/>
          </p:nvPr>
        </p:nvSpPr>
        <p:spPr/>
        <p:txBody>
          <a:bodyPr/>
          <a:lstStyle/>
          <a:p>
            <a:fld id="{AF8FF531-4192-48A9-9E4F-239262BA1DA9}"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r>
              <a:rPr lang="en-GB" smtClean="0"/>
              <a:t>06/09/2011</a:t>
            </a:r>
            <a:endParaRPr lang="en-GB"/>
          </a:p>
        </p:txBody>
      </p:sp>
      <p:sp>
        <p:nvSpPr>
          <p:cNvPr id="8" name="Footer Placeholder 7"/>
          <p:cNvSpPr>
            <a:spLocks noGrp="1"/>
          </p:cNvSpPr>
          <p:nvPr>
            <p:ph type="ftr" sz="quarter" idx="11"/>
          </p:nvPr>
        </p:nvSpPr>
        <p:spPr/>
        <p:txBody>
          <a:bodyPr/>
          <a:lstStyle/>
          <a:p>
            <a:r>
              <a:rPr lang="en-GB" smtClean="0"/>
              <a:t>E. Bravin - LBOC</a:t>
            </a:r>
            <a:endParaRPr lang="en-GB"/>
          </a:p>
        </p:txBody>
      </p:sp>
      <p:sp>
        <p:nvSpPr>
          <p:cNvPr id="9" name="Slide Number Placeholder 8"/>
          <p:cNvSpPr>
            <a:spLocks noGrp="1"/>
          </p:cNvSpPr>
          <p:nvPr>
            <p:ph type="sldNum" sz="quarter" idx="12"/>
          </p:nvPr>
        </p:nvSpPr>
        <p:spPr/>
        <p:txBody>
          <a:bodyPr/>
          <a:lstStyle/>
          <a:p>
            <a:fld id="{AF8FF531-4192-48A9-9E4F-239262BA1DA9}"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GB" smtClean="0"/>
              <a:t>06/09/2011</a:t>
            </a:r>
            <a:endParaRPr lang="en-GB"/>
          </a:p>
        </p:txBody>
      </p:sp>
      <p:sp>
        <p:nvSpPr>
          <p:cNvPr id="4" name="Footer Placeholder 3"/>
          <p:cNvSpPr>
            <a:spLocks noGrp="1"/>
          </p:cNvSpPr>
          <p:nvPr>
            <p:ph type="ftr" sz="quarter" idx="11"/>
          </p:nvPr>
        </p:nvSpPr>
        <p:spPr/>
        <p:txBody>
          <a:bodyPr/>
          <a:lstStyle/>
          <a:p>
            <a:r>
              <a:rPr lang="en-GB" smtClean="0"/>
              <a:t>E. Bravin - LBOC</a:t>
            </a:r>
            <a:endParaRPr lang="en-GB"/>
          </a:p>
        </p:txBody>
      </p:sp>
      <p:sp>
        <p:nvSpPr>
          <p:cNvPr id="5" name="Slide Number Placeholder 4"/>
          <p:cNvSpPr>
            <a:spLocks noGrp="1"/>
          </p:cNvSpPr>
          <p:nvPr>
            <p:ph type="sldNum" sz="quarter" idx="12"/>
          </p:nvPr>
        </p:nvSpPr>
        <p:spPr/>
        <p:txBody>
          <a:bodyPr/>
          <a:lstStyle/>
          <a:p>
            <a:fld id="{AF8FF531-4192-48A9-9E4F-239262BA1DA9}"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t>06/09/2011</a:t>
            </a:r>
            <a:endParaRPr lang="en-GB"/>
          </a:p>
        </p:txBody>
      </p:sp>
      <p:sp>
        <p:nvSpPr>
          <p:cNvPr id="3" name="Footer Placeholder 2"/>
          <p:cNvSpPr>
            <a:spLocks noGrp="1"/>
          </p:cNvSpPr>
          <p:nvPr>
            <p:ph type="ftr" sz="quarter" idx="11"/>
          </p:nvPr>
        </p:nvSpPr>
        <p:spPr/>
        <p:txBody>
          <a:bodyPr/>
          <a:lstStyle/>
          <a:p>
            <a:r>
              <a:rPr lang="en-GB" smtClean="0"/>
              <a:t>E. Bravin - LBOC</a:t>
            </a:r>
            <a:endParaRPr lang="en-GB"/>
          </a:p>
        </p:txBody>
      </p:sp>
      <p:sp>
        <p:nvSpPr>
          <p:cNvPr id="4" name="Slide Number Placeholder 3"/>
          <p:cNvSpPr>
            <a:spLocks noGrp="1"/>
          </p:cNvSpPr>
          <p:nvPr>
            <p:ph type="sldNum" sz="quarter" idx="12"/>
          </p:nvPr>
        </p:nvSpPr>
        <p:spPr/>
        <p:txBody>
          <a:bodyPr/>
          <a:lstStyle/>
          <a:p>
            <a:fld id="{AF8FF531-4192-48A9-9E4F-239262BA1DA9}"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GB" smtClean="0"/>
              <a:t>06/09/2011</a:t>
            </a:r>
            <a:endParaRPr lang="en-GB"/>
          </a:p>
        </p:txBody>
      </p:sp>
      <p:sp>
        <p:nvSpPr>
          <p:cNvPr id="6" name="Footer Placeholder 5"/>
          <p:cNvSpPr>
            <a:spLocks noGrp="1"/>
          </p:cNvSpPr>
          <p:nvPr>
            <p:ph type="ftr" sz="quarter" idx="11"/>
          </p:nvPr>
        </p:nvSpPr>
        <p:spPr/>
        <p:txBody>
          <a:bodyPr/>
          <a:lstStyle/>
          <a:p>
            <a:r>
              <a:rPr lang="en-GB" smtClean="0"/>
              <a:t>E. Bravin - LBOC</a:t>
            </a:r>
            <a:endParaRPr lang="en-GB"/>
          </a:p>
        </p:txBody>
      </p:sp>
      <p:sp>
        <p:nvSpPr>
          <p:cNvPr id="7" name="Slide Number Placeholder 6"/>
          <p:cNvSpPr>
            <a:spLocks noGrp="1"/>
          </p:cNvSpPr>
          <p:nvPr>
            <p:ph type="sldNum" sz="quarter" idx="12"/>
          </p:nvPr>
        </p:nvSpPr>
        <p:spPr/>
        <p:txBody>
          <a:bodyPr/>
          <a:lstStyle/>
          <a:p>
            <a:fld id="{AF8FF531-4192-48A9-9E4F-239262BA1DA9}"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GB" smtClean="0"/>
              <a:t>06/09/2011</a:t>
            </a:r>
            <a:endParaRPr lang="en-GB"/>
          </a:p>
        </p:txBody>
      </p:sp>
      <p:sp>
        <p:nvSpPr>
          <p:cNvPr id="6" name="Footer Placeholder 5"/>
          <p:cNvSpPr>
            <a:spLocks noGrp="1"/>
          </p:cNvSpPr>
          <p:nvPr>
            <p:ph type="ftr" sz="quarter" idx="11"/>
          </p:nvPr>
        </p:nvSpPr>
        <p:spPr/>
        <p:txBody>
          <a:bodyPr/>
          <a:lstStyle/>
          <a:p>
            <a:r>
              <a:rPr lang="en-GB" smtClean="0"/>
              <a:t>E. Bravin - LBOC</a:t>
            </a:r>
            <a:endParaRPr lang="en-GB"/>
          </a:p>
        </p:txBody>
      </p:sp>
      <p:sp>
        <p:nvSpPr>
          <p:cNvPr id="7" name="Slide Number Placeholder 6"/>
          <p:cNvSpPr>
            <a:spLocks noGrp="1"/>
          </p:cNvSpPr>
          <p:nvPr>
            <p:ph type="sldNum" sz="quarter" idx="12"/>
          </p:nvPr>
        </p:nvSpPr>
        <p:spPr/>
        <p:txBody>
          <a:bodyPr/>
          <a:lstStyle/>
          <a:p>
            <a:fld id="{AF8FF531-4192-48A9-9E4F-239262BA1DA9}"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smtClean="0"/>
              <a:t>06/09/2011</a:t>
            </a: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E. Bravin - LBOC</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8FF531-4192-48A9-9E4F-239262BA1DA9}" type="slidenum">
              <a:rPr lang="en-GB" smtClean="0"/>
              <a:t>‹#›</a:t>
            </a:fld>
            <a:endParaRPr lang="en-GB"/>
          </a:p>
        </p:txBody>
      </p:sp>
      <p:pic>
        <p:nvPicPr>
          <p:cNvPr id="6146" name="Picture 2" descr="O:\tmp\bsrt.png"/>
          <p:cNvPicPr>
            <a:picLocks noChangeAspect="1" noChangeArrowheads="1"/>
          </p:cNvPicPr>
          <p:nvPr userDrawn="1"/>
        </p:nvPicPr>
        <p:blipFill>
          <a:blip r:embed="rId13" cstate="print"/>
          <a:srcRect/>
          <a:stretch>
            <a:fillRect/>
          </a:stretch>
        </p:blipFill>
        <p:spPr bwMode="auto">
          <a:xfrm>
            <a:off x="107504" y="116632"/>
            <a:ext cx="648072" cy="648072"/>
          </a:xfrm>
          <a:prstGeom prst="rect">
            <a:avLst/>
          </a:prstGeom>
          <a:noFill/>
        </p:spPr>
      </p:pic>
      <p:pic>
        <p:nvPicPr>
          <p:cNvPr id="6147" name="Picture 3"/>
          <p:cNvPicPr>
            <a:picLocks noChangeAspect="1" noChangeArrowheads="1"/>
          </p:cNvPicPr>
          <p:nvPr userDrawn="1"/>
        </p:nvPicPr>
        <p:blipFill>
          <a:blip r:embed="rId14" cstate="print"/>
          <a:srcRect/>
          <a:stretch>
            <a:fillRect/>
          </a:stretch>
        </p:blipFill>
        <p:spPr bwMode="auto">
          <a:xfrm>
            <a:off x="8388424" y="116632"/>
            <a:ext cx="533400" cy="533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tx2">
                    <a:lumMod val="60000"/>
                    <a:lumOff val="40000"/>
                  </a:schemeClr>
                </a:solidFill>
              </a:rPr>
              <a:t>Longitudinal Density Monitor Status</a:t>
            </a:r>
            <a:endParaRPr lang="en-GB" dirty="0">
              <a:solidFill>
                <a:schemeClr val="tx2">
                  <a:lumMod val="60000"/>
                  <a:lumOff val="40000"/>
                </a:schemeClr>
              </a:solidFill>
            </a:endParaRPr>
          </a:p>
        </p:txBody>
      </p:sp>
      <p:sp>
        <p:nvSpPr>
          <p:cNvPr id="3" name="Subtitle 2"/>
          <p:cNvSpPr>
            <a:spLocks noGrp="1"/>
          </p:cNvSpPr>
          <p:nvPr>
            <p:ph type="subTitle" idx="1"/>
          </p:nvPr>
        </p:nvSpPr>
        <p:spPr/>
        <p:txBody>
          <a:bodyPr/>
          <a:lstStyle/>
          <a:p>
            <a:r>
              <a:rPr lang="en-GB" dirty="0" smtClean="0"/>
              <a:t>E. </a:t>
            </a:r>
            <a:r>
              <a:rPr lang="en-GB" dirty="0" err="1" smtClean="0"/>
              <a:t>Bravin</a:t>
            </a:r>
            <a:r>
              <a:rPr lang="en-GB" dirty="0" smtClean="0"/>
              <a:t> (A. Jeff)</a:t>
            </a:r>
          </a:p>
          <a:p>
            <a:r>
              <a:rPr lang="en-GB" dirty="0" smtClean="0"/>
              <a:t>6 September 2011</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938368"/>
          </a:xfrm>
        </p:spPr>
        <p:txBody>
          <a:bodyPr/>
          <a:lstStyle/>
          <a:p>
            <a:r>
              <a:rPr lang="en-US" dirty="0" smtClean="0"/>
              <a:t>Bunch lengths</a:t>
            </a:r>
            <a:endParaRPr lang="en-US" dirty="0"/>
          </a:p>
        </p:txBody>
      </p:sp>
      <p:pic>
        <p:nvPicPr>
          <p:cNvPr id="1026" name="Picture 2" descr="\\cern.ch\dfs\Users\a\ajeff\Documents\First results of LDM\BQM-LDM.jpg"/>
          <p:cNvPicPr>
            <a:picLocks noChangeAspect="1" noChangeArrowheads="1"/>
          </p:cNvPicPr>
          <p:nvPr/>
        </p:nvPicPr>
        <p:blipFill>
          <a:blip r:embed="rId2" cstate="print"/>
          <a:srcRect/>
          <a:stretch>
            <a:fillRect/>
          </a:stretch>
        </p:blipFill>
        <p:spPr bwMode="auto">
          <a:xfrm>
            <a:off x="467544" y="1052736"/>
            <a:ext cx="7669212" cy="4405312"/>
          </a:xfrm>
          <a:prstGeom prst="rect">
            <a:avLst/>
          </a:prstGeom>
          <a:noFill/>
        </p:spPr>
      </p:pic>
      <p:sp>
        <p:nvSpPr>
          <p:cNvPr id="6" name="TextBox 5"/>
          <p:cNvSpPr txBox="1"/>
          <p:nvPr/>
        </p:nvSpPr>
        <p:spPr>
          <a:xfrm>
            <a:off x="611560" y="5733256"/>
            <a:ext cx="7776864" cy="923330"/>
          </a:xfrm>
          <a:prstGeom prst="rect">
            <a:avLst/>
          </a:prstGeom>
          <a:noFill/>
        </p:spPr>
        <p:txBody>
          <a:bodyPr wrap="square" rtlCol="0">
            <a:spAutoFit/>
          </a:bodyPr>
          <a:lstStyle/>
          <a:p>
            <a:pPr algn="just"/>
            <a:r>
              <a:rPr lang="en-US" dirty="0" smtClean="0"/>
              <a:t>Bunch lengths measured by a Gaussian fit to the LDM profile, and subtracting in </a:t>
            </a:r>
            <a:r>
              <a:rPr lang="en-US" dirty="0" err="1" smtClean="0"/>
              <a:t>quadrature</a:t>
            </a:r>
            <a:r>
              <a:rPr lang="en-US" dirty="0" smtClean="0"/>
              <a:t> the LDM temporal resolution of 90ps, compared to the same measure on the Beam Quality Monitor.</a:t>
            </a:r>
            <a:endParaRPr lang="en-US" dirty="0"/>
          </a:p>
        </p:txBody>
      </p:sp>
      <p:sp>
        <p:nvSpPr>
          <p:cNvPr id="5" name="Date Placeholder 4"/>
          <p:cNvSpPr>
            <a:spLocks noGrp="1"/>
          </p:cNvSpPr>
          <p:nvPr>
            <p:ph type="dt" sz="half" idx="10"/>
          </p:nvPr>
        </p:nvSpPr>
        <p:spPr/>
        <p:txBody>
          <a:bodyPr/>
          <a:lstStyle/>
          <a:p>
            <a:r>
              <a:rPr lang="en-GB" smtClean="0"/>
              <a:t>06/09/2011</a:t>
            </a:r>
            <a:endParaRPr lang="en-GB"/>
          </a:p>
        </p:txBody>
      </p:sp>
      <p:sp>
        <p:nvSpPr>
          <p:cNvPr id="7" name="Slide Number Placeholder 6"/>
          <p:cNvSpPr>
            <a:spLocks noGrp="1"/>
          </p:cNvSpPr>
          <p:nvPr>
            <p:ph type="sldNum" sz="quarter" idx="12"/>
          </p:nvPr>
        </p:nvSpPr>
        <p:spPr/>
        <p:txBody>
          <a:bodyPr/>
          <a:lstStyle/>
          <a:p>
            <a:fld id="{AF8FF531-4192-48A9-9E4F-239262BA1DA9}" type="slidenum">
              <a:rPr lang="en-GB" smtClean="0"/>
              <a:t>10</a:t>
            </a:fld>
            <a:endParaRPr lang="en-GB"/>
          </a:p>
        </p:txBody>
      </p:sp>
      <p:sp>
        <p:nvSpPr>
          <p:cNvPr id="8" name="Footer Placeholder 7"/>
          <p:cNvSpPr>
            <a:spLocks noGrp="1"/>
          </p:cNvSpPr>
          <p:nvPr>
            <p:ph type="ftr" sz="quarter" idx="11"/>
          </p:nvPr>
        </p:nvSpPr>
        <p:spPr/>
        <p:txBody>
          <a:bodyPr/>
          <a:lstStyle/>
          <a:p>
            <a:r>
              <a:rPr lang="en-GB" smtClean="0"/>
              <a:t>E. Bravin - LBOC</a:t>
            </a:r>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ern.ch\dfs\Users\a\ajeff\Documents\First results of LDM\LDM-BCT.tif"/>
          <p:cNvPicPr>
            <a:picLocks noChangeAspect="1" noChangeArrowheads="1"/>
          </p:cNvPicPr>
          <p:nvPr/>
        </p:nvPicPr>
        <p:blipFill>
          <a:blip r:embed="rId2" cstate="print"/>
          <a:srcRect/>
          <a:stretch>
            <a:fillRect/>
          </a:stretch>
        </p:blipFill>
        <p:spPr bwMode="auto">
          <a:xfrm>
            <a:off x="683568" y="836712"/>
            <a:ext cx="7467600" cy="4686300"/>
          </a:xfrm>
          <a:prstGeom prst="rect">
            <a:avLst/>
          </a:prstGeom>
          <a:noFill/>
        </p:spPr>
      </p:pic>
      <p:sp>
        <p:nvSpPr>
          <p:cNvPr id="5" name="TextBox 4"/>
          <p:cNvSpPr txBox="1"/>
          <p:nvPr/>
        </p:nvSpPr>
        <p:spPr>
          <a:xfrm>
            <a:off x="683568" y="5517232"/>
            <a:ext cx="7704856" cy="1200329"/>
          </a:xfrm>
          <a:prstGeom prst="rect">
            <a:avLst/>
          </a:prstGeom>
          <a:noFill/>
        </p:spPr>
        <p:txBody>
          <a:bodyPr wrap="square" rtlCol="0">
            <a:spAutoFit/>
          </a:bodyPr>
          <a:lstStyle/>
          <a:p>
            <a:pPr algn="just"/>
            <a:r>
              <a:rPr lang="en-US" dirty="0"/>
              <a:t>B</a:t>
            </a:r>
            <a:r>
              <a:rPr lang="en-US" dirty="0" smtClean="0"/>
              <a:t>unch populations measured by the LDM and the fast BCT. Due to the dependence of the LDM coupling efficiency on very precise steering of the light, no absolute calibration factor has been established, so only relative bunch populations can be compared.</a:t>
            </a:r>
            <a:endParaRPr lang="en-US" dirty="0"/>
          </a:p>
        </p:txBody>
      </p:sp>
      <p:sp>
        <p:nvSpPr>
          <p:cNvPr id="6" name="Title 5"/>
          <p:cNvSpPr>
            <a:spLocks noGrp="1"/>
          </p:cNvSpPr>
          <p:nvPr>
            <p:ph type="title"/>
          </p:nvPr>
        </p:nvSpPr>
        <p:spPr>
          <a:xfrm>
            <a:off x="457200" y="274638"/>
            <a:ext cx="8229600" cy="778098"/>
          </a:xfrm>
        </p:spPr>
        <p:txBody>
          <a:bodyPr/>
          <a:lstStyle/>
          <a:p>
            <a:r>
              <a:rPr lang="en-GB" dirty="0" smtClean="0"/>
              <a:t>Relative/Absolute calibration</a:t>
            </a:r>
            <a:endParaRPr lang="en-GB" dirty="0"/>
          </a:p>
        </p:txBody>
      </p:sp>
      <p:sp>
        <p:nvSpPr>
          <p:cNvPr id="7" name="Date Placeholder 6"/>
          <p:cNvSpPr>
            <a:spLocks noGrp="1"/>
          </p:cNvSpPr>
          <p:nvPr>
            <p:ph type="dt" sz="half" idx="10"/>
          </p:nvPr>
        </p:nvSpPr>
        <p:spPr/>
        <p:txBody>
          <a:bodyPr/>
          <a:lstStyle/>
          <a:p>
            <a:r>
              <a:rPr lang="en-GB" smtClean="0"/>
              <a:t>06/09/2011</a:t>
            </a:r>
            <a:endParaRPr lang="en-GB"/>
          </a:p>
        </p:txBody>
      </p:sp>
      <p:sp>
        <p:nvSpPr>
          <p:cNvPr id="8" name="Slide Number Placeholder 7"/>
          <p:cNvSpPr>
            <a:spLocks noGrp="1"/>
          </p:cNvSpPr>
          <p:nvPr>
            <p:ph type="sldNum" sz="quarter" idx="12"/>
          </p:nvPr>
        </p:nvSpPr>
        <p:spPr/>
        <p:txBody>
          <a:bodyPr/>
          <a:lstStyle/>
          <a:p>
            <a:fld id="{AF8FF531-4192-48A9-9E4F-239262BA1DA9}" type="slidenum">
              <a:rPr lang="en-GB" smtClean="0"/>
              <a:t>11</a:t>
            </a:fld>
            <a:endParaRPr lang="en-GB"/>
          </a:p>
        </p:txBody>
      </p:sp>
      <p:sp>
        <p:nvSpPr>
          <p:cNvPr id="9" name="Footer Placeholder 8"/>
          <p:cNvSpPr>
            <a:spLocks noGrp="1"/>
          </p:cNvSpPr>
          <p:nvPr>
            <p:ph type="ftr" sz="quarter" idx="11"/>
          </p:nvPr>
        </p:nvSpPr>
        <p:spPr/>
        <p:txBody>
          <a:bodyPr/>
          <a:lstStyle/>
          <a:p>
            <a:r>
              <a:rPr lang="en-GB" smtClean="0"/>
              <a:t>E. Bravin - LBOC</a:t>
            </a:r>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Emittance dependence</a:t>
            </a:r>
            <a:endParaRPr lang="en-US" dirty="0"/>
          </a:p>
        </p:txBody>
      </p:sp>
      <p:sp>
        <p:nvSpPr>
          <p:cNvPr id="3" name="Content Placeholder 2"/>
          <p:cNvSpPr>
            <a:spLocks noGrp="1"/>
          </p:cNvSpPr>
          <p:nvPr>
            <p:ph idx="1"/>
          </p:nvPr>
        </p:nvSpPr>
        <p:spPr>
          <a:xfrm>
            <a:off x="395536" y="5517232"/>
            <a:ext cx="8229600" cy="1023392"/>
          </a:xfrm>
        </p:spPr>
        <p:txBody>
          <a:bodyPr>
            <a:normAutofit fontScale="70000" lnSpcReduction="20000"/>
          </a:bodyPr>
          <a:lstStyle/>
          <a:p>
            <a:r>
              <a:rPr lang="en-US" dirty="0" smtClean="0"/>
              <a:t>MD with one </a:t>
            </a:r>
            <a:r>
              <a:rPr lang="en-US" dirty="0" smtClean="0"/>
              <a:t>batch of </a:t>
            </a:r>
            <a:r>
              <a:rPr lang="en-US" dirty="0" smtClean="0"/>
              <a:t>low-emittance bunches and one </a:t>
            </a:r>
            <a:r>
              <a:rPr lang="en-US" dirty="0" smtClean="0"/>
              <a:t>batch with </a:t>
            </a:r>
            <a:r>
              <a:rPr lang="en-US" dirty="0" smtClean="0"/>
              <a:t>large </a:t>
            </a:r>
            <a:r>
              <a:rPr lang="en-US" dirty="0" smtClean="0"/>
              <a:t>emittance</a:t>
            </a:r>
          </a:p>
          <a:p>
            <a:r>
              <a:rPr lang="en-US" dirty="0" smtClean="0"/>
              <a:t>Spot size at the detector is ~200</a:t>
            </a:r>
            <a:r>
              <a:rPr lang="el-GR" dirty="0" smtClean="0"/>
              <a:t>μ</a:t>
            </a:r>
            <a:r>
              <a:rPr lang="en-US" dirty="0" smtClean="0"/>
              <a:t>m (1 sigma)</a:t>
            </a:r>
            <a:endParaRPr lang="en-US" dirty="0"/>
          </a:p>
        </p:txBody>
      </p:sp>
      <p:pic>
        <p:nvPicPr>
          <p:cNvPr id="6146" name="Picture 2" descr="\\cern.ch\dfs\Users\a\ajeff\Documents\LDM results\Emittance dependence\LDM-BCT-WCM.jpg"/>
          <p:cNvPicPr>
            <a:picLocks noChangeAspect="1" noChangeArrowheads="1"/>
          </p:cNvPicPr>
          <p:nvPr/>
        </p:nvPicPr>
        <p:blipFill>
          <a:blip r:embed="rId2" cstate="print"/>
          <a:srcRect/>
          <a:stretch>
            <a:fillRect/>
          </a:stretch>
        </p:blipFill>
        <p:spPr bwMode="auto">
          <a:xfrm>
            <a:off x="855663" y="2080902"/>
            <a:ext cx="6740673" cy="3269011"/>
          </a:xfrm>
          <a:prstGeom prst="rect">
            <a:avLst/>
          </a:prstGeom>
          <a:noFill/>
        </p:spPr>
      </p:pic>
      <p:sp>
        <p:nvSpPr>
          <p:cNvPr id="5" name="Date Placeholder 4"/>
          <p:cNvSpPr>
            <a:spLocks noGrp="1"/>
          </p:cNvSpPr>
          <p:nvPr>
            <p:ph type="dt" sz="half" idx="10"/>
          </p:nvPr>
        </p:nvSpPr>
        <p:spPr/>
        <p:txBody>
          <a:bodyPr/>
          <a:lstStyle/>
          <a:p>
            <a:r>
              <a:rPr lang="en-GB" smtClean="0"/>
              <a:t>06/09/2011</a:t>
            </a:r>
            <a:endParaRPr lang="en-GB"/>
          </a:p>
        </p:txBody>
      </p:sp>
      <p:sp>
        <p:nvSpPr>
          <p:cNvPr id="6" name="Slide Number Placeholder 5"/>
          <p:cNvSpPr>
            <a:spLocks noGrp="1"/>
          </p:cNvSpPr>
          <p:nvPr>
            <p:ph type="sldNum" sz="quarter" idx="12"/>
          </p:nvPr>
        </p:nvSpPr>
        <p:spPr/>
        <p:txBody>
          <a:bodyPr/>
          <a:lstStyle/>
          <a:p>
            <a:fld id="{AF8FF531-4192-48A9-9E4F-239262BA1DA9}" type="slidenum">
              <a:rPr lang="en-GB" smtClean="0"/>
              <a:t>12</a:t>
            </a:fld>
            <a:endParaRPr lang="en-GB"/>
          </a:p>
        </p:txBody>
      </p:sp>
      <p:sp>
        <p:nvSpPr>
          <p:cNvPr id="7" name="Footer Placeholder 6"/>
          <p:cNvSpPr>
            <a:spLocks noGrp="1"/>
          </p:cNvSpPr>
          <p:nvPr>
            <p:ph type="ftr" sz="quarter" idx="11"/>
          </p:nvPr>
        </p:nvSpPr>
        <p:spPr/>
        <p:txBody>
          <a:bodyPr/>
          <a:lstStyle/>
          <a:p>
            <a:r>
              <a:rPr lang="en-GB" smtClean="0"/>
              <a:t>E. Bravin - LBOC</a:t>
            </a:r>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Quirks of APD on B1</a:t>
            </a:r>
            <a:endParaRPr lang="en-GB" dirty="0"/>
          </a:p>
        </p:txBody>
      </p:sp>
      <p:pic>
        <p:nvPicPr>
          <p:cNvPr id="3074" name="Picture 2" descr="O:\b1.png"/>
          <p:cNvPicPr>
            <a:picLocks noChangeAspect="1" noChangeArrowheads="1"/>
          </p:cNvPicPr>
          <p:nvPr/>
        </p:nvPicPr>
        <p:blipFill>
          <a:blip r:embed="rId2" cstate="print"/>
          <a:srcRect/>
          <a:stretch>
            <a:fillRect/>
          </a:stretch>
        </p:blipFill>
        <p:spPr bwMode="auto">
          <a:xfrm>
            <a:off x="323528" y="1916832"/>
            <a:ext cx="3550271" cy="3460918"/>
          </a:xfrm>
          <a:prstGeom prst="rect">
            <a:avLst/>
          </a:prstGeom>
          <a:noFill/>
        </p:spPr>
      </p:pic>
      <p:sp>
        <p:nvSpPr>
          <p:cNvPr id="6" name="TextBox 5"/>
          <p:cNvSpPr txBox="1"/>
          <p:nvPr/>
        </p:nvSpPr>
        <p:spPr>
          <a:xfrm>
            <a:off x="4139952" y="1700808"/>
            <a:ext cx="3888432" cy="3785652"/>
          </a:xfrm>
          <a:prstGeom prst="rect">
            <a:avLst/>
          </a:prstGeom>
          <a:noFill/>
        </p:spPr>
        <p:txBody>
          <a:bodyPr wrap="square" rtlCol="0">
            <a:spAutoFit/>
          </a:bodyPr>
          <a:lstStyle/>
          <a:p>
            <a:pPr marL="179388" indent="-179388">
              <a:buFont typeface="Arial" pitchFamily="34" charset="0"/>
              <a:buChar char="•"/>
            </a:pPr>
            <a:r>
              <a:rPr lang="en-GB" sz="2400" dirty="0" smtClean="0"/>
              <a:t>Detector on B1 shows long tails after the main bunch making difficult to identify ghosts right after the bunch (detector replaced during last TS)</a:t>
            </a:r>
          </a:p>
          <a:p>
            <a:pPr marL="179388" indent="-179388">
              <a:buFont typeface="Arial" pitchFamily="34" charset="0"/>
              <a:buChar char="•"/>
            </a:pPr>
            <a:r>
              <a:rPr lang="en-GB" sz="2400" dirty="0" smtClean="0"/>
              <a:t>Dead time of detector on B1 ~50ns creates weird distortion (hump in front of the bunch)</a:t>
            </a:r>
            <a:endParaRPr lang="en-GB" sz="2400" dirty="0"/>
          </a:p>
        </p:txBody>
      </p:sp>
      <p:sp>
        <p:nvSpPr>
          <p:cNvPr id="7" name="Date Placeholder 6"/>
          <p:cNvSpPr>
            <a:spLocks noGrp="1"/>
          </p:cNvSpPr>
          <p:nvPr>
            <p:ph type="dt" sz="half" idx="10"/>
          </p:nvPr>
        </p:nvSpPr>
        <p:spPr/>
        <p:txBody>
          <a:bodyPr/>
          <a:lstStyle/>
          <a:p>
            <a:r>
              <a:rPr lang="en-GB" smtClean="0"/>
              <a:t>06/09/2011</a:t>
            </a:r>
            <a:endParaRPr lang="en-GB"/>
          </a:p>
        </p:txBody>
      </p:sp>
      <p:sp>
        <p:nvSpPr>
          <p:cNvPr id="8" name="Slide Number Placeholder 7"/>
          <p:cNvSpPr>
            <a:spLocks noGrp="1"/>
          </p:cNvSpPr>
          <p:nvPr>
            <p:ph type="sldNum" sz="quarter" idx="12"/>
          </p:nvPr>
        </p:nvSpPr>
        <p:spPr/>
        <p:txBody>
          <a:bodyPr/>
          <a:lstStyle/>
          <a:p>
            <a:fld id="{AF8FF531-4192-48A9-9E4F-239262BA1DA9}" type="slidenum">
              <a:rPr lang="en-GB" smtClean="0"/>
              <a:t>13</a:t>
            </a:fld>
            <a:endParaRPr lang="en-GB"/>
          </a:p>
        </p:txBody>
      </p:sp>
      <p:sp>
        <p:nvSpPr>
          <p:cNvPr id="9" name="Footer Placeholder 8"/>
          <p:cNvSpPr>
            <a:spLocks noGrp="1"/>
          </p:cNvSpPr>
          <p:nvPr>
            <p:ph type="ftr" sz="quarter" idx="11"/>
          </p:nvPr>
        </p:nvSpPr>
        <p:spPr/>
        <p:txBody>
          <a:bodyPr/>
          <a:lstStyle/>
          <a:p>
            <a:r>
              <a:rPr lang="en-GB" smtClean="0"/>
              <a:t>E. Bravin - LBOC</a:t>
            </a:r>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Software</a:t>
            </a:r>
            <a:endParaRPr lang="en-GB" dirty="0"/>
          </a:p>
        </p:txBody>
      </p:sp>
      <p:sp>
        <p:nvSpPr>
          <p:cNvPr id="5" name="Content Placeholder 4"/>
          <p:cNvSpPr>
            <a:spLocks noGrp="1"/>
          </p:cNvSpPr>
          <p:nvPr>
            <p:ph idx="1"/>
          </p:nvPr>
        </p:nvSpPr>
        <p:spPr>
          <a:xfrm>
            <a:off x="6084168" y="1600200"/>
            <a:ext cx="2808312" cy="4525963"/>
          </a:xfrm>
        </p:spPr>
        <p:txBody>
          <a:bodyPr>
            <a:normAutofit fontScale="85000" lnSpcReduction="10000"/>
          </a:bodyPr>
          <a:lstStyle/>
          <a:p>
            <a:r>
              <a:rPr lang="en-GB" dirty="0" smtClean="0"/>
              <a:t>Lab/Development application existing since a while</a:t>
            </a:r>
          </a:p>
          <a:p>
            <a:r>
              <a:rPr lang="en-GB" dirty="0" smtClean="0"/>
              <a:t>FESA class + application presently being developed and already available from BI </a:t>
            </a:r>
            <a:r>
              <a:rPr lang="en-GB" dirty="0" err="1" smtClean="0"/>
              <a:t>applauncher</a:t>
            </a:r>
            <a:endParaRPr lang="en-GB" dirty="0"/>
          </a:p>
        </p:txBody>
      </p:sp>
      <p:pic>
        <p:nvPicPr>
          <p:cNvPr id="5122" name="Picture 2" descr="O:\tmp\ldmapp.png"/>
          <p:cNvPicPr>
            <a:picLocks noChangeAspect="1" noChangeArrowheads="1"/>
          </p:cNvPicPr>
          <p:nvPr/>
        </p:nvPicPr>
        <p:blipFill>
          <a:blip r:embed="rId2" cstate="print"/>
          <a:srcRect/>
          <a:stretch>
            <a:fillRect/>
          </a:stretch>
        </p:blipFill>
        <p:spPr bwMode="auto">
          <a:xfrm>
            <a:off x="323528" y="1268760"/>
            <a:ext cx="5688632" cy="5170586"/>
          </a:xfrm>
          <a:prstGeom prst="rect">
            <a:avLst/>
          </a:prstGeom>
          <a:noFill/>
        </p:spPr>
      </p:pic>
      <p:sp>
        <p:nvSpPr>
          <p:cNvPr id="6" name="Date Placeholder 5"/>
          <p:cNvSpPr>
            <a:spLocks noGrp="1"/>
          </p:cNvSpPr>
          <p:nvPr>
            <p:ph type="dt" sz="half" idx="10"/>
          </p:nvPr>
        </p:nvSpPr>
        <p:spPr/>
        <p:txBody>
          <a:bodyPr/>
          <a:lstStyle/>
          <a:p>
            <a:r>
              <a:rPr lang="en-GB" smtClean="0"/>
              <a:t>06/09/2011</a:t>
            </a:r>
            <a:endParaRPr lang="en-GB"/>
          </a:p>
        </p:txBody>
      </p:sp>
      <p:sp>
        <p:nvSpPr>
          <p:cNvPr id="7" name="Slide Number Placeholder 6"/>
          <p:cNvSpPr>
            <a:spLocks noGrp="1"/>
          </p:cNvSpPr>
          <p:nvPr>
            <p:ph type="sldNum" sz="quarter" idx="12"/>
          </p:nvPr>
        </p:nvSpPr>
        <p:spPr/>
        <p:txBody>
          <a:bodyPr/>
          <a:lstStyle/>
          <a:p>
            <a:fld id="{AF8FF531-4192-48A9-9E4F-239262BA1DA9}" type="slidenum">
              <a:rPr lang="en-GB" smtClean="0"/>
              <a:t>14</a:t>
            </a:fld>
            <a:endParaRPr lang="en-GB"/>
          </a:p>
        </p:txBody>
      </p:sp>
      <p:sp>
        <p:nvSpPr>
          <p:cNvPr id="8" name="Footer Placeholder 7"/>
          <p:cNvSpPr>
            <a:spLocks noGrp="1"/>
          </p:cNvSpPr>
          <p:nvPr>
            <p:ph type="ftr" sz="quarter" idx="11"/>
          </p:nvPr>
        </p:nvSpPr>
        <p:spPr/>
        <p:txBody>
          <a:bodyPr/>
          <a:lstStyle/>
          <a:p>
            <a:r>
              <a:rPr lang="en-GB" smtClean="0"/>
              <a:t>E. Bravin - LBOC</a:t>
            </a:r>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Next steps (optics)</a:t>
            </a:r>
            <a:endParaRPr lang="en-GB" dirty="0"/>
          </a:p>
        </p:txBody>
      </p:sp>
      <p:sp>
        <p:nvSpPr>
          <p:cNvPr id="34" name="Content Placeholder 33"/>
          <p:cNvSpPr>
            <a:spLocks noGrp="1"/>
          </p:cNvSpPr>
          <p:nvPr>
            <p:ph idx="1"/>
          </p:nvPr>
        </p:nvSpPr>
        <p:spPr>
          <a:xfrm>
            <a:off x="5508104" y="1600200"/>
            <a:ext cx="3178696" cy="4525963"/>
          </a:xfrm>
        </p:spPr>
        <p:txBody>
          <a:bodyPr/>
          <a:lstStyle/>
          <a:p>
            <a:r>
              <a:rPr lang="en-GB" dirty="0" smtClean="0"/>
              <a:t>Modify optical system in order to reduce dependence on spot position and size</a:t>
            </a:r>
            <a:endParaRPr lang="en-GB" dirty="0"/>
          </a:p>
        </p:txBody>
      </p:sp>
      <p:pic>
        <p:nvPicPr>
          <p:cNvPr id="4098" name="Picture 2"/>
          <p:cNvPicPr>
            <a:picLocks noChangeAspect="1" noChangeArrowheads="1"/>
          </p:cNvPicPr>
          <p:nvPr/>
        </p:nvPicPr>
        <p:blipFill>
          <a:blip r:embed="rId3" cstate="print"/>
          <a:srcRect/>
          <a:stretch>
            <a:fillRect/>
          </a:stretch>
        </p:blipFill>
        <p:spPr bwMode="auto">
          <a:xfrm>
            <a:off x="646759" y="1430214"/>
            <a:ext cx="4645321" cy="6103242"/>
          </a:xfrm>
          <a:prstGeom prst="rect">
            <a:avLst/>
          </a:prstGeom>
          <a:noFill/>
          <a:ln w="9525">
            <a:noFill/>
            <a:miter lim="800000"/>
            <a:headEnd/>
            <a:tailEnd/>
          </a:ln>
          <a:effectLst/>
        </p:spPr>
      </p:pic>
      <p:sp>
        <p:nvSpPr>
          <p:cNvPr id="35" name="Date Placeholder 34"/>
          <p:cNvSpPr>
            <a:spLocks noGrp="1"/>
          </p:cNvSpPr>
          <p:nvPr>
            <p:ph type="dt" sz="half" idx="10"/>
          </p:nvPr>
        </p:nvSpPr>
        <p:spPr/>
        <p:txBody>
          <a:bodyPr/>
          <a:lstStyle/>
          <a:p>
            <a:r>
              <a:rPr lang="en-GB" smtClean="0"/>
              <a:t>06/09/2011</a:t>
            </a:r>
            <a:endParaRPr lang="en-GB"/>
          </a:p>
        </p:txBody>
      </p:sp>
      <p:sp>
        <p:nvSpPr>
          <p:cNvPr id="36" name="Slide Number Placeholder 35"/>
          <p:cNvSpPr>
            <a:spLocks noGrp="1"/>
          </p:cNvSpPr>
          <p:nvPr>
            <p:ph type="sldNum" sz="quarter" idx="12"/>
          </p:nvPr>
        </p:nvSpPr>
        <p:spPr/>
        <p:txBody>
          <a:bodyPr/>
          <a:lstStyle/>
          <a:p>
            <a:fld id="{AF8FF531-4192-48A9-9E4F-239262BA1DA9}" type="slidenum">
              <a:rPr lang="en-GB" smtClean="0"/>
              <a:t>15</a:t>
            </a:fld>
            <a:endParaRPr lang="en-GB"/>
          </a:p>
        </p:txBody>
      </p:sp>
      <p:sp>
        <p:nvSpPr>
          <p:cNvPr id="37" name="Footer Placeholder 36"/>
          <p:cNvSpPr>
            <a:spLocks noGrp="1"/>
          </p:cNvSpPr>
          <p:nvPr>
            <p:ph type="ftr" sz="quarter" idx="11"/>
          </p:nvPr>
        </p:nvSpPr>
        <p:spPr/>
        <p:txBody>
          <a:bodyPr/>
          <a:lstStyle/>
          <a:p>
            <a:r>
              <a:rPr lang="en-GB" smtClean="0"/>
              <a:t>E. Bravin - LBOC</a:t>
            </a:r>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 (corrections)</a:t>
            </a:r>
            <a:endParaRPr lang="en-GB" dirty="0"/>
          </a:p>
        </p:txBody>
      </p:sp>
      <p:sp>
        <p:nvSpPr>
          <p:cNvPr id="3" name="Content Placeholder 2"/>
          <p:cNvSpPr>
            <a:spLocks noGrp="1"/>
          </p:cNvSpPr>
          <p:nvPr>
            <p:ph idx="1"/>
          </p:nvPr>
        </p:nvSpPr>
        <p:spPr/>
        <p:txBody>
          <a:bodyPr/>
          <a:lstStyle/>
          <a:p>
            <a:r>
              <a:rPr lang="en-GB" dirty="0" smtClean="0"/>
              <a:t>Study APD behaviour in the lab with pulsed laser</a:t>
            </a:r>
          </a:p>
          <a:p>
            <a:pPr lvl="1"/>
            <a:r>
              <a:rPr lang="en-GB" dirty="0" smtClean="0"/>
              <a:t>Measure precisely the after pulse time shape</a:t>
            </a:r>
          </a:p>
          <a:p>
            <a:pPr lvl="1"/>
            <a:r>
              <a:rPr lang="en-GB" dirty="0" smtClean="0"/>
              <a:t>Investigate the different quirks observed so far with the detectors</a:t>
            </a:r>
          </a:p>
          <a:p>
            <a:r>
              <a:rPr lang="en-GB" dirty="0" smtClean="0"/>
              <a:t>Improve the correction algorithms based on the lab measurements</a:t>
            </a:r>
          </a:p>
          <a:p>
            <a:r>
              <a:rPr lang="en-GB" dirty="0" smtClean="0"/>
              <a:t>Investigate other detectors (ex. Fast PMTs)</a:t>
            </a:r>
          </a:p>
          <a:p>
            <a:endParaRPr lang="en-GB" dirty="0"/>
          </a:p>
        </p:txBody>
      </p:sp>
      <p:sp>
        <p:nvSpPr>
          <p:cNvPr id="4" name="Date Placeholder 3"/>
          <p:cNvSpPr>
            <a:spLocks noGrp="1"/>
          </p:cNvSpPr>
          <p:nvPr>
            <p:ph type="dt" sz="half" idx="10"/>
          </p:nvPr>
        </p:nvSpPr>
        <p:spPr/>
        <p:txBody>
          <a:bodyPr/>
          <a:lstStyle/>
          <a:p>
            <a:r>
              <a:rPr lang="en-GB" smtClean="0"/>
              <a:t>06/09/2011</a:t>
            </a:r>
            <a:endParaRPr lang="en-GB"/>
          </a:p>
        </p:txBody>
      </p:sp>
      <p:sp>
        <p:nvSpPr>
          <p:cNvPr id="5" name="Slide Number Placeholder 4"/>
          <p:cNvSpPr>
            <a:spLocks noGrp="1"/>
          </p:cNvSpPr>
          <p:nvPr>
            <p:ph type="sldNum" sz="quarter" idx="12"/>
          </p:nvPr>
        </p:nvSpPr>
        <p:spPr/>
        <p:txBody>
          <a:bodyPr/>
          <a:lstStyle/>
          <a:p>
            <a:fld id="{AF8FF531-4192-48A9-9E4F-239262BA1DA9}" type="slidenum">
              <a:rPr lang="en-GB" smtClean="0"/>
              <a:t>16</a:t>
            </a:fld>
            <a:endParaRPr lang="en-GB"/>
          </a:p>
        </p:txBody>
      </p:sp>
      <p:sp>
        <p:nvSpPr>
          <p:cNvPr id="6" name="Footer Placeholder 5"/>
          <p:cNvSpPr>
            <a:spLocks noGrp="1"/>
          </p:cNvSpPr>
          <p:nvPr>
            <p:ph type="ftr" sz="quarter" idx="11"/>
          </p:nvPr>
        </p:nvSpPr>
        <p:spPr/>
        <p:txBody>
          <a:bodyPr/>
          <a:lstStyle/>
          <a:p>
            <a:r>
              <a:rPr lang="en-GB" smtClean="0"/>
              <a:t>E. Bravin - LBOC</a:t>
            </a:r>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Both B1 and B2 detectors are installed and providing data (logged)</a:t>
            </a:r>
          </a:p>
          <a:p>
            <a:r>
              <a:rPr lang="en-GB" dirty="0" smtClean="0"/>
              <a:t>A FESA class and the relative application are being developed and are already “usable”</a:t>
            </a:r>
          </a:p>
          <a:p>
            <a:r>
              <a:rPr lang="en-GB" dirty="0" smtClean="0"/>
              <a:t>Correction of dead time and after-pulses to be refined (mainly base line definition)</a:t>
            </a:r>
          </a:p>
          <a:p>
            <a:r>
              <a:rPr lang="en-GB" dirty="0" smtClean="0"/>
              <a:t>Need to implement an automatic control of APD position and filters setting</a:t>
            </a:r>
          </a:p>
          <a:p>
            <a:r>
              <a:rPr lang="en-GB" dirty="0" smtClean="0"/>
              <a:t>Need to modify the optics to reduce the effect of spot position and size</a:t>
            </a:r>
            <a:endParaRPr lang="en-GB" dirty="0"/>
          </a:p>
        </p:txBody>
      </p:sp>
      <p:sp>
        <p:nvSpPr>
          <p:cNvPr id="4" name="Date Placeholder 3"/>
          <p:cNvSpPr>
            <a:spLocks noGrp="1"/>
          </p:cNvSpPr>
          <p:nvPr>
            <p:ph type="dt" sz="half" idx="10"/>
          </p:nvPr>
        </p:nvSpPr>
        <p:spPr/>
        <p:txBody>
          <a:bodyPr/>
          <a:lstStyle/>
          <a:p>
            <a:r>
              <a:rPr lang="en-GB" smtClean="0"/>
              <a:t>06/09/2011</a:t>
            </a:r>
            <a:endParaRPr lang="en-GB"/>
          </a:p>
        </p:txBody>
      </p:sp>
      <p:sp>
        <p:nvSpPr>
          <p:cNvPr id="5" name="Slide Number Placeholder 4"/>
          <p:cNvSpPr>
            <a:spLocks noGrp="1"/>
          </p:cNvSpPr>
          <p:nvPr>
            <p:ph type="sldNum" sz="quarter" idx="12"/>
          </p:nvPr>
        </p:nvSpPr>
        <p:spPr/>
        <p:txBody>
          <a:bodyPr/>
          <a:lstStyle/>
          <a:p>
            <a:fld id="{AF8FF531-4192-48A9-9E4F-239262BA1DA9}" type="slidenum">
              <a:rPr lang="en-GB" smtClean="0"/>
              <a:t>17</a:t>
            </a:fld>
            <a:endParaRPr lang="en-GB"/>
          </a:p>
        </p:txBody>
      </p:sp>
      <p:sp>
        <p:nvSpPr>
          <p:cNvPr id="6" name="Footer Placeholder 5"/>
          <p:cNvSpPr>
            <a:spLocks noGrp="1"/>
          </p:cNvSpPr>
          <p:nvPr>
            <p:ph type="ftr" sz="quarter" idx="11"/>
          </p:nvPr>
        </p:nvSpPr>
        <p:spPr/>
        <p:txBody>
          <a:bodyPr/>
          <a:lstStyle/>
          <a:p>
            <a:r>
              <a:rPr lang="en-GB" smtClean="0"/>
              <a:t>E. Bravin - LBOC</a:t>
            </a:r>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People</a:t>
            </a:r>
            <a:endParaRPr lang="en-GB" dirty="0"/>
          </a:p>
        </p:txBody>
      </p:sp>
      <p:sp>
        <p:nvSpPr>
          <p:cNvPr id="3" name="Content Placeholder 2"/>
          <p:cNvSpPr>
            <a:spLocks noGrp="1"/>
          </p:cNvSpPr>
          <p:nvPr>
            <p:ph idx="1"/>
          </p:nvPr>
        </p:nvSpPr>
        <p:spPr/>
        <p:txBody>
          <a:bodyPr/>
          <a:lstStyle/>
          <a:p>
            <a:r>
              <a:rPr lang="en-GB" dirty="0" smtClean="0">
                <a:solidFill>
                  <a:srgbClr val="FF0000"/>
                </a:solidFill>
              </a:rPr>
              <a:t>Adam Jeff </a:t>
            </a:r>
            <a:r>
              <a:rPr lang="en-GB" dirty="0" smtClean="0"/>
              <a:t>(M.C. Fellow until June 2012): </a:t>
            </a:r>
            <a:r>
              <a:rPr lang="en-GB" dirty="0" smtClean="0">
                <a:solidFill>
                  <a:srgbClr val="0070C0"/>
                </a:solidFill>
              </a:rPr>
              <a:t>the one that does most of the work!</a:t>
            </a:r>
          </a:p>
          <a:p>
            <a:r>
              <a:rPr lang="en-GB" dirty="0" err="1" smtClean="0">
                <a:solidFill>
                  <a:srgbClr val="FF0000"/>
                </a:solidFill>
              </a:rPr>
              <a:t>Enrico</a:t>
            </a:r>
            <a:r>
              <a:rPr lang="en-GB" dirty="0" smtClean="0">
                <a:solidFill>
                  <a:srgbClr val="FF0000"/>
                </a:solidFill>
              </a:rPr>
              <a:t> </a:t>
            </a:r>
            <a:r>
              <a:rPr lang="en-GB" dirty="0" err="1" smtClean="0">
                <a:solidFill>
                  <a:srgbClr val="FF0000"/>
                </a:solidFill>
              </a:rPr>
              <a:t>Bravin</a:t>
            </a:r>
            <a:r>
              <a:rPr lang="en-GB" dirty="0" smtClean="0">
                <a:solidFill>
                  <a:srgbClr val="FF0000"/>
                </a:solidFill>
              </a:rPr>
              <a:t> </a:t>
            </a:r>
            <a:r>
              <a:rPr lang="en-GB" dirty="0" smtClean="0"/>
              <a:t>and </a:t>
            </a:r>
            <a:r>
              <a:rPr lang="en-GB" dirty="0" smtClean="0">
                <a:solidFill>
                  <a:srgbClr val="FF0000"/>
                </a:solidFill>
              </a:rPr>
              <a:t>Andrea </a:t>
            </a:r>
            <a:r>
              <a:rPr lang="en-GB" dirty="0" err="1" smtClean="0">
                <a:solidFill>
                  <a:srgbClr val="FF0000"/>
                </a:solidFill>
              </a:rPr>
              <a:t>Boccardi</a:t>
            </a:r>
            <a:r>
              <a:rPr lang="en-GB" dirty="0" smtClean="0"/>
              <a:t>: helping </a:t>
            </a:r>
            <a:r>
              <a:rPr lang="en-GB" dirty="0"/>
              <a:t>A</a:t>
            </a:r>
            <a:r>
              <a:rPr lang="en-GB" dirty="0" smtClean="0"/>
              <a:t>dam with the design/improvement/analysis</a:t>
            </a:r>
          </a:p>
          <a:p>
            <a:r>
              <a:rPr lang="en-GB" dirty="0" smtClean="0">
                <a:solidFill>
                  <a:srgbClr val="FF0000"/>
                </a:solidFill>
              </a:rPr>
              <a:t>Maxim Andersen </a:t>
            </a:r>
            <a:r>
              <a:rPr lang="en-GB" dirty="0" smtClean="0"/>
              <a:t>and </a:t>
            </a:r>
            <a:r>
              <a:rPr lang="en-GB" dirty="0" err="1" smtClean="0">
                <a:solidFill>
                  <a:srgbClr val="FF0000"/>
                </a:solidFill>
              </a:rPr>
              <a:t>Serkan</a:t>
            </a:r>
            <a:r>
              <a:rPr lang="en-GB" dirty="0" smtClean="0">
                <a:solidFill>
                  <a:srgbClr val="FF0000"/>
                </a:solidFill>
              </a:rPr>
              <a:t> </a:t>
            </a:r>
            <a:r>
              <a:rPr lang="en-GB" dirty="0" err="1" smtClean="0">
                <a:solidFill>
                  <a:srgbClr val="FF0000"/>
                </a:solidFill>
              </a:rPr>
              <a:t>Bozyigit</a:t>
            </a:r>
            <a:r>
              <a:rPr lang="en-GB" dirty="0" smtClean="0"/>
              <a:t>: FESA class and java application</a:t>
            </a:r>
          </a:p>
          <a:p>
            <a:r>
              <a:rPr lang="en-GB" dirty="0" smtClean="0">
                <a:solidFill>
                  <a:srgbClr val="FF0000"/>
                </a:solidFill>
              </a:rPr>
              <a:t>Federico </a:t>
            </a:r>
            <a:r>
              <a:rPr lang="en-GB" dirty="0" err="1" smtClean="0">
                <a:solidFill>
                  <a:srgbClr val="FF0000"/>
                </a:solidFill>
              </a:rPr>
              <a:t>Roncarolo</a:t>
            </a:r>
            <a:r>
              <a:rPr lang="en-GB" dirty="0" smtClean="0">
                <a:solidFill>
                  <a:srgbClr val="FF0000"/>
                </a:solidFill>
              </a:rPr>
              <a:t> </a:t>
            </a:r>
            <a:r>
              <a:rPr lang="en-GB" dirty="0" smtClean="0"/>
              <a:t>and </a:t>
            </a:r>
            <a:r>
              <a:rPr lang="en-GB" dirty="0" err="1" smtClean="0">
                <a:solidFill>
                  <a:srgbClr val="FF0000"/>
                </a:solidFill>
              </a:rPr>
              <a:t>Aurelie</a:t>
            </a:r>
            <a:r>
              <a:rPr lang="en-GB" dirty="0" smtClean="0">
                <a:solidFill>
                  <a:srgbClr val="FF0000"/>
                </a:solidFill>
              </a:rPr>
              <a:t> </a:t>
            </a:r>
            <a:r>
              <a:rPr lang="en-GB" dirty="0" err="1" smtClean="0">
                <a:solidFill>
                  <a:srgbClr val="FF0000"/>
                </a:solidFill>
              </a:rPr>
              <a:t>Rabiller</a:t>
            </a:r>
            <a:r>
              <a:rPr lang="en-GB" dirty="0" smtClean="0"/>
              <a:t>: BSRT integration/help</a:t>
            </a:r>
            <a:endParaRPr lang="en-GB" dirty="0"/>
          </a:p>
        </p:txBody>
      </p:sp>
      <p:sp>
        <p:nvSpPr>
          <p:cNvPr id="4" name="Date Placeholder 3"/>
          <p:cNvSpPr>
            <a:spLocks noGrp="1"/>
          </p:cNvSpPr>
          <p:nvPr>
            <p:ph type="dt" sz="half" idx="10"/>
          </p:nvPr>
        </p:nvSpPr>
        <p:spPr/>
        <p:txBody>
          <a:bodyPr/>
          <a:lstStyle/>
          <a:p>
            <a:r>
              <a:rPr lang="en-GB" smtClean="0"/>
              <a:t>06/09/2011</a:t>
            </a:r>
            <a:endParaRPr lang="en-GB"/>
          </a:p>
        </p:txBody>
      </p:sp>
      <p:sp>
        <p:nvSpPr>
          <p:cNvPr id="5" name="Slide Number Placeholder 4"/>
          <p:cNvSpPr>
            <a:spLocks noGrp="1"/>
          </p:cNvSpPr>
          <p:nvPr>
            <p:ph type="sldNum" sz="quarter" idx="12"/>
          </p:nvPr>
        </p:nvSpPr>
        <p:spPr/>
        <p:txBody>
          <a:bodyPr/>
          <a:lstStyle/>
          <a:p>
            <a:fld id="{AF8FF531-4192-48A9-9E4F-239262BA1DA9}" type="slidenum">
              <a:rPr lang="en-GB" smtClean="0"/>
              <a:t>18</a:t>
            </a:fld>
            <a:endParaRPr lang="en-GB"/>
          </a:p>
        </p:txBody>
      </p:sp>
      <p:sp>
        <p:nvSpPr>
          <p:cNvPr id="6" name="Footer Placeholder 5"/>
          <p:cNvSpPr>
            <a:spLocks noGrp="1"/>
          </p:cNvSpPr>
          <p:nvPr>
            <p:ph type="ftr" sz="quarter" idx="11"/>
          </p:nvPr>
        </p:nvSpPr>
        <p:spPr/>
        <p:txBody>
          <a:bodyPr/>
          <a:lstStyle/>
          <a:p>
            <a:r>
              <a:rPr lang="en-GB" smtClean="0"/>
              <a:t>E. Bravin - LBOC</a:t>
            </a: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Description of LDM</a:t>
            </a:r>
            <a:endParaRPr lang="en-GB" dirty="0"/>
          </a:p>
        </p:txBody>
      </p:sp>
      <p:sp>
        <p:nvSpPr>
          <p:cNvPr id="3" name="Content Placeholder 2"/>
          <p:cNvSpPr>
            <a:spLocks noGrp="1"/>
          </p:cNvSpPr>
          <p:nvPr>
            <p:ph idx="1"/>
          </p:nvPr>
        </p:nvSpPr>
        <p:spPr/>
        <p:txBody>
          <a:bodyPr>
            <a:normAutofit fontScale="92500"/>
          </a:bodyPr>
          <a:lstStyle/>
          <a:p>
            <a:r>
              <a:rPr lang="en-GB" dirty="0" smtClean="0"/>
              <a:t>The LDM is based on precise time-stamping of single synchrotron light photons</a:t>
            </a:r>
          </a:p>
          <a:p>
            <a:r>
              <a:rPr lang="en-GB" dirty="0" smtClean="0"/>
              <a:t>The LDM is part of the BSRT and shares most of the elements with the transverse SL monitors</a:t>
            </a:r>
          </a:p>
          <a:p>
            <a:r>
              <a:rPr lang="en-GB" dirty="0" smtClean="0"/>
              <a:t>The LDM active detector is an avalanche photo-diode (2 brands </a:t>
            </a:r>
            <a:r>
              <a:rPr lang="en-GB" dirty="0" err="1" smtClean="0"/>
              <a:t>idQuantique</a:t>
            </a:r>
            <a:r>
              <a:rPr lang="en-GB" dirty="0" smtClean="0"/>
              <a:t> and MDP)</a:t>
            </a:r>
          </a:p>
          <a:p>
            <a:r>
              <a:rPr lang="en-GB" dirty="0" smtClean="0"/>
              <a:t>The time stamping is done using an Agilent </a:t>
            </a:r>
            <a:r>
              <a:rPr lang="en-GB" dirty="0" err="1" smtClean="0"/>
              <a:t>cPCI</a:t>
            </a:r>
            <a:r>
              <a:rPr lang="en-GB" dirty="0" smtClean="0"/>
              <a:t> TDC and uses the LHC turn clock from the BOBR as reference</a:t>
            </a:r>
            <a:endParaRPr lang="en-GB" dirty="0"/>
          </a:p>
        </p:txBody>
      </p:sp>
      <p:sp>
        <p:nvSpPr>
          <p:cNvPr id="4" name="Date Placeholder 3"/>
          <p:cNvSpPr>
            <a:spLocks noGrp="1"/>
          </p:cNvSpPr>
          <p:nvPr>
            <p:ph type="dt" sz="half" idx="10"/>
          </p:nvPr>
        </p:nvSpPr>
        <p:spPr/>
        <p:txBody>
          <a:bodyPr/>
          <a:lstStyle/>
          <a:p>
            <a:r>
              <a:rPr lang="en-GB" smtClean="0"/>
              <a:t>06/09/2011</a:t>
            </a:r>
            <a:endParaRPr lang="en-GB"/>
          </a:p>
        </p:txBody>
      </p:sp>
      <p:sp>
        <p:nvSpPr>
          <p:cNvPr id="5" name="Slide Number Placeholder 4"/>
          <p:cNvSpPr>
            <a:spLocks noGrp="1"/>
          </p:cNvSpPr>
          <p:nvPr>
            <p:ph type="sldNum" sz="quarter" idx="12"/>
          </p:nvPr>
        </p:nvSpPr>
        <p:spPr/>
        <p:txBody>
          <a:bodyPr/>
          <a:lstStyle/>
          <a:p>
            <a:fld id="{AF8FF531-4192-48A9-9E4F-239262BA1DA9}" type="slidenum">
              <a:rPr lang="en-GB" smtClean="0"/>
              <a:t>2</a:t>
            </a:fld>
            <a:endParaRPr lang="en-GB"/>
          </a:p>
        </p:txBody>
      </p:sp>
      <p:sp>
        <p:nvSpPr>
          <p:cNvPr id="6" name="Footer Placeholder 5"/>
          <p:cNvSpPr>
            <a:spLocks noGrp="1"/>
          </p:cNvSpPr>
          <p:nvPr>
            <p:ph type="ftr" sz="quarter" idx="11"/>
          </p:nvPr>
        </p:nvSpPr>
        <p:spPr/>
        <p:txBody>
          <a:bodyPr/>
          <a:lstStyle/>
          <a:p>
            <a:r>
              <a:rPr lang="en-GB" smtClean="0"/>
              <a:t>E. Bravin - LBOC</a:t>
            </a:r>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5373216"/>
            <a:ext cx="6768752" cy="735360"/>
          </a:xfrm>
        </p:spPr>
        <p:txBody>
          <a:bodyPr>
            <a:normAutofit fontScale="62500" lnSpcReduction="20000"/>
          </a:bodyPr>
          <a:lstStyle/>
          <a:p>
            <a:r>
              <a:rPr lang="en-US" dirty="0" smtClean="0"/>
              <a:t>Single photon counting system used for high dynamic range</a:t>
            </a:r>
          </a:p>
          <a:p>
            <a:r>
              <a:rPr lang="en-US" dirty="0" smtClean="0"/>
              <a:t>LDM is located at point 4 alongside the BSRT. </a:t>
            </a:r>
            <a:endParaRPr lang="en-US" dirty="0"/>
          </a:p>
        </p:txBody>
      </p:sp>
      <p:grpSp>
        <p:nvGrpSpPr>
          <p:cNvPr id="2" name="Group 5"/>
          <p:cNvGrpSpPr/>
          <p:nvPr/>
        </p:nvGrpSpPr>
        <p:grpSpPr>
          <a:xfrm>
            <a:off x="0" y="2420888"/>
            <a:ext cx="9236958" cy="2014483"/>
            <a:chOff x="107504" y="2204864"/>
            <a:chExt cx="9236958" cy="2014483"/>
          </a:xfrm>
        </p:grpSpPr>
        <p:cxnSp>
          <p:nvCxnSpPr>
            <p:cNvPr id="7" name="Curved Connector 6"/>
            <p:cNvCxnSpPr/>
            <p:nvPr/>
          </p:nvCxnSpPr>
          <p:spPr>
            <a:xfrm>
              <a:off x="899592" y="3356992"/>
              <a:ext cx="1057225" cy="449932"/>
            </a:xfrm>
            <a:prstGeom prst="curvedConnector3">
              <a:avLst>
                <a:gd name="adj1" fmla="val 50000"/>
              </a:avLst>
            </a:prstGeom>
            <a:ln w="38100" cmpd="sng">
              <a:solidFill>
                <a:srgbClr val="FFC000"/>
              </a:solidFill>
              <a:tailEnd type="stealt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79712" y="3501008"/>
              <a:ext cx="1152128"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APD</a:t>
              </a:r>
              <a:endParaRPr lang="en-US" dirty="0">
                <a:solidFill>
                  <a:schemeClr val="tx1"/>
                </a:solidFill>
              </a:endParaRPr>
            </a:p>
          </p:txBody>
        </p:sp>
        <p:sp>
          <p:nvSpPr>
            <p:cNvPr id="9" name="Rectangle 8"/>
            <p:cNvSpPr/>
            <p:nvPr/>
          </p:nvSpPr>
          <p:spPr>
            <a:xfrm>
              <a:off x="4355976" y="2924944"/>
              <a:ext cx="1080120"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TDC</a:t>
              </a:r>
              <a:endParaRPr lang="en-US" dirty="0">
                <a:solidFill>
                  <a:schemeClr val="tx1"/>
                </a:solidFill>
              </a:endParaRPr>
            </a:p>
          </p:txBody>
        </p:sp>
        <p:sp>
          <p:nvSpPr>
            <p:cNvPr id="10" name="Rectangle 9"/>
            <p:cNvSpPr/>
            <p:nvPr/>
          </p:nvSpPr>
          <p:spPr>
            <a:xfrm>
              <a:off x="107504" y="3501008"/>
              <a:ext cx="1440160" cy="646331"/>
            </a:xfrm>
            <a:prstGeom prst="rect">
              <a:avLst/>
            </a:prstGeom>
          </p:spPr>
          <p:txBody>
            <a:bodyPr wrap="square">
              <a:spAutoFit/>
            </a:bodyPr>
            <a:lstStyle/>
            <a:p>
              <a:pPr algn="ctr"/>
              <a:r>
                <a:rPr lang="en-US" dirty="0" smtClean="0"/>
                <a:t>synchrotron light</a:t>
              </a:r>
              <a:endParaRPr lang="en-US" dirty="0"/>
            </a:p>
          </p:txBody>
        </p:sp>
        <p:sp>
          <p:nvSpPr>
            <p:cNvPr id="11" name="Rectangle 10"/>
            <p:cNvSpPr/>
            <p:nvPr/>
          </p:nvSpPr>
          <p:spPr>
            <a:xfrm>
              <a:off x="539552" y="2204864"/>
              <a:ext cx="1531188" cy="369332"/>
            </a:xfrm>
            <a:prstGeom prst="rect">
              <a:avLst/>
            </a:prstGeom>
          </p:spPr>
          <p:txBody>
            <a:bodyPr wrap="none">
              <a:spAutoFit/>
            </a:bodyPr>
            <a:lstStyle/>
            <a:p>
              <a:pPr algn="ctr"/>
              <a:r>
                <a:rPr lang="en-US" dirty="0" smtClean="0"/>
                <a:t>LHC turn clock</a:t>
              </a:r>
              <a:endParaRPr lang="en-US" dirty="0"/>
            </a:p>
          </p:txBody>
        </p:sp>
        <p:cxnSp>
          <p:nvCxnSpPr>
            <p:cNvPr id="12" name="Straight Arrow Connector 11"/>
            <p:cNvCxnSpPr/>
            <p:nvPr/>
          </p:nvCxnSpPr>
          <p:spPr>
            <a:xfrm flipV="1">
              <a:off x="3131840" y="3267078"/>
              <a:ext cx="1202038" cy="4499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051720" y="2420888"/>
              <a:ext cx="2304256" cy="64807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347864" y="3573016"/>
              <a:ext cx="1152128" cy="646331"/>
            </a:xfrm>
            <a:prstGeom prst="rect">
              <a:avLst/>
            </a:prstGeom>
          </p:spPr>
          <p:txBody>
            <a:bodyPr wrap="square">
              <a:spAutoFit/>
            </a:bodyPr>
            <a:lstStyle/>
            <a:p>
              <a:pPr algn="ctr"/>
              <a:r>
                <a:rPr lang="en-US" dirty="0" smtClean="0"/>
                <a:t>Electrical pulse</a:t>
              </a:r>
              <a:endParaRPr lang="en-US" dirty="0"/>
            </a:p>
          </p:txBody>
        </p:sp>
        <p:cxnSp>
          <p:nvCxnSpPr>
            <p:cNvPr id="15" name="Straight Arrow Connector 14"/>
            <p:cNvCxnSpPr/>
            <p:nvPr/>
          </p:nvCxnSpPr>
          <p:spPr>
            <a:xfrm>
              <a:off x="5436096" y="3140968"/>
              <a:ext cx="792088"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2" cstate="print"/>
            <a:srcRect l="14412" t="20466" r="2882" b="19102"/>
            <a:stretch>
              <a:fillRect/>
            </a:stretch>
          </p:blipFill>
          <p:spPr bwMode="auto">
            <a:xfrm>
              <a:off x="5652120" y="2420888"/>
              <a:ext cx="3692342" cy="1424419"/>
            </a:xfrm>
            <a:prstGeom prst="rect">
              <a:avLst/>
            </a:prstGeom>
            <a:noFill/>
            <a:ln w="9525">
              <a:noFill/>
              <a:miter lim="800000"/>
              <a:headEnd/>
              <a:tailEnd/>
            </a:ln>
            <a:effectLst/>
          </p:spPr>
        </p:pic>
        <p:sp>
          <p:nvSpPr>
            <p:cNvPr id="17" name="Rectangle 16"/>
            <p:cNvSpPr/>
            <p:nvPr/>
          </p:nvSpPr>
          <p:spPr>
            <a:xfrm>
              <a:off x="5436096" y="2708920"/>
              <a:ext cx="1277722" cy="369332"/>
            </a:xfrm>
            <a:prstGeom prst="rect">
              <a:avLst/>
            </a:prstGeom>
          </p:spPr>
          <p:txBody>
            <a:bodyPr wrap="none">
              <a:spAutoFit/>
            </a:bodyPr>
            <a:lstStyle/>
            <a:p>
              <a:pPr algn="ctr"/>
              <a:r>
                <a:rPr lang="en-US" dirty="0" smtClean="0"/>
                <a:t>Arrival time</a:t>
              </a:r>
              <a:endParaRPr lang="en-US" dirty="0"/>
            </a:p>
          </p:txBody>
        </p:sp>
      </p:grpSp>
      <p:pic>
        <p:nvPicPr>
          <p:cNvPr id="23" name="Picture 2" descr="\\cern.ch\dfs\Users\a\ajeff\Documents\Reports and presentations\LDM logo.jpg"/>
          <p:cNvPicPr>
            <a:picLocks noChangeAspect="1" noChangeArrowheads="1"/>
          </p:cNvPicPr>
          <p:nvPr/>
        </p:nvPicPr>
        <p:blipFill>
          <a:blip r:embed="rId3" cstate="print"/>
          <a:srcRect/>
          <a:stretch>
            <a:fillRect/>
          </a:stretch>
        </p:blipFill>
        <p:spPr bwMode="auto">
          <a:xfrm>
            <a:off x="2699792" y="332656"/>
            <a:ext cx="3395663" cy="1079500"/>
          </a:xfrm>
          <a:prstGeom prst="rect">
            <a:avLst/>
          </a:prstGeom>
          <a:noFill/>
        </p:spPr>
      </p:pic>
      <p:sp>
        <p:nvSpPr>
          <p:cNvPr id="18" name="Date Placeholder 17"/>
          <p:cNvSpPr>
            <a:spLocks noGrp="1"/>
          </p:cNvSpPr>
          <p:nvPr>
            <p:ph type="dt" sz="half" idx="10"/>
          </p:nvPr>
        </p:nvSpPr>
        <p:spPr/>
        <p:txBody>
          <a:bodyPr/>
          <a:lstStyle/>
          <a:p>
            <a:r>
              <a:rPr lang="en-GB" smtClean="0"/>
              <a:t>06/09/2011</a:t>
            </a:r>
            <a:endParaRPr lang="en-GB"/>
          </a:p>
        </p:txBody>
      </p:sp>
      <p:sp>
        <p:nvSpPr>
          <p:cNvPr id="19" name="Slide Number Placeholder 18"/>
          <p:cNvSpPr>
            <a:spLocks noGrp="1"/>
          </p:cNvSpPr>
          <p:nvPr>
            <p:ph type="sldNum" sz="quarter" idx="12"/>
          </p:nvPr>
        </p:nvSpPr>
        <p:spPr/>
        <p:txBody>
          <a:bodyPr/>
          <a:lstStyle/>
          <a:p>
            <a:fld id="{AF8FF531-4192-48A9-9E4F-239262BA1DA9}" type="slidenum">
              <a:rPr lang="en-GB" smtClean="0"/>
              <a:t>3</a:t>
            </a:fld>
            <a:endParaRPr lang="en-GB"/>
          </a:p>
        </p:txBody>
      </p:sp>
      <p:sp>
        <p:nvSpPr>
          <p:cNvPr id="20" name="Footer Placeholder 19"/>
          <p:cNvSpPr>
            <a:spLocks noGrp="1"/>
          </p:cNvSpPr>
          <p:nvPr>
            <p:ph type="ftr" sz="quarter" idx="11"/>
          </p:nvPr>
        </p:nvSpPr>
        <p:spPr/>
        <p:txBody>
          <a:bodyPr/>
          <a:lstStyle/>
          <a:p>
            <a:r>
              <a:rPr lang="en-GB" smtClean="0"/>
              <a:t>E. Bravin - LBOC</a:t>
            </a:r>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cstate="print"/>
          <a:srcRect/>
          <a:stretch>
            <a:fillRect/>
          </a:stretch>
        </p:blipFill>
        <p:spPr bwMode="auto">
          <a:xfrm>
            <a:off x="5508625" y="3357563"/>
            <a:ext cx="1787525" cy="2697162"/>
          </a:xfrm>
          <a:prstGeom prst="rect">
            <a:avLst/>
          </a:prstGeom>
          <a:noFill/>
          <a:ln w="9525">
            <a:noFill/>
            <a:miter lim="800000"/>
            <a:headEnd/>
            <a:tailEnd/>
          </a:ln>
        </p:spPr>
      </p:pic>
      <p:pic>
        <p:nvPicPr>
          <p:cNvPr id="5" name="Picture 10" descr="pdm1"/>
          <p:cNvPicPr>
            <a:picLocks noChangeAspect="1" noChangeArrowheads="1"/>
          </p:cNvPicPr>
          <p:nvPr/>
        </p:nvPicPr>
        <p:blipFill>
          <a:blip r:embed="rId3" cstate="print"/>
          <a:srcRect/>
          <a:stretch>
            <a:fillRect/>
          </a:stretch>
        </p:blipFill>
        <p:spPr bwMode="auto">
          <a:xfrm>
            <a:off x="4500563" y="692150"/>
            <a:ext cx="2509837" cy="1881188"/>
          </a:xfrm>
          <a:prstGeom prst="rect">
            <a:avLst/>
          </a:prstGeom>
          <a:noFill/>
          <a:ln w="9525">
            <a:noFill/>
            <a:miter lim="800000"/>
            <a:headEnd/>
            <a:tailEnd/>
          </a:ln>
        </p:spPr>
      </p:pic>
      <p:pic>
        <p:nvPicPr>
          <p:cNvPr id="6" name="Picture 12" descr="http://www.delvingware.com/webservices/medialibrary/media/originals/1144imag-901792797e.jpg"/>
          <p:cNvPicPr>
            <a:picLocks noChangeAspect="1" noChangeArrowheads="1"/>
          </p:cNvPicPr>
          <p:nvPr/>
        </p:nvPicPr>
        <p:blipFill>
          <a:blip r:embed="rId4" cstate="print"/>
          <a:srcRect/>
          <a:stretch>
            <a:fillRect/>
          </a:stretch>
        </p:blipFill>
        <p:spPr bwMode="auto">
          <a:xfrm>
            <a:off x="827088" y="4076700"/>
            <a:ext cx="2273300" cy="1704975"/>
          </a:xfrm>
          <a:prstGeom prst="rect">
            <a:avLst/>
          </a:prstGeom>
          <a:noFill/>
          <a:ln w="9525">
            <a:noFill/>
            <a:miter lim="800000"/>
            <a:headEnd/>
            <a:tailEnd/>
          </a:ln>
        </p:spPr>
      </p:pic>
      <p:sp>
        <p:nvSpPr>
          <p:cNvPr id="7" name="TextBox 10"/>
          <p:cNvSpPr txBox="1">
            <a:spLocks noChangeArrowheads="1"/>
          </p:cNvSpPr>
          <p:nvPr/>
        </p:nvSpPr>
        <p:spPr bwMode="auto">
          <a:xfrm>
            <a:off x="6659563" y="1196975"/>
            <a:ext cx="2233612" cy="1323439"/>
          </a:xfrm>
          <a:prstGeom prst="rect">
            <a:avLst/>
          </a:prstGeom>
          <a:noFill/>
          <a:ln w="9525">
            <a:noFill/>
            <a:miter lim="800000"/>
            <a:headEnd/>
            <a:tailEnd/>
          </a:ln>
        </p:spPr>
        <p:txBody>
          <a:bodyPr>
            <a:spAutoFit/>
          </a:bodyPr>
          <a:lstStyle/>
          <a:p>
            <a:pPr algn="ctr"/>
            <a:r>
              <a:rPr lang="en-US" sz="1600" dirty="0"/>
              <a:t>Geiger-mode Avalanche photodiode converts photon to electrical </a:t>
            </a:r>
            <a:r>
              <a:rPr lang="en-US" sz="1600" dirty="0" smtClean="0"/>
              <a:t>pulse</a:t>
            </a:r>
          </a:p>
          <a:p>
            <a:pPr algn="ctr"/>
            <a:r>
              <a:rPr lang="en-US" sz="1600" dirty="0" smtClean="0"/>
              <a:t>(about 50x50</a:t>
            </a:r>
            <a:r>
              <a:rPr lang="el-GR" sz="1600" dirty="0" smtClean="0"/>
              <a:t>μ</a:t>
            </a:r>
            <a:r>
              <a:rPr lang="en-US" sz="1600" dirty="0" smtClean="0"/>
              <a:t>m</a:t>
            </a:r>
            <a:r>
              <a:rPr lang="en-US" sz="1600" baseline="30000" dirty="0" smtClean="0"/>
              <a:t>2</a:t>
            </a:r>
            <a:r>
              <a:rPr lang="en-US" sz="1600" dirty="0" smtClean="0"/>
              <a:t>)</a:t>
            </a:r>
            <a:endParaRPr lang="en-US" sz="1600" dirty="0"/>
          </a:p>
        </p:txBody>
      </p:sp>
      <p:sp>
        <p:nvSpPr>
          <p:cNvPr id="8" name="TextBox 11"/>
          <p:cNvSpPr txBox="1">
            <a:spLocks noChangeArrowheads="1"/>
          </p:cNvSpPr>
          <p:nvPr/>
        </p:nvSpPr>
        <p:spPr bwMode="auto">
          <a:xfrm>
            <a:off x="7092950" y="4365625"/>
            <a:ext cx="1800225" cy="830263"/>
          </a:xfrm>
          <a:prstGeom prst="rect">
            <a:avLst/>
          </a:prstGeom>
          <a:noFill/>
          <a:ln w="9525">
            <a:noFill/>
            <a:miter lim="800000"/>
            <a:headEnd/>
            <a:tailEnd/>
          </a:ln>
        </p:spPr>
        <p:txBody>
          <a:bodyPr>
            <a:spAutoFit/>
          </a:bodyPr>
          <a:lstStyle/>
          <a:p>
            <a:pPr algn="ctr"/>
            <a:r>
              <a:rPr lang="en-US" sz="1600"/>
              <a:t>Time to Digital converter records pulse arrival time</a:t>
            </a:r>
          </a:p>
        </p:txBody>
      </p:sp>
      <p:sp>
        <p:nvSpPr>
          <p:cNvPr id="9" name="TextBox 12"/>
          <p:cNvSpPr txBox="1">
            <a:spLocks noChangeArrowheads="1"/>
          </p:cNvSpPr>
          <p:nvPr/>
        </p:nvSpPr>
        <p:spPr bwMode="auto">
          <a:xfrm>
            <a:off x="755650" y="5589588"/>
            <a:ext cx="3095625" cy="830262"/>
          </a:xfrm>
          <a:prstGeom prst="rect">
            <a:avLst/>
          </a:prstGeom>
          <a:noFill/>
          <a:ln w="9525">
            <a:noFill/>
            <a:miter lim="800000"/>
            <a:headEnd/>
            <a:tailEnd/>
          </a:ln>
        </p:spPr>
        <p:txBody>
          <a:bodyPr>
            <a:spAutoFit/>
          </a:bodyPr>
          <a:lstStyle/>
          <a:p>
            <a:pPr algn="ctr"/>
            <a:r>
              <a:rPr lang="en-US" sz="1600"/>
              <a:t>cPCI computer makes histogram and corrects for APD dead-time and afterpulsing</a:t>
            </a:r>
          </a:p>
        </p:txBody>
      </p:sp>
      <p:pic>
        <p:nvPicPr>
          <p:cNvPr id="10" name="Picture 13" descr="G:\Departments\AB\Groups\BI\Sections\PM\Projects\LHC\BSR\Photos\Undulator\april06 007.jpg"/>
          <p:cNvPicPr>
            <a:picLocks noChangeAspect="1" noChangeArrowheads="1"/>
          </p:cNvPicPr>
          <p:nvPr/>
        </p:nvPicPr>
        <p:blipFill>
          <a:blip r:embed="rId5" cstate="print"/>
          <a:srcRect/>
          <a:stretch>
            <a:fillRect/>
          </a:stretch>
        </p:blipFill>
        <p:spPr bwMode="auto">
          <a:xfrm>
            <a:off x="611188" y="1125538"/>
            <a:ext cx="2081212" cy="1560512"/>
          </a:xfrm>
          <a:prstGeom prst="rect">
            <a:avLst/>
          </a:prstGeom>
          <a:noFill/>
          <a:ln w="9525">
            <a:noFill/>
            <a:miter lim="800000"/>
            <a:headEnd/>
            <a:tailEnd/>
          </a:ln>
        </p:spPr>
      </p:pic>
      <p:sp>
        <p:nvSpPr>
          <p:cNvPr id="11" name="TextBox 15"/>
          <p:cNvSpPr txBox="1">
            <a:spLocks noChangeArrowheads="1"/>
          </p:cNvSpPr>
          <p:nvPr/>
        </p:nvSpPr>
        <p:spPr bwMode="auto">
          <a:xfrm>
            <a:off x="2700338" y="2205038"/>
            <a:ext cx="1800225" cy="830262"/>
          </a:xfrm>
          <a:prstGeom prst="rect">
            <a:avLst/>
          </a:prstGeom>
          <a:noFill/>
          <a:ln w="9525">
            <a:noFill/>
            <a:miter lim="800000"/>
            <a:headEnd/>
            <a:tailEnd/>
          </a:ln>
        </p:spPr>
        <p:txBody>
          <a:bodyPr>
            <a:spAutoFit/>
          </a:bodyPr>
          <a:lstStyle/>
          <a:p>
            <a:pPr algn="ctr"/>
            <a:r>
              <a:rPr lang="en-US" sz="1600"/>
              <a:t>Synchrotron light from undulator and dipole</a:t>
            </a:r>
          </a:p>
        </p:txBody>
      </p:sp>
      <p:sp>
        <p:nvSpPr>
          <p:cNvPr id="12" name="Right Arrow 11"/>
          <p:cNvSpPr/>
          <p:nvPr/>
        </p:nvSpPr>
        <p:spPr>
          <a:xfrm>
            <a:off x="2771775" y="1557338"/>
            <a:ext cx="1800225" cy="431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 name="Elbow Connector 12"/>
          <p:cNvCxnSpPr/>
          <p:nvPr/>
        </p:nvCxnSpPr>
        <p:spPr>
          <a:xfrm rot="16200000" flipH="1">
            <a:off x="5435600" y="2636838"/>
            <a:ext cx="1368425" cy="647700"/>
          </a:xfrm>
          <a:prstGeom prst="bentConnector3">
            <a:avLst>
              <a:gd name="adj1" fmla="val 50000"/>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rot="10800000" flipV="1">
            <a:off x="3276600" y="4941888"/>
            <a:ext cx="2590800" cy="358775"/>
          </a:xfrm>
          <a:prstGeom prst="bentConnector3">
            <a:avLst>
              <a:gd name="adj1" fmla="val 50000"/>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a:xfrm>
            <a:off x="457200" y="58614"/>
            <a:ext cx="8229600" cy="778098"/>
          </a:xfrm>
        </p:spPr>
        <p:txBody>
          <a:bodyPr/>
          <a:lstStyle/>
          <a:p>
            <a:r>
              <a:rPr lang="en-GB" dirty="0" smtClean="0"/>
              <a:t>LDM components</a:t>
            </a:r>
            <a:endParaRPr lang="en-GB" dirty="0"/>
          </a:p>
        </p:txBody>
      </p:sp>
      <p:sp>
        <p:nvSpPr>
          <p:cNvPr id="16" name="Date Placeholder 15"/>
          <p:cNvSpPr>
            <a:spLocks noGrp="1"/>
          </p:cNvSpPr>
          <p:nvPr>
            <p:ph type="dt" sz="half" idx="10"/>
          </p:nvPr>
        </p:nvSpPr>
        <p:spPr/>
        <p:txBody>
          <a:bodyPr/>
          <a:lstStyle/>
          <a:p>
            <a:r>
              <a:rPr lang="en-GB" smtClean="0"/>
              <a:t>06/09/2011</a:t>
            </a:r>
            <a:endParaRPr lang="en-GB"/>
          </a:p>
        </p:txBody>
      </p:sp>
      <p:sp>
        <p:nvSpPr>
          <p:cNvPr id="17" name="Slide Number Placeholder 16"/>
          <p:cNvSpPr>
            <a:spLocks noGrp="1"/>
          </p:cNvSpPr>
          <p:nvPr>
            <p:ph type="sldNum" sz="quarter" idx="12"/>
          </p:nvPr>
        </p:nvSpPr>
        <p:spPr/>
        <p:txBody>
          <a:bodyPr/>
          <a:lstStyle/>
          <a:p>
            <a:fld id="{AF8FF531-4192-48A9-9E4F-239262BA1DA9}" type="slidenum">
              <a:rPr lang="en-GB" smtClean="0"/>
              <a:t>4</a:t>
            </a:fld>
            <a:endParaRPr lang="en-GB"/>
          </a:p>
        </p:txBody>
      </p:sp>
      <p:sp>
        <p:nvSpPr>
          <p:cNvPr id="18" name="Footer Placeholder 17"/>
          <p:cNvSpPr>
            <a:spLocks noGrp="1"/>
          </p:cNvSpPr>
          <p:nvPr>
            <p:ph type="ftr" sz="quarter" idx="11"/>
          </p:nvPr>
        </p:nvSpPr>
        <p:spPr/>
        <p:txBody>
          <a:bodyPr/>
          <a:lstStyle/>
          <a:p>
            <a:r>
              <a:rPr lang="en-GB" smtClean="0"/>
              <a:t>E. Bravin - LBOC</a:t>
            </a:r>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ern.ch\dfs\Users\a\ajeff\Documents\Reports and presentations\IPAC\protons and ions.jpg"/>
          <p:cNvPicPr>
            <a:picLocks noChangeAspect="1" noChangeArrowheads="1"/>
          </p:cNvPicPr>
          <p:nvPr/>
        </p:nvPicPr>
        <p:blipFill>
          <a:blip r:embed="rId2" cstate="print"/>
          <a:srcRect/>
          <a:stretch>
            <a:fillRect/>
          </a:stretch>
        </p:blipFill>
        <p:spPr bwMode="auto">
          <a:xfrm>
            <a:off x="1619672" y="1412776"/>
            <a:ext cx="5600700" cy="4087812"/>
          </a:xfrm>
          <a:prstGeom prst="rect">
            <a:avLst/>
          </a:prstGeom>
          <a:noFill/>
        </p:spPr>
      </p:pic>
      <p:sp>
        <p:nvSpPr>
          <p:cNvPr id="5" name="TextBox 4"/>
          <p:cNvSpPr txBox="1"/>
          <p:nvPr/>
        </p:nvSpPr>
        <p:spPr>
          <a:xfrm>
            <a:off x="755576" y="5589240"/>
            <a:ext cx="7056784" cy="923330"/>
          </a:xfrm>
          <a:prstGeom prst="rect">
            <a:avLst/>
          </a:prstGeom>
          <a:noFill/>
        </p:spPr>
        <p:txBody>
          <a:bodyPr wrap="square" rtlCol="0">
            <a:spAutoFit/>
          </a:bodyPr>
          <a:lstStyle/>
          <a:p>
            <a:pPr algn="just"/>
            <a:r>
              <a:rPr lang="en-US" dirty="0" smtClean="0"/>
              <a:t>Synchrotron light yield versus beam energy, from simulations.  Only visible photons within the geometric acceptance of the telescope are counted. The LDM receives approximately 7% of the available light.</a:t>
            </a:r>
            <a:endParaRPr lang="en-US" dirty="0"/>
          </a:p>
        </p:txBody>
      </p:sp>
      <p:sp>
        <p:nvSpPr>
          <p:cNvPr id="6" name="Title 5"/>
          <p:cNvSpPr>
            <a:spLocks noGrp="1"/>
          </p:cNvSpPr>
          <p:nvPr>
            <p:ph type="title"/>
          </p:nvPr>
        </p:nvSpPr>
        <p:spPr/>
        <p:txBody>
          <a:bodyPr/>
          <a:lstStyle/>
          <a:p>
            <a:r>
              <a:rPr lang="en-GB" dirty="0" smtClean="0"/>
              <a:t>LHC synchrotron light sources</a:t>
            </a:r>
            <a:endParaRPr lang="en-GB" dirty="0"/>
          </a:p>
        </p:txBody>
      </p:sp>
      <p:sp>
        <p:nvSpPr>
          <p:cNvPr id="7" name="Date Placeholder 6"/>
          <p:cNvSpPr>
            <a:spLocks noGrp="1"/>
          </p:cNvSpPr>
          <p:nvPr>
            <p:ph type="dt" sz="half" idx="10"/>
          </p:nvPr>
        </p:nvSpPr>
        <p:spPr/>
        <p:txBody>
          <a:bodyPr/>
          <a:lstStyle/>
          <a:p>
            <a:r>
              <a:rPr lang="en-GB" smtClean="0"/>
              <a:t>06/09/2011</a:t>
            </a:r>
            <a:endParaRPr lang="en-GB"/>
          </a:p>
        </p:txBody>
      </p:sp>
      <p:sp>
        <p:nvSpPr>
          <p:cNvPr id="8" name="Slide Number Placeholder 7"/>
          <p:cNvSpPr>
            <a:spLocks noGrp="1"/>
          </p:cNvSpPr>
          <p:nvPr>
            <p:ph type="sldNum" sz="quarter" idx="12"/>
          </p:nvPr>
        </p:nvSpPr>
        <p:spPr/>
        <p:txBody>
          <a:bodyPr/>
          <a:lstStyle/>
          <a:p>
            <a:fld id="{AF8FF531-4192-48A9-9E4F-239262BA1DA9}" type="slidenum">
              <a:rPr lang="en-GB" smtClean="0"/>
              <a:t>5</a:t>
            </a:fld>
            <a:endParaRPr lang="en-GB"/>
          </a:p>
        </p:txBody>
      </p:sp>
      <p:sp>
        <p:nvSpPr>
          <p:cNvPr id="9" name="Footer Placeholder 8"/>
          <p:cNvSpPr>
            <a:spLocks noGrp="1"/>
          </p:cNvSpPr>
          <p:nvPr>
            <p:ph type="ftr" sz="quarter" idx="11"/>
          </p:nvPr>
        </p:nvSpPr>
        <p:spPr/>
        <p:txBody>
          <a:bodyPr/>
          <a:lstStyle/>
          <a:p>
            <a:r>
              <a:rPr lang="en-GB" smtClean="0"/>
              <a:t>E. Bravin - LBOC</a:t>
            </a:r>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965994" y="1759421"/>
            <a:ext cx="7212013" cy="433387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GB" dirty="0" smtClean="0"/>
              <a:t>Laser pulse response of APD</a:t>
            </a:r>
            <a:endParaRPr lang="en-GB" dirty="0"/>
          </a:p>
        </p:txBody>
      </p:sp>
      <p:pic>
        <p:nvPicPr>
          <p:cNvPr id="1029" name="Picture 5"/>
          <p:cNvPicPr>
            <a:picLocks noChangeAspect="1" noChangeArrowheads="1"/>
          </p:cNvPicPr>
          <p:nvPr/>
        </p:nvPicPr>
        <p:blipFill>
          <a:blip r:embed="rId3" cstate="print"/>
          <a:srcRect/>
          <a:stretch>
            <a:fillRect/>
          </a:stretch>
        </p:blipFill>
        <p:spPr bwMode="auto">
          <a:xfrm>
            <a:off x="-1260648" y="3140968"/>
            <a:ext cx="6492875" cy="3902075"/>
          </a:xfrm>
          <a:prstGeom prst="rect">
            <a:avLst/>
          </a:prstGeom>
          <a:solidFill>
            <a:schemeClr val="bg1">
              <a:alpha val="90000"/>
            </a:schemeClr>
          </a:solidFill>
          <a:ln w="9525">
            <a:solidFill>
              <a:schemeClr val="tx1"/>
            </a:solidFill>
            <a:miter lim="800000"/>
            <a:headEnd/>
            <a:tailEnd/>
          </a:ln>
          <a:effectLst/>
        </p:spPr>
      </p:pic>
      <p:sp>
        <p:nvSpPr>
          <p:cNvPr id="9" name="Date Placeholder 8"/>
          <p:cNvSpPr>
            <a:spLocks noGrp="1"/>
          </p:cNvSpPr>
          <p:nvPr>
            <p:ph type="dt" sz="half" idx="10"/>
          </p:nvPr>
        </p:nvSpPr>
        <p:spPr/>
        <p:txBody>
          <a:bodyPr/>
          <a:lstStyle/>
          <a:p>
            <a:r>
              <a:rPr lang="en-GB" smtClean="0"/>
              <a:t>06/09/2011</a:t>
            </a:r>
            <a:endParaRPr lang="en-GB"/>
          </a:p>
        </p:txBody>
      </p:sp>
      <p:sp>
        <p:nvSpPr>
          <p:cNvPr id="10" name="Slide Number Placeholder 9"/>
          <p:cNvSpPr>
            <a:spLocks noGrp="1"/>
          </p:cNvSpPr>
          <p:nvPr>
            <p:ph type="sldNum" sz="quarter" idx="12"/>
          </p:nvPr>
        </p:nvSpPr>
        <p:spPr/>
        <p:txBody>
          <a:bodyPr/>
          <a:lstStyle/>
          <a:p>
            <a:fld id="{AF8FF531-4192-48A9-9E4F-239262BA1DA9}" type="slidenum">
              <a:rPr lang="en-GB" smtClean="0"/>
              <a:t>6</a:t>
            </a:fld>
            <a:endParaRPr lang="en-GB"/>
          </a:p>
        </p:txBody>
      </p:sp>
      <p:sp>
        <p:nvSpPr>
          <p:cNvPr id="11" name="Footer Placeholder 10"/>
          <p:cNvSpPr>
            <a:spLocks noGrp="1"/>
          </p:cNvSpPr>
          <p:nvPr>
            <p:ph type="ftr" sz="quarter" idx="11"/>
          </p:nvPr>
        </p:nvSpPr>
        <p:spPr/>
        <p:txBody>
          <a:bodyPr/>
          <a:lstStyle/>
          <a:p>
            <a:r>
              <a:rPr lang="en-GB" smtClean="0"/>
              <a:t>E. Bravin - LBOC</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p:cTn id="7" dur="1000" fill="hold"/>
                                        <p:tgtEl>
                                          <p:spTgt spid="1029"/>
                                        </p:tgtEl>
                                        <p:attrNameLst>
                                          <p:attrName>ppt_w</p:attrName>
                                        </p:attrNameLst>
                                      </p:cBhvr>
                                      <p:tavLst>
                                        <p:tav tm="0">
                                          <p:val>
                                            <p:fltVal val="0"/>
                                          </p:val>
                                        </p:tav>
                                        <p:tav tm="100000">
                                          <p:val>
                                            <p:strVal val="#ppt_w"/>
                                          </p:val>
                                        </p:tav>
                                      </p:tavLst>
                                    </p:anim>
                                    <p:anim calcmode="lin" valueType="num">
                                      <p:cBhvr>
                                        <p:cTn id="8" dur="1000" fill="hold"/>
                                        <p:tgtEl>
                                          <p:spTgt spid="1029"/>
                                        </p:tgtEl>
                                        <p:attrNameLst>
                                          <p:attrName>ppt_h</p:attrName>
                                        </p:attrNameLst>
                                      </p:cBhvr>
                                      <p:tavLst>
                                        <p:tav tm="0">
                                          <p:val>
                                            <p:fltVal val="0"/>
                                          </p:val>
                                        </p:tav>
                                        <p:tav tm="100000">
                                          <p:val>
                                            <p:strVal val="#ppt_h"/>
                                          </p:val>
                                        </p:tav>
                                      </p:tavLst>
                                    </p:anim>
                                  </p:childTnLst>
                                </p:cTn>
                              </p:par>
                              <p:par>
                                <p:cTn id="9" presetID="56" presetClass="path" presetSubtype="0" accel="50000" decel="50000" fill="hold" nodeType="withEffect">
                                  <p:stCondLst>
                                    <p:cond delay="0"/>
                                  </p:stCondLst>
                                  <p:childTnLst>
                                    <p:animMotion origin="layout" path="M -0.03212 0.00949 L 0.38524 -0.22143 " pathEditMode="relative" rAng="0" ptsTypes="AA">
                                      <p:cBhvr>
                                        <p:cTn id="10" dur="500" fill="hold"/>
                                        <p:tgtEl>
                                          <p:spTgt spid="1029"/>
                                        </p:tgtEl>
                                        <p:attrNameLst>
                                          <p:attrName>ppt_x</p:attrName>
                                          <p:attrName>ppt_y</p:attrName>
                                        </p:attrNameLst>
                                      </p:cBhvr>
                                      <p:rCtr x="209" y="-1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ern.ch\dfs\Users\a\ajeff\Documents\First results of LDM\Figure 1.jpg"/>
          <p:cNvPicPr>
            <a:picLocks noChangeAspect="1" noChangeArrowheads="1"/>
          </p:cNvPicPr>
          <p:nvPr/>
        </p:nvPicPr>
        <p:blipFill>
          <a:blip r:embed="rId2" cstate="print"/>
          <a:srcRect/>
          <a:stretch>
            <a:fillRect/>
          </a:stretch>
        </p:blipFill>
        <p:spPr bwMode="auto">
          <a:xfrm>
            <a:off x="1259632" y="1556792"/>
            <a:ext cx="5976664" cy="3291768"/>
          </a:xfrm>
          <a:prstGeom prst="rect">
            <a:avLst/>
          </a:prstGeom>
          <a:noFill/>
        </p:spPr>
      </p:pic>
      <p:sp>
        <p:nvSpPr>
          <p:cNvPr id="5" name="TextBox 4"/>
          <p:cNvSpPr txBox="1"/>
          <p:nvPr/>
        </p:nvSpPr>
        <p:spPr>
          <a:xfrm>
            <a:off x="467544" y="5013176"/>
            <a:ext cx="7560840" cy="1477328"/>
          </a:xfrm>
          <a:prstGeom prst="rect">
            <a:avLst/>
          </a:prstGeom>
          <a:noFill/>
        </p:spPr>
        <p:txBody>
          <a:bodyPr wrap="square" rtlCol="0">
            <a:spAutoFit/>
          </a:bodyPr>
          <a:lstStyle/>
          <a:p>
            <a:pPr algn="just"/>
            <a:r>
              <a:rPr lang="en-US" dirty="0" smtClean="0"/>
              <a:t>Demonstration of the deadtime correction algorithm with a pulsed LED. The bright pulse (&gt;2 photons per pulse) is flattened and skewed to earlier time because of the detector deadtime. After correction, the true shape is restored, as shown by the close match to the pulse shape measured with strong attenuation.</a:t>
            </a:r>
            <a:endParaRPr lang="en-US" dirty="0"/>
          </a:p>
        </p:txBody>
      </p:sp>
      <p:sp>
        <p:nvSpPr>
          <p:cNvPr id="6" name="Title 5"/>
          <p:cNvSpPr>
            <a:spLocks noGrp="1"/>
          </p:cNvSpPr>
          <p:nvPr>
            <p:ph type="title"/>
          </p:nvPr>
        </p:nvSpPr>
        <p:spPr/>
        <p:txBody>
          <a:bodyPr/>
          <a:lstStyle/>
          <a:p>
            <a:r>
              <a:rPr lang="en-GB" dirty="0" smtClean="0"/>
              <a:t>Dead time correction</a:t>
            </a:r>
            <a:endParaRPr lang="en-GB" dirty="0"/>
          </a:p>
        </p:txBody>
      </p:sp>
      <p:sp>
        <p:nvSpPr>
          <p:cNvPr id="7" name="Date Placeholder 6"/>
          <p:cNvSpPr>
            <a:spLocks noGrp="1"/>
          </p:cNvSpPr>
          <p:nvPr>
            <p:ph type="dt" sz="half" idx="10"/>
          </p:nvPr>
        </p:nvSpPr>
        <p:spPr/>
        <p:txBody>
          <a:bodyPr/>
          <a:lstStyle/>
          <a:p>
            <a:r>
              <a:rPr lang="en-GB" smtClean="0"/>
              <a:t>06/09/2011</a:t>
            </a:r>
            <a:endParaRPr lang="en-GB"/>
          </a:p>
        </p:txBody>
      </p:sp>
      <p:sp>
        <p:nvSpPr>
          <p:cNvPr id="8" name="Slide Number Placeholder 7"/>
          <p:cNvSpPr>
            <a:spLocks noGrp="1"/>
          </p:cNvSpPr>
          <p:nvPr>
            <p:ph type="sldNum" sz="quarter" idx="12"/>
          </p:nvPr>
        </p:nvSpPr>
        <p:spPr/>
        <p:txBody>
          <a:bodyPr/>
          <a:lstStyle/>
          <a:p>
            <a:fld id="{AF8FF531-4192-48A9-9E4F-239262BA1DA9}" type="slidenum">
              <a:rPr lang="en-GB" smtClean="0"/>
              <a:t>7</a:t>
            </a:fld>
            <a:endParaRPr lang="en-GB"/>
          </a:p>
        </p:txBody>
      </p:sp>
      <p:sp>
        <p:nvSpPr>
          <p:cNvPr id="9" name="Footer Placeholder 8"/>
          <p:cNvSpPr>
            <a:spLocks noGrp="1"/>
          </p:cNvSpPr>
          <p:nvPr>
            <p:ph type="ftr" sz="quarter" idx="11"/>
          </p:nvPr>
        </p:nvSpPr>
        <p:spPr/>
        <p:txBody>
          <a:bodyPr/>
          <a:lstStyle/>
          <a:p>
            <a:r>
              <a:rPr lang="en-GB" smtClean="0"/>
              <a:t>E. Bravin - LBOC</a:t>
            </a: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ern.ch\dfs\Users\a\ajeff\Documents\First results of LDM\Corrections.jpg"/>
          <p:cNvPicPr>
            <a:picLocks noChangeAspect="1" noChangeArrowheads="1"/>
          </p:cNvPicPr>
          <p:nvPr/>
        </p:nvPicPr>
        <p:blipFill>
          <a:blip r:embed="rId3" cstate="print"/>
          <a:srcRect/>
          <a:stretch>
            <a:fillRect/>
          </a:stretch>
        </p:blipFill>
        <p:spPr bwMode="auto">
          <a:xfrm>
            <a:off x="323528" y="910410"/>
            <a:ext cx="7200800" cy="5155502"/>
          </a:xfrm>
          <a:prstGeom prst="rect">
            <a:avLst/>
          </a:prstGeom>
          <a:noFill/>
        </p:spPr>
      </p:pic>
      <p:sp>
        <p:nvSpPr>
          <p:cNvPr id="6" name="TextBox 5"/>
          <p:cNvSpPr txBox="1"/>
          <p:nvPr/>
        </p:nvSpPr>
        <p:spPr>
          <a:xfrm>
            <a:off x="971600" y="6093296"/>
            <a:ext cx="7200800" cy="646331"/>
          </a:xfrm>
          <a:prstGeom prst="rect">
            <a:avLst/>
          </a:prstGeom>
          <a:noFill/>
        </p:spPr>
        <p:txBody>
          <a:bodyPr wrap="square" rtlCol="0">
            <a:spAutoFit/>
          </a:bodyPr>
          <a:lstStyle/>
          <a:p>
            <a:r>
              <a:rPr lang="en-US" dirty="0" smtClean="0"/>
              <a:t>Example profile before and after correction. The effects of deadtime and afterpulsing are clearly seen on the upper plot. </a:t>
            </a:r>
            <a:endParaRPr lang="en-US" dirty="0"/>
          </a:p>
        </p:txBody>
      </p:sp>
      <p:sp>
        <p:nvSpPr>
          <p:cNvPr id="7" name="TextBox 6"/>
          <p:cNvSpPr txBox="1"/>
          <p:nvPr/>
        </p:nvSpPr>
        <p:spPr>
          <a:xfrm>
            <a:off x="2483768" y="3481263"/>
            <a:ext cx="2160240" cy="307777"/>
          </a:xfrm>
          <a:prstGeom prst="rect">
            <a:avLst/>
          </a:prstGeom>
          <a:noFill/>
        </p:spPr>
        <p:txBody>
          <a:bodyPr wrap="square" rtlCol="0">
            <a:spAutoFit/>
          </a:bodyPr>
          <a:lstStyle/>
          <a:p>
            <a:r>
              <a:rPr lang="en-US" sz="1400" dirty="0" smtClean="0"/>
              <a:t>Bunch peak at 1.3e6</a:t>
            </a:r>
            <a:endParaRPr lang="en-US" sz="1400" dirty="0"/>
          </a:p>
        </p:txBody>
      </p:sp>
      <p:sp>
        <p:nvSpPr>
          <p:cNvPr id="8" name="TextBox 7"/>
          <p:cNvSpPr txBox="1"/>
          <p:nvPr/>
        </p:nvSpPr>
        <p:spPr>
          <a:xfrm>
            <a:off x="2483768" y="1052736"/>
            <a:ext cx="2160240" cy="307777"/>
          </a:xfrm>
          <a:prstGeom prst="rect">
            <a:avLst/>
          </a:prstGeom>
          <a:noFill/>
        </p:spPr>
        <p:txBody>
          <a:bodyPr wrap="square" rtlCol="0">
            <a:spAutoFit/>
          </a:bodyPr>
          <a:lstStyle/>
          <a:p>
            <a:r>
              <a:rPr lang="en-US" sz="1400" dirty="0" smtClean="0"/>
              <a:t>Bunch peak at 1e6</a:t>
            </a:r>
            <a:endParaRPr lang="en-US" sz="1400" dirty="0"/>
          </a:p>
        </p:txBody>
      </p:sp>
      <p:sp>
        <p:nvSpPr>
          <p:cNvPr id="9" name="Title 8"/>
          <p:cNvSpPr>
            <a:spLocks noGrp="1"/>
          </p:cNvSpPr>
          <p:nvPr>
            <p:ph type="title"/>
          </p:nvPr>
        </p:nvSpPr>
        <p:spPr>
          <a:xfrm>
            <a:off x="457200" y="274638"/>
            <a:ext cx="8229600" cy="706090"/>
          </a:xfrm>
        </p:spPr>
        <p:txBody>
          <a:bodyPr>
            <a:normAutofit fontScale="90000"/>
          </a:bodyPr>
          <a:lstStyle/>
          <a:p>
            <a:r>
              <a:rPr lang="en-GB" dirty="0" smtClean="0"/>
              <a:t>Correction on real data (ions 2010)</a:t>
            </a:r>
            <a:endParaRPr lang="en-GB" dirty="0"/>
          </a:p>
        </p:txBody>
      </p:sp>
      <p:grpSp>
        <p:nvGrpSpPr>
          <p:cNvPr id="77" name="Group 76"/>
          <p:cNvGrpSpPr/>
          <p:nvPr/>
        </p:nvGrpSpPr>
        <p:grpSpPr>
          <a:xfrm>
            <a:off x="530225" y="2492375"/>
            <a:ext cx="4325938" cy="2736850"/>
            <a:chOff x="530225" y="2492375"/>
            <a:chExt cx="4325938" cy="2736850"/>
          </a:xfrm>
        </p:grpSpPr>
        <p:grpSp>
          <p:nvGrpSpPr>
            <p:cNvPr id="2087" name="Group 39"/>
            <p:cNvGrpSpPr>
              <a:grpSpLocks noChangeAspect="1"/>
            </p:cNvGrpSpPr>
            <p:nvPr/>
          </p:nvGrpSpPr>
          <p:grpSpPr bwMode="auto">
            <a:xfrm>
              <a:off x="530225" y="2492375"/>
              <a:ext cx="4325938" cy="2736850"/>
              <a:chOff x="334" y="1570"/>
              <a:chExt cx="2725" cy="1724"/>
            </a:xfrm>
          </p:grpSpPr>
          <p:sp>
            <p:nvSpPr>
              <p:cNvPr id="2086" name="AutoShape 38"/>
              <p:cNvSpPr>
                <a:spLocks noChangeAspect="1" noChangeArrowheads="1" noTextEdit="1"/>
              </p:cNvSpPr>
              <p:nvPr/>
            </p:nvSpPr>
            <p:spPr bwMode="auto">
              <a:xfrm>
                <a:off x="340" y="1570"/>
                <a:ext cx="2719" cy="1724"/>
              </a:xfrm>
              <a:prstGeom prst="rect">
                <a:avLst/>
              </a:prstGeom>
              <a:solidFill>
                <a:srgbClr val="FFFFFF">
                  <a:alpha val="90195"/>
                </a:srgbClr>
              </a:solidFill>
              <a:ln w="9525" cap="flat" cmpd="sng" algn="ctr">
                <a:solidFill>
                  <a:srgbClr val="000000"/>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en-GB"/>
              </a:p>
            </p:txBody>
          </p:sp>
          <p:sp>
            <p:nvSpPr>
              <p:cNvPr id="2088" name="Line 40"/>
              <p:cNvSpPr>
                <a:spLocks noChangeShapeType="1"/>
              </p:cNvSpPr>
              <p:nvPr/>
            </p:nvSpPr>
            <p:spPr bwMode="auto">
              <a:xfrm>
                <a:off x="692" y="1630"/>
                <a:ext cx="1" cy="1473"/>
              </a:xfrm>
              <a:prstGeom prst="line">
                <a:avLst/>
              </a:prstGeom>
              <a:noFill/>
              <a:ln w="635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9" name="Line 41"/>
              <p:cNvSpPr>
                <a:spLocks noChangeShapeType="1"/>
              </p:cNvSpPr>
              <p:nvPr/>
            </p:nvSpPr>
            <p:spPr bwMode="auto">
              <a:xfrm>
                <a:off x="656" y="1873"/>
                <a:ext cx="38" cy="1"/>
              </a:xfrm>
              <a:prstGeom prst="line">
                <a:avLst/>
              </a:prstGeom>
              <a:noFill/>
              <a:ln w="635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0" name="Rectangle 42"/>
              <p:cNvSpPr>
                <a:spLocks noChangeArrowheads="1"/>
              </p:cNvSpPr>
              <p:nvPr/>
            </p:nvSpPr>
            <p:spPr bwMode="auto">
              <a:xfrm>
                <a:off x="475" y="1843"/>
                <a:ext cx="177"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Times New Roman" pitchFamily="18" charset="0"/>
                    <a:cs typeface="Arial" pitchFamily="34" charset="0"/>
                  </a:rPr>
                  <a:t>150x10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91" name="Rectangle 43"/>
              <p:cNvSpPr>
                <a:spLocks noChangeArrowheads="1"/>
              </p:cNvSpPr>
              <p:nvPr/>
            </p:nvSpPr>
            <p:spPr bwMode="auto">
              <a:xfrm>
                <a:off x="622" y="1826"/>
                <a:ext cx="34" cy="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Times New Roman" pitchFamily="18"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92" name="Line 44"/>
              <p:cNvSpPr>
                <a:spLocks noChangeShapeType="1"/>
              </p:cNvSpPr>
              <p:nvPr/>
            </p:nvSpPr>
            <p:spPr bwMode="auto">
              <a:xfrm>
                <a:off x="656" y="2281"/>
                <a:ext cx="38" cy="1"/>
              </a:xfrm>
              <a:prstGeom prst="line">
                <a:avLst/>
              </a:prstGeom>
              <a:noFill/>
              <a:ln w="635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3" name="Rectangle 45"/>
              <p:cNvSpPr>
                <a:spLocks noChangeArrowheads="1"/>
              </p:cNvSpPr>
              <p:nvPr/>
            </p:nvSpPr>
            <p:spPr bwMode="auto">
              <a:xfrm>
                <a:off x="566" y="2252"/>
                <a:ext cx="99"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Times New Roman" pitchFamily="18"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94" name="Line 46"/>
              <p:cNvSpPr>
                <a:spLocks noChangeShapeType="1"/>
              </p:cNvSpPr>
              <p:nvPr/>
            </p:nvSpPr>
            <p:spPr bwMode="auto">
              <a:xfrm>
                <a:off x="656" y="2690"/>
                <a:ext cx="38" cy="1"/>
              </a:xfrm>
              <a:prstGeom prst="line">
                <a:avLst/>
              </a:prstGeom>
              <a:noFill/>
              <a:ln w="635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5" name="Rectangle 47"/>
              <p:cNvSpPr>
                <a:spLocks noChangeArrowheads="1"/>
              </p:cNvSpPr>
              <p:nvPr/>
            </p:nvSpPr>
            <p:spPr bwMode="auto">
              <a:xfrm>
                <a:off x="590" y="2660"/>
                <a:ext cx="73"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Times New Roman" pitchFamily="18"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96" name="Line 48"/>
              <p:cNvSpPr>
                <a:spLocks noChangeShapeType="1"/>
              </p:cNvSpPr>
              <p:nvPr/>
            </p:nvSpPr>
            <p:spPr bwMode="auto">
              <a:xfrm>
                <a:off x="656" y="3099"/>
                <a:ext cx="38" cy="1"/>
              </a:xfrm>
              <a:prstGeom prst="line">
                <a:avLst/>
              </a:prstGeom>
              <a:noFill/>
              <a:ln w="635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7" name="Rectangle 49"/>
              <p:cNvSpPr>
                <a:spLocks noChangeArrowheads="1"/>
              </p:cNvSpPr>
              <p:nvPr/>
            </p:nvSpPr>
            <p:spPr bwMode="auto">
              <a:xfrm>
                <a:off x="615" y="3069"/>
                <a:ext cx="47"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98" name="Rectangle 50"/>
              <p:cNvSpPr>
                <a:spLocks noChangeArrowheads="1"/>
              </p:cNvSpPr>
              <p:nvPr/>
            </p:nvSpPr>
            <p:spPr bwMode="auto">
              <a:xfrm rot="16200000">
                <a:off x="-7" y="2314"/>
                <a:ext cx="791" cy="1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Proton density (arb.units)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99" name="Line 51"/>
              <p:cNvSpPr>
                <a:spLocks noChangeShapeType="1"/>
              </p:cNvSpPr>
              <p:nvPr/>
            </p:nvSpPr>
            <p:spPr bwMode="auto">
              <a:xfrm>
                <a:off x="690" y="3105"/>
                <a:ext cx="2269" cy="1"/>
              </a:xfrm>
              <a:prstGeom prst="line">
                <a:avLst/>
              </a:prstGeom>
              <a:noFill/>
              <a:ln w="635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0" name="Line 52"/>
              <p:cNvSpPr>
                <a:spLocks noChangeShapeType="1"/>
              </p:cNvSpPr>
              <p:nvPr/>
            </p:nvSpPr>
            <p:spPr bwMode="auto">
              <a:xfrm flipV="1">
                <a:off x="2791" y="3103"/>
                <a:ext cx="1" cy="41"/>
              </a:xfrm>
              <a:prstGeom prst="line">
                <a:avLst/>
              </a:prstGeom>
              <a:noFill/>
              <a:ln w="635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1" name="Rectangle 53"/>
              <p:cNvSpPr>
                <a:spLocks noChangeArrowheads="1"/>
              </p:cNvSpPr>
              <p:nvPr/>
            </p:nvSpPr>
            <p:spPr bwMode="auto">
              <a:xfrm>
                <a:off x="2724" y="3164"/>
                <a:ext cx="164"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Times New Roman" pitchFamily="18" charset="0"/>
                    <a:cs typeface="Arial" pitchFamily="34" charset="0"/>
                  </a:rPr>
                  <a:t>10.382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2" name="Line 54"/>
              <p:cNvSpPr>
                <a:spLocks noChangeShapeType="1"/>
              </p:cNvSpPr>
              <p:nvPr/>
            </p:nvSpPr>
            <p:spPr bwMode="auto">
              <a:xfrm flipV="1">
                <a:off x="2317" y="3103"/>
                <a:ext cx="1" cy="41"/>
              </a:xfrm>
              <a:prstGeom prst="line">
                <a:avLst/>
              </a:prstGeom>
              <a:noFill/>
              <a:ln w="635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3" name="Rectangle 55"/>
              <p:cNvSpPr>
                <a:spLocks noChangeArrowheads="1"/>
              </p:cNvSpPr>
              <p:nvPr/>
            </p:nvSpPr>
            <p:spPr bwMode="auto">
              <a:xfrm>
                <a:off x="2250" y="3164"/>
                <a:ext cx="164"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Times New Roman" pitchFamily="18" charset="0"/>
                    <a:cs typeface="Arial" pitchFamily="34" charset="0"/>
                  </a:rPr>
                  <a:t>10.381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4" name="Line 56"/>
              <p:cNvSpPr>
                <a:spLocks noChangeShapeType="1"/>
              </p:cNvSpPr>
              <p:nvPr/>
            </p:nvSpPr>
            <p:spPr bwMode="auto">
              <a:xfrm flipV="1">
                <a:off x="1843" y="3103"/>
                <a:ext cx="1" cy="41"/>
              </a:xfrm>
              <a:prstGeom prst="line">
                <a:avLst/>
              </a:prstGeom>
              <a:noFill/>
              <a:ln w="635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5" name="Rectangle 57"/>
              <p:cNvSpPr>
                <a:spLocks noChangeArrowheads="1"/>
              </p:cNvSpPr>
              <p:nvPr/>
            </p:nvSpPr>
            <p:spPr bwMode="auto">
              <a:xfrm>
                <a:off x="1775" y="3164"/>
                <a:ext cx="164"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Times New Roman" pitchFamily="18" charset="0"/>
                    <a:cs typeface="Arial" pitchFamily="34" charset="0"/>
                  </a:rPr>
                  <a:t>10.380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6" name="Line 58"/>
              <p:cNvSpPr>
                <a:spLocks noChangeShapeType="1"/>
              </p:cNvSpPr>
              <p:nvPr/>
            </p:nvSpPr>
            <p:spPr bwMode="auto">
              <a:xfrm flipV="1">
                <a:off x="1368" y="3103"/>
                <a:ext cx="1" cy="41"/>
              </a:xfrm>
              <a:prstGeom prst="line">
                <a:avLst/>
              </a:prstGeom>
              <a:noFill/>
              <a:ln w="635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7" name="Rectangle 59"/>
              <p:cNvSpPr>
                <a:spLocks noChangeArrowheads="1"/>
              </p:cNvSpPr>
              <p:nvPr/>
            </p:nvSpPr>
            <p:spPr bwMode="auto">
              <a:xfrm>
                <a:off x="1301" y="3164"/>
                <a:ext cx="164"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Times New Roman" pitchFamily="18" charset="0"/>
                    <a:cs typeface="Arial" pitchFamily="34" charset="0"/>
                  </a:rPr>
                  <a:t>10.379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8" name="Line 60"/>
              <p:cNvSpPr>
                <a:spLocks noChangeShapeType="1"/>
              </p:cNvSpPr>
              <p:nvPr/>
            </p:nvSpPr>
            <p:spPr bwMode="auto">
              <a:xfrm flipV="1">
                <a:off x="893" y="3103"/>
                <a:ext cx="1" cy="41"/>
              </a:xfrm>
              <a:prstGeom prst="line">
                <a:avLst/>
              </a:prstGeom>
              <a:noFill/>
              <a:ln w="635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9" name="Rectangle 61"/>
              <p:cNvSpPr>
                <a:spLocks noChangeArrowheads="1"/>
              </p:cNvSpPr>
              <p:nvPr/>
            </p:nvSpPr>
            <p:spPr bwMode="auto">
              <a:xfrm>
                <a:off x="826" y="3164"/>
                <a:ext cx="164"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Times New Roman" pitchFamily="18" charset="0"/>
                    <a:cs typeface="Arial" pitchFamily="34" charset="0"/>
                  </a:rPr>
                  <a:t>10.378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10" name="Rectangle 62"/>
              <p:cNvSpPr>
                <a:spLocks noChangeArrowheads="1"/>
              </p:cNvSpPr>
              <p:nvPr/>
            </p:nvSpPr>
            <p:spPr bwMode="auto">
              <a:xfrm>
                <a:off x="1682" y="3206"/>
                <a:ext cx="329" cy="1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Time (µs)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11" name="Freeform 63"/>
              <p:cNvSpPr>
                <a:spLocks/>
              </p:cNvSpPr>
              <p:nvPr/>
            </p:nvSpPr>
            <p:spPr bwMode="auto">
              <a:xfrm>
                <a:off x="698" y="3098"/>
                <a:ext cx="6" cy="1"/>
              </a:xfrm>
              <a:custGeom>
                <a:avLst/>
                <a:gdLst/>
                <a:ahLst/>
                <a:cxnLst>
                  <a:cxn ang="0">
                    <a:pos x="0" y="0"/>
                  </a:cxn>
                  <a:cxn ang="0">
                    <a:pos x="0" y="0"/>
                  </a:cxn>
                  <a:cxn ang="0">
                    <a:pos x="6" y="1"/>
                  </a:cxn>
                  <a:cxn ang="0">
                    <a:pos x="6" y="1"/>
                  </a:cxn>
                  <a:cxn ang="0">
                    <a:pos x="0" y="1"/>
                  </a:cxn>
                  <a:cxn ang="0">
                    <a:pos x="0" y="1"/>
                  </a:cxn>
                  <a:cxn ang="0">
                    <a:pos x="0" y="0"/>
                  </a:cxn>
                </a:cxnLst>
                <a:rect l="0" t="0" r="r" b="b"/>
                <a:pathLst>
                  <a:path w="6" h="1">
                    <a:moveTo>
                      <a:pt x="0" y="0"/>
                    </a:moveTo>
                    <a:lnTo>
                      <a:pt x="0" y="0"/>
                    </a:lnTo>
                    <a:lnTo>
                      <a:pt x="6" y="1"/>
                    </a:lnTo>
                    <a:lnTo>
                      <a:pt x="6" y="1"/>
                    </a:lnTo>
                    <a:lnTo>
                      <a:pt x="0" y="1"/>
                    </a:lnTo>
                    <a:lnTo>
                      <a:pt x="0" y="1"/>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2" name="Freeform 64"/>
              <p:cNvSpPr>
                <a:spLocks/>
              </p:cNvSpPr>
              <p:nvPr/>
            </p:nvSpPr>
            <p:spPr bwMode="auto">
              <a:xfrm>
                <a:off x="704" y="1983"/>
                <a:ext cx="2255" cy="1116"/>
              </a:xfrm>
              <a:custGeom>
                <a:avLst/>
                <a:gdLst/>
                <a:ahLst/>
                <a:cxnLst>
                  <a:cxn ang="0">
                    <a:pos x="71" y="1116"/>
                  </a:cxn>
                  <a:cxn ang="0">
                    <a:pos x="166" y="1116"/>
                  </a:cxn>
                  <a:cxn ang="0">
                    <a:pos x="261" y="1115"/>
                  </a:cxn>
                  <a:cxn ang="0">
                    <a:pos x="356" y="1112"/>
                  </a:cxn>
                  <a:cxn ang="0">
                    <a:pos x="451" y="1088"/>
                  </a:cxn>
                  <a:cxn ang="0">
                    <a:pos x="545" y="976"/>
                  </a:cxn>
                  <a:cxn ang="0">
                    <a:pos x="640" y="640"/>
                  </a:cxn>
                  <a:cxn ang="0">
                    <a:pos x="735" y="193"/>
                  </a:cxn>
                  <a:cxn ang="0">
                    <a:pos x="830" y="0"/>
                  </a:cxn>
                  <a:cxn ang="0">
                    <a:pos x="925" y="180"/>
                  </a:cxn>
                  <a:cxn ang="0">
                    <a:pos x="1020" y="602"/>
                  </a:cxn>
                  <a:cxn ang="0">
                    <a:pos x="1115" y="897"/>
                  </a:cxn>
                  <a:cxn ang="0">
                    <a:pos x="1210" y="1032"/>
                  </a:cxn>
                  <a:cxn ang="0">
                    <a:pos x="1304" y="1084"/>
                  </a:cxn>
                  <a:cxn ang="0">
                    <a:pos x="1399" y="1103"/>
                  </a:cxn>
                  <a:cxn ang="0">
                    <a:pos x="1494" y="1110"/>
                  </a:cxn>
                  <a:cxn ang="0">
                    <a:pos x="1589" y="1113"/>
                  </a:cxn>
                  <a:cxn ang="0">
                    <a:pos x="1684" y="1115"/>
                  </a:cxn>
                  <a:cxn ang="0">
                    <a:pos x="1779" y="1115"/>
                  </a:cxn>
                  <a:cxn ang="0">
                    <a:pos x="1874" y="1115"/>
                  </a:cxn>
                  <a:cxn ang="0">
                    <a:pos x="1969" y="1115"/>
                  </a:cxn>
                  <a:cxn ang="0">
                    <a:pos x="2064" y="1114"/>
                  </a:cxn>
                  <a:cxn ang="0">
                    <a:pos x="2158" y="1115"/>
                  </a:cxn>
                  <a:cxn ang="0">
                    <a:pos x="2253" y="1115"/>
                  </a:cxn>
                  <a:cxn ang="0">
                    <a:pos x="2255" y="1116"/>
                  </a:cxn>
                  <a:cxn ang="0">
                    <a:pos x="2182" y="1116"/>
                  </a:cxn>
                  <a:cxn ang="0">
                    <a:pos x="2087" y="1116"/>
                  </a:cxn>
                  <a:cxn ang="0">
                    <a:pos x="1992" y="1116"/>
                  </a:cxn>
                  <a:cxn ang="0">
                    <a:pos x="1897" y="1116"/>
                  </a:cxn>
                  <a:cxn ang="0">
                    <a:pos x="1803" y="1116"/>
                  </a:cxn>
                  <a:cxn ang="0">
                    <a:pos x="1708" y="1116"/>
                  </a:cxn>
                  <a:cxn ang="0">
                    <a:pos x="1613" y="1116"/>
                  </a:cxn>
                  <a:cxn ang="0">
                    <a:pos x="1518" y="1116"/>
                  </a:cxn>
                  <a:cxn ang="0">
                    <a:pos x="1423" y="1116"/>
                  </a:cxn>
                  <a:cxn ang="0">
                    <a:pos x="1328" y="1116"/>
                  </a:cxn>
                  <a:cxn ang="0">
                    <a:pos x="1233" y="1116"/>
                  </a:cxn>
                  <a:cxn ang="0">
                    <a:pos x="1139" y="1116"/>
                  </a:cxn>
                  <a:cxn ang="0">
                    <a:pos x="1044" y="1116"/>
                  </a:cxn>
                  <a:cxn ang="0">
                    <a:pos x="949" y="1116"/>
                  </a:cxn>
                  <a:cxn ang="0">
                    <a:pos x="854" y="1116"/>
                  </a:cxn>
                  <a:cxn ang="0">
                    <a:pos x="759" y="1116"/>
                  </a:cxn>
                  <a:cxn ang="0">
                    <a:pos x="664" y="1116"/>
                  </a:cxn>
                  <a:cxn ang="0">
                    <a:pos x="569" y="1116"/>
                  </a:cxn>
                  <a:cxn ang="0">
                    <a:pos x="474" y="1116"/>
                  </a:cxn>
                  <a:cxn ang="0">
                    <a:pos x="379" y="1116"/>
                  </a:cxn>
                  <a:cxn ang="0">
                    <a:pos x="284" y="1116"/>
                  </a:cxn>
                  <a:cxn ang="0">
                    <a:pos x="189" y="1116"/>
                  </a:cxn>
                  <a:cxn ang="0">
                    <a:pos x="95" y="1116"/>
                  </a:cxn>
                  <a:cxn ang="0">
                    <a:pos x="0" y="1116"/>
                  </a:cxn>
                </a:cxnLst>
                <a:rect l="0" t="0" r="r" b="b"/>
                <a:pathLst>
                  <a:path w="2255" h="1116">
                    <a:moveTo>
                      <a:pt x="0" y="1116"/>
                    </a:moveTo>
                    <a:lnTo>
                      <a:pt x="23" y="1116"/>
                    </a:lnTo>
                    <a:lnTo>
                      <a:pt x="47" y="1116"/>
                    </a:lnTo>
                    <a:lnTo>
                      <a:pt x="71" y="1116"/>
                    </a:lnTo>
                    <a:lnTo>
                      <a:pt x="95" y="1116"/>
                    </a:lnTo>
                    <a:lnTo>
                      <a:pt x="118" y="1116"/>
                    </a:lnTo>
                    <a:lnTo>
                      <a:pt x="142" y="1116"/>
                    </a:lnTo>
                    <a:lnTo>
                      <a:pt x="166" y="1116"/>
                    </a:lnTo>
                    <a:lnTo>
                      <a:pt x="189" y="1116"/>
                    </a:lnTo>
                    <a:lnTo>
                      <a:pt x="213" y="1116"/>
                    </a:lnTo>
                    <a:lnTo>
                      <a:pt x="237" y="1116"/>
                    </a:lnTo>
                    <a:lnTo>
                      <a:pt x="261" y="1115"/>
                    </a:lnTo>
                    <a:lnTo>
                      <a:pt x="284" y="1115"/>
                    </a:lnTo>
                    <a:lnTo>
                      <a:pt x="308" y="1115"/>
                    </a:lnTo>
                    <a:lnTo>
                      <a:pt x="332" y="1114"/>
                    </a:lnTo>
                    <a:lnTo>
                      <a:pt x="356" y="1112"/>
                    </a:lnTo>
                    <a:lnTo>
                      <a:pt x="379" y="1110"/>
                    </a:lnTo>
                    <a:lnTo>
                      <a:pt x="403" y="1106"/>
                    </a:lnTo>
                    <a:lnTo>
                      <a:pt x="427" y="1099"/>
                    </a:lnTo>
                    <a:lnTo>
                      <a:pt x="451" y="1088"/>
                    </a:lnTo>
                    <a:lnTo>
                      <a:pt x="474" y="1073"/>
                    </a:lnTo>
                    <a:lnTo>
                      <a:pt x="498" y="1051"/>
                    </a:lnTo>
                    <a:lnTo>
                      <a:pt x="522" y="1018"/>
                    </a:lnTo>
                    <a:lnTo>
                      <a:pt x="545" y="976"/>
                    </a:lnTo>
                    <a:lnTo>
                      <a:pt x="569" y="920"/>
                    </a:lnTo>
                    <a:lnTo>
                      <a:pt x="593" y="839"/>
                    </a:lnTo>
                    <a:lnTo>
                      <a:pt x="617" y="748"/>
                    </a:lnTo>
                    <a:lnTo>
                      <a:pt x="640" y="640"/>
                    </a:lnTo>
                    <a:lnTo>
                      <a:pt x="664" y="524"/>
                    </a:lnTo>
                    <a:lnTo>
                      <a:pt x="688" y="409"/>
                    </a:lnTo>
                    <a:lnTo>
                      <a:pt x="712" y="293"/>
                    </a:lnTo>
                    <a:lnTo>
                      <a:pt x="735" y="193"/>
                    </a:lnTo>
                    <a:lnTo>
                      <a:pt x="759" y="108"/>
                    </a:lnTo>
                    <a:lnTo>
                      <a:pt x="783" y="53"/>
                    </a:lnTo>
                    <a:lnTo>
                      <a:pt x="806" y="9"/>
                    </a:lnTo>
                    <a:lnTo>
                      <a:pt x="830" y="0"/>
                    </a:lnTo>
                    <a:lnTo>
                      <a:pt x="854" y="9"/>
                    </a:lnTo>
                    <a:lnTo>
                      <a:pt x="878" y="40"/>
                    </a:lnTo>
                    <a:lnTo>
                      <a:pt x="901" y="99"/>
                    </a:lnTo>
                    <a:lnTo>
                      <a:pt x="925" y="180"/>
                    </a:lnTo>
                    <a:lnTo>
                      <a:pt x="949" y="277"/>
                    </a:lnTo>
                    <a:lnTo>
                      <a:pt x="973" y="376"/>
                    </a:lnTo>
                    <a:lnTo>
                      <a:pt x="996" y="486"/>
                    </a:lnTo>
                    <a:lnTo>
                      <a:pt x="1020" y="602"/>
                    </a:lnTo>
                    <a:lnTo>
                      <a:pt x="1044" y="690"/>
                    </a:lnTo>
                    <a:lnTo>
                      <a:pt x="1067" y="773"/>
                    </a:lnTo>
                    <a:lnTo>
                      <a:pt x="1091" y="843"/>
                    </a:lnTo>
                    <a:lnTo>
                      <a:pt x="1115" y="897"/>
                    </a:lnTo>
                    <a:lnTo>
                      <a:pt x="1139" y="943"/>
                    </a:lnTo>
                    <a:lnTo>
                      <a:pt x="1162" y="977"/>
                    </a:lnTo>
                    <a:lnTo>
                      <a:pt x="1186" y="1009"/>
                    </a:lnTo>
                    <a:lnTo>
                      <a:pt x="1210" y="1032"/>
                    </a:lnTo>
                    <a:lnTo>
                      <a:pt x="1233" y="1048"/>
                    </a:lnTo>
                    <a:lnTo>
                      <a:pt x="1257" y="1066"/>
                    </a:lnTo>
                    <a:lnTo>
                      <a:pt x="1280" y="1076"/>
                    </a:lnTo>
                    <a:lnTo>
                      <a:pt x="1304" y="1084"/>
                    </a:lnTo>
                    <a:lnTo>
                      <a:pt x="1328" y="1090"/>
                    </a:lnTo>
                    <a:lnTo>
                      <a:pt x="1352" y="1095"/>
                    </a:lnTo>
                    <a:lnTo>
                      <a:pt x="1375" y="1099"/>
                    </a:lnTo>
                    <a:lnTo>
                      <a:pt x="1399" y="1103"/>
                    </a:lnTo>
                    <a:lnTo>
                      <a:pt x="1423" y="1105"/>
                    </a:lnTo>
                    <a:lnTo>
                      <a:pt x="1447" y="1108"/>
                    </a:lnTo>
                    <a:lnTo>
                      <a:pt x="1470" y="1109"/>
                    </a:lnTo>
                    <a:lnTo>
                      <a:pt x="1494" y="1110"/>
                    </a:lnTo>
                    <a:lnTo>
                      <a:pt x="1518" y="1111"/>
                    </a:lnTo>
                    <a:lnTo>
                      <a:pt x="1541" y="1112"/>
                    </a:lnTo>
                    <a:lnTo>
                      <a:pt x="1565" y="1112"/>
                    </a:lnTo>
                    <a:lnTo>
                      <a:pt x="1589" y="1113"/>
                    </a:lnTo>
                    <a:lnTo>
                      <a:pt x="1613" y="1114"/>
                    </a:lnTo>
                    <a:lnTo>
                      <a:pt x="1636" y="1114"/>
                    </a:lnTo>
                    <a:lnTo>
                      <a:pt x="1660" y="1114"/>
                    </a:lnTo>
                    <a:lnTo>
                      <a:pt x="1684" y="1115"/>
                    </a:lnTo>
                    <a:lnTo>
                      <a:pt x="1708" y="1115"/>
                    </a:lnTo>
                    <a:lnTo>
                      <a:pt x="1731" y="1115"/>
                    </a:lnTo>
                    <a:lnTo>
                      <a:pt x="1755" y="1115"/>
                    </a:lnTo>
                    <a:lnTo>
                      <a:pt x="1779" y="1115"/>
                    </a:lnTo>
                    <a:lnTo>
                      <a:pt x="1803" y="1115"/>
                    </a:lnTo>
                    <a:lnTo>
                      <a:pt x="1826" y="1115"/>
                    </a:lnTo>
                    <a:lnTo>
                      <a:pt x="1850" y="1115"/>
                    </a:lnTo>
                    <a:lnTo>
                      <a:pt x="1874" y="1115"/>
                    </a:lnTo>
                    <a:lnTo>
                      <a:pt x="1897" y="1115"/>
                    </a:lnTo>
                    <a:lnTo>
                      <a:pt x="1921" y="1114"/>
                    </a:lnTo>
                    <a:lnTo>
                      <a:pt x="1945" y="1115"/>
                    </a:lnTo>
                    <a:lnTo>
                      <a:pt x="1969" y="1115"/>
                    </a:lnTo>
                    <a:lnTo>
                      <a:pt x="1992" y="1114"/>
                    </a:lnTo>
                    <a:lnTo>
                      <a:pt x="2016" y="1114"/>
                    </a:lnTo>
                    <a:lnTo>
                      <a:pt x="2040" y="1115"/>
                    </a:lnTo>
                    <a:lnTo>
                      <a:pt x="2064" y="1114"/>
                    </a:lnTo>
                    <a:lnTo>
                      <a:pt x="2087" y="1114"/>
                    </a:lnTo>
                    <a:lnTo>
                      <a:pt x="2111" y="1114"/>
                    </a:lnTo>
                    <a:lnTo>
                      <a:pt x="2135" y="1115"/>
                    </a:lnTo>
                    <a:lnTo>
                      <a:pt x="2158" y="1115"/>
                    </a:lnTo>
                    <a:lnTo>
                      <a:pt x="2182" y="1115"/>
                    </a:lnTo>
                    <a:lnTo>
                      <a:pt x="2206" y="1115"/>
                    </a:lnTo>
                    <a:lnTo>
                      <a:pt x="2230" y="1115"/>
                    </a:lnTo>
                    <a:lnTo>
                      <a:pt x="2253" y="1115"/>
                    </a:lnTo>
                    <a:lnTo>
                      <a:pt x="2255" y="1115"/>
                    </a:lnTo>
                    <a:lnTo>
                      <a:pt x="2255" y="1115"/>
                    </a:lnTo>
                    <a:lnTo>
                      <a:pt x="2255" y="1116"/>
                    </a:lnTo>
                    <a:lnTo>
                      <a:pt x="2255" y="1116"/>
                    </a:lnTo>
                    <a:lnTo>
                      <a:pt x="2253" y="1116"/>
                    </a:lnTo>
                    <a:lnTo>
                      <a:pt x="2230" y="1116"/>
                    </a:lnTo>
                    <a:lnTo>
                      <a:pt x="2206" y="1116"/>
                    </a:lnTo>
                    <a:lnTo>
                      <a:pt x="2182" y="1116"/>
                    </a:lnTo>
                    <a:lnTo>
                      <a:pt x="2158" y="1116"/>
                    </a:lnTo>
                    <a:lnTo>
                      <a:pt x="2135" y="1116"/>
                    </a:lnTo>
                    <a:lnTo>
                      <a:pt x="2111" y="1116"/>
                    </a:lnTo>
                    <a:lnTo>
                      <a:pt x="2087" y="1116"/>
                    </a:lnTo>
                    <a:lnTo>
                      <a:pt x="2064" y="1116"/>
                    </a:lnTo>
                    <a:lnTo>
                      <a:pt x="2040" y="1116"/>
                    </a:lnTo>
                    <a:lnTo>
                      <a:pt x="2016" y="1116"/>
                    </a:lnTo>
                    <a:lnTo>
                      <a:pt x="1992" y="1116"/>
                    </a:lnTo>
                    <a:lnTo>
                      <a:pt x="1969" y="1116"/>
                    </a:lnTo>
                    <a:lnTo>
                      <a:pt x="1945" y="1116"/>
                    </a:lnTo>
                    <a:lnTo>
                      <a:pt x="1921" y="1116"/>
                    </a:lnTo>
                    <a:lnTo>
                      <a:pt x="1897" y="1116"/>
                    </a:lnTo>
                    <a:lnTo>
                      <a:pt x="1874" y="1116"/>
                    </a:lnTo>
                    <a:lnTo>
                      <a:pt x="1850" y="1116"/>
                    </a:lnTo>
                    <a:lnTo>
                      <a:pt x="1826" y="1116"/>
                    </a:lnTo>
                    <a:lnTo>
                      <a:pt x="1803" y="1116"/>
                    </a:lnTo>
                    <a:lnTo>
                      <a:pt x="1779" y="1116"/>
                    </a:lnTo>
                    <a:lnTo>
                      <a:pt x="1755" y="1116"/>
                    </a:lnTo>
                    <a:lnTo>
                      <a:pt x="1731" y="1116"/>
                    </a:lnTo>
                    <a:lnTo>
                      <a:pt x="1708" y="1116"/>
                    </a:lnTo>
                    <a:lnTo>
                      <a:pt x="1684" y="1116"/>
                    </a:lnTo>
                    <a:lnTo>
                      <a:pt x="1660" y="1116"/>
                    </a:lnTo>
                    <a:lnTo>
                      <a:pt x="1636" y="1116"/>
                    </a:lnTo>
                    <a:lnTo>
                      <a:pt x="1613" y="1116"/>
                    </a:lnTo>
                    <a:lnTo>
                      <a:pt x="1589" y="1116"/>
                    </a:lnTo>
                    <a:lnTo>
                      <a:pt x="1565" y="1116"/>
                    </a:lnTo>
                    <a:lnTo>
                      <a:pt x="1541" y="1116"/>
                    </a:lnTo>
                    <a:lnTo>
                      <a:pt x="1518" y="1116"/>
                    </a:lnTo>
                    <a:lnTo>
                      <a:pt x="1494" y="1116"/>
                    </a:lnTo>
                    <a:lnTo>
                      <a:pt x="1470" y="1116"/>
                    </a:lnTo>
                    <a:lnTo>
                      <a:pt x="1447" y="1116"/>
                    </a:lnTo>
                    <a:lnTo>
                      <a:pt x="1423" y="1116"/>
                    </a:lnTo>
                    <a:lnTo>
                      <a:pt x="1399" y="1116"/>
                    </a:lnTo>
                    <a:lnTo>
                      <a:pt x="1375" y="1116"/>
                    </a:lnTo>
                    <a:lnTo>
                      <a:pt x="1352" y="1116"/>
                    </a:lnTo>
                    <a:lnTo>
                      <a:pt x="1328" y="1116"/>
                    </a:lnTo>
                    <a:lnTo>
                      <a:pt x="1304" y="1116"/>
                    </a:lnTo>
                    <a:lnTo>
                      <a:pt x="1280" y="1116"/>
                    </a:lnTo>
                    <a:lnTo>
                      <a:pt x="1257" y="1116"/>
                    </a:lnTo>
                    <a:lnTo>
                      <a:pt x="1233" y="1116"/>
                    </a:lnTo>
                    <a:lnTo>
                      <a:pt x="1210" y="1116"/>
                    </a:lnTo>
                    <a:lnTo>
                      <a:pt x="1186" y="1116"/>
                    </a:lnTo>
                    <a:lnTo>
                      <a:pt x="1162" y="1116"/>
                    </a:lnTo>
                    <a:lnTo>
                      <a:pt x="1139" y="1116"/>
                    </a:lnTo>
                    <a:lnTo>
                      <a:pt x="1115" y="1116"/>
                    </a:lnTo>
                    <a:lnTo>
                      <a:pt x="1091" y="1116"/>
                    </a:lnTo>
                    <a:lnTo>
                      <a:pt x="1067" y="1116"/>
                    </a:lnTo>
                    <a:lnTo>
                      <a:pt x="1044" y="1116"/>
                    </a:lnTo>
                    <a:lnTo>
                      <a:pt x="1020" y="1116"/>
                    </a:lnTo>
                    <a:lnTo>
                      <a:pt x="996" y="1116"/>
                    </a:lnTo>
                    <a:lnTo>
                      <a:pt x="973" y="1116"/>
                    </a:lnTo>
                    <a:lnTo>
                      <a:pt x="949" y="1116"/>
                    </a:lnTo>
                    <a:lnTo>
                      <a:pt x="925" y="1116"/>
                    </a:lnTo>
                    <a:lnTo>
                      <a:pt x="901" y="1116"/>
                    </a:lnTo>
                    <a:lnTo>
                      <a:pt x="878" y="1116"/>
                    </a:lnTo>
                    <a:lnTo>
                      <a:pt x="854" y="1116"/>
                    </a:lnTo>
                    <a:lnTo>
                      <a:pt x="830" y="1116"/>
                    </a:lnTo>
                    <a:lnTo>
                      <a:pt x="806" y="1116"/>
                    </a:lnTo>
                    <a:lnTo>
                      <a:pt x="783" y="1116"/>
                    </a:lnTo>
                    <a:lnTo>
                      <a:pt x="759" y="1116"/>
                    </a:lnTo>
                    <a:lnTo>
                      <a:pt x="735" y="1116"/>
                    </a:lnTo>
                    <a:lnTo>
                      <a:pt x="712" y="1116"/>
                    </a:lnTo>
                    <a:lnTo>
                      <a:pt x="688" y="1116"/>
                    </a:lnTo>
                    <a:lnTo>
                      <a:pt x="664" y="1116"/>
                    </a:lnTo>
                    <a:lnTo>
                      <a:pt x="640" y="1116"/>
                    </a:lnTo>
                    <a:lnTo>
                      <a:pt x="617" y="1116"/>
                    </a:lnTo>
                    <a:lnTo>
                      <a:pt x="593" y="1116"/>
                    </a:lnTo>
                    <a:lnTo>
                      <a:pt x="569" y="1116"/>
                    </a:lnTo>
                    <a:lnTo>
                      <a:pt x="545" y="1116"/>
                    </a:lnTo>
                    <a:lnTo>
                      <a:pt x="522" y="1116"/>
                    </a:lnTo>
                    <a:lnTo>
                      <a:pt x="498" y="1116"/>
                    </a:lnTo>
                    <a:lnTo>
                      <a:pt x="474" y="1116"/>
                    </a:lnTo>
                    <a:lnTo>
                      <a:pt x="451" y="1116"/>
                    </a:lnTo>
                    <a:lnTo>
                      <a:pt x="427" y="1116"/>
                    </a:lnTo>
                    <a:lnTo>
                      <a:pt x="403" y="1116"/>
                    </a:lnTo>
                    <a:lnTo>
                      <a:pt x="379" y="1116"/>
                    </a:lnTo>
                    <a:lnTo>
                      <a:pt x="356" y="1116"/>
                    </a:lnTo>
                    <a:lnTo>
                      <a:pt x="332" y="1116"/>
                    </a:lnTo>
                    <a:lnTo>
                      <a:pt x="308" y="1116"/>
                    </a:lnTo>
                    <a:lnTo>
                      <a:pt x="284" y="1116"/>
                    </a:lnTo>
                    <a:lnTo>
                      <a:pt x="261" y="1116"/>
                    </a:lnTo>
                    <a:lnTo>
                      <a:pt x="237" y="1116"/>
                    </a:lnTo>
                    <a:lnTo>
                      <a:pt x="213" y="1116"/>
                    </a:lnTo>
                    <a:lnTo>
                      <a:pt x="189" y="1116"/>
                    </a:lnTo>
                    <a:lnTo>
                      <a:pt x="166" y="1116"/>
                    </a:lnTo>
                    <a:lnTo>
                      <a:pt x="142" y="1116"/>
                    </a:lnTo>
                    <a:lnTo>
                      <a:pt x="118" y="1116"/>
                    </a:lnTo>
                    <a:lnTo>
                      <a:pt x="95" y="1116"/>
                    </a:lnTo>
                    <a:lnTo>
                      <a:pt x="71" y="1116"/>
                    </a:lnTo>
                    <a:lnTo>
                      <a:pt x="47" y="1116"/>
                    </a:lnTo>
                    <a:lnTo>
                      <a:pt x="23" y="1116"/>
                    </a:lnTo>
                    <a:lnTo>
                      <a:pt x="0" y="1116"/>
                    </a:lnTo>
                    <a:lnTo>
                      <a:pt x="0" y="1116"/>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3" name="Freeform 65"/>
              <p:cNvSpPr>
                <a:spLocks/>
              </p:cNvSpPr>
              <p:nvPr/>
            </p:nvSpPr>
            <p:spPr bwMode="auto">
              <a:xfrm>
                <a:off x="698" y="1983"/>
                <a:ext cx="2261" cy="1116"/>
              </a:xfrm>
              <a:custGeom>
                <a:avLst/>
                <a:gdLst/>
                <a:ahLst/>
                <a:cxnLst>
                  <a:cxn ang="0">
                    <a:pos x="11" y="2134"/>
                  </a:cxn>
                  <a:cxn ang="0">
                    <a:pos x="108" y="2134"/>
                  </a:cxn>
                  <a:cxn ang="0">
                    <a:pos x="205" y="2134"/>
                  </a:cxn>
                  <a:cxn ang="0">
                    <a:pos x="302" y="2134"/>
                  </a:cxn>
                  <a:cxn ang="0">
                    <a:pos x="398" y="2134"/>
                  </a:cxn>
                  <a:cxn ang="0">
                    <a:pos x="495" y="2134"/>
                  </a:cxn>
                  <a:cxn ang="0">
                    <a:pos x="592" y="2133"/>
                  </a:cxn>
                  <a:cxn ang="0">
                    <a:pos x="689" y="2131"/>
                  </a:cxn>
                  <a:cxn ang="0">
                    <a:pos x="786" y="2123"/>
                  </a:cxn>
                  <a:cxn ang="0">
                    <a:pos x="883" y="2102"/>
                  </a:cxn>
                  <a:cxn ang="0">
                    <a:pos x="980" y="2052"/>
                  </a:cxn>
                  <a:cxn ang="0">
                    <a:pos x="1077" y="1947"/>
                  </a:cxn>
                  <a:cxn ang="0">
                    <a:pos x="1174" y="1759"/>
                  </a:cxn>
                  <a:cxn ang="0">
                    <a:pos x="1271" y="1430"/>
                  </a:cxn>
                  <a:cxn ang="0">
                    <a:pos x="1368" y="1002"/>
                  </a:cxn>
                  <a:cxn ang="0">
                    <a:pos x="1465" y="560"/>
                  </a:cxn>
                  <a:cxn ang="0">
                    <a:pos x="1561" y="207"/>
                  </a:cxn>
                  <a:cxn ang="0">
                    <a:pos x="1658" y="17"/>
                  </a:cxn>
                  <a:cxn ang="0">
                    <a:pos x="1755" y="18"/>
                  </a:cxn>
                  <a:cxn ang="0">
                    <a:pos x="1852" y="190"/>
                  </a:cxn>
                  <a:cxn ang="0">
                    <a:pos x="1949" y="529"/>
                  </a:cxn>
                  <a:cxn ang="0">
                    <a:pos x="2046" y="930"/>
                  </a:cxn>
                  <a:cxn ang="0">
                    <a:pos x="2143" y="1319"/>
                  </a:cxn>
                  <a:cxn ang="0">
                    <a:pos x="2240" y="1613"/>
                  </a:cxn>
                  <a:cxn ang="0">
                    <a:pos x="2337" y="1803"/>
                  </a:cxn>
                  <a:cxn ang="0">
                    <a:pos x="2434" y="1930"/>
                  </a:cxn>
                  <a:cxn ang="0">
                    <a:pos x="2531" y="2005"/>
                  </a:cxn>
                  <a:cxn ang="0">
                    <a:pos x="2627" y="2058"/>
                  </a:cxn>
                  <a:cxn ang="0">
                    <a:pos x="2724" y="2086"/>
                  </a:cxn>
                  <a:cxn ang="0">
                    <a:pos x="2821" y="2102"/>
                  </a:cxn>
                  <a:cxn ang="0">
                    <a:pos x="2918" y="2114"/>
                  </a:cxn>
                  <a:cxn ang="0">
                    <a:pos x="3015" y="2121"/>
                  </a:cxn>
                  <a:cxn ang="0">
                    <a:pos x="3112" y="2126"/>
                  </a:cxn>
                  <a:cxn ang="0">
                    <a:pos x="3209" y="2128"/>
                  </a:cxn>
                  <a:cxn ang="0">
                    <a:pos x="3306" y="2131"/>
                  </a:cxn>
                  <a:cxn ang="0">
                    <a:pos x="3403" y="2131"/>
                  </a:cxn>
                  <a:cxn ang="0">
                    <a:pos x="3500" y="2132"/>
                  </a:cxn>
                  <a:cxn ang="0">
                    <a:pos x="3597" y="2132"/>
                  </a:cxn>
                  <a:cxn ang="0">
                    <a:pos x="3694" y="2132"/>
                  </a:cxn>
                  <a:cxn ang="0">
                    <a:pos x="3790" y="2132"/>
                  </a:cxn>
                  <a:cxn ang="0">
                    <a:pos x="3887" y="2132"/>
                  </a:cxn>
                  <a:cxn ang="0">
                    <a:pos x="3984" y="2132"/>
                  </a:cxn>
                  <a:cxn ang="0">
                    <a:pos x="4081" y="2131"/>
                  </a:cxn>
                  <a:cxn ang="0">
                    <a:pos x="4178" y="2132"/>
                  </a:cxn>
                  <a:cxn ang="0">
                    <a:pos x="4275" y="2131"/>
                  </a:cxn>
                  <a:cxn ang="0">
                    <a:pos x="4372" y="2132"/>
                  </a:cxn>
                  <a:cxn ang="0">
                    <a:pos x="4469" y="2133"/>
                  </a:cxn>
                  <a:cxn ang="0">
                    <a:pos x="4566" y="2133"/>
                  </a:cxn>
                  <a:cxn ang="0">
                    <a:pos x="4618" y="2133"/>
                  </a:cxn>
                </a:cxnLst>
                <a:rect l="0" t="0" r="r" b="b"/>
                <a:pathLst>
                  <a:path w="4618" h="2134">
                    <a:moveTo>
                      <a:pt x="0" y="2133"/>
                    </a:moveTo>
                    <a:lnTo>
                      <a:pt x="11" y="2134"/>
                    </a:lnTo>
                    <a:lnTo>
                      <a:pt x="59" y="2134"/>
                    </a:lnTo>
                    <a:lnTo>
                      <a:pt x="108" y="2134"/>
                    </a:lnTo>
                    <a:lnTo>
                      <a:pt x="156" y="2134"/>
                    </a:lnTo>
                    <a:lnTo>
                      <a:pt x="205" y="2134"/>
                    </a:lnTo>
                    <a:lnTo>
                      <a:pt x="253" y="2134"/>
                    </a:lnTo>
                    <a:lnTo>
                      <a:pt x="302" y="2134"/>
                    </a:lnTo>
                    <a:lnTo>
                      <a:pt x="350" y="2134"/>
                    </a:lnTo>
                    <a:lnTo>
                      <a:pt x="398" y="2134"/>
                    </a:lnTo>
                    <a:lnTo>
                      <a:pt x="447" y="2134"/>
                    </a:lnTo>
                    <a:lnTo>
                      <a:pt x="495" y="2134"/>
                    </a:lnTo>
                    <a:lnTo>
                      <a:pt x="544" y="2133"/>
                    </a:lnTo>
                    <a:lnTo>
                      <a:pt x="592" y="2133"/>
                    </a:lnTo>
                    <a:lnTo>
                      <a:pt x="641" y="2132"/>
                    </a:lnTo>
                    <a:lnTo>
                      <a:pt x="689" y="2131"/>
                    </a:lnTo>
                    <a:lnTo>
                      <a:pt x="738" y="2128"/>
                    </a:lnTo>
                    <a:lnTo>
                      <a:pt x="786" y="2123"/>
                    </a:lnTo>
                    <a:lnTo>
                      <a:pt x="835" y="2115"/>
                    </a:lnTo>
                    <a:lnTo>
                      <a:pt x="883" y="2102"/>
                    </a:lnTo>
                    <a:lnTo>
                      <a:pt x="932" y="2081"/>
                    </a:lnTo>
                    <a:lnTo>
                      <a:pt x="980" y="2052"/>
                    </a:lnTo>
                    <a:lnTo>
                      <a:pt x="1028" y="2011"/>
                    </a:lnTo>
                    <a:lnTo>
                      <a:pt x="1077" y="1947"/>
                    </a:lnTo>
                    <a:lnTo>
                      <a:pt x="1125" y="1867"/>
                    </a:lnTo>
                    <a:lnTo>
                      <a:pt x="1174" y="1759"/>
                    </a:lnTo>
                    <a:lnTo>
                      <a:pt x="1222" y="1604"/>
                    </a:lnTo>
                    <a:lnTo>
                      <a:pt x="1271" y="1430"/>
                    </a:lnTo>
                    <a:lnTo>
                      <a:pt x="1319" y="1225"/>
                    </a:lnTo>
                    <a:lnTo>
                      <a:pt x="1368" y="1002"/>
                    </a:lnTo>
                    <a:lnTo>
                      <a:pt x="1416" y="783"/>
                    </a:lnTo>
                    <a:lnTo>
                      <a:pt x="1465" y="560"/>
                    </a:lnTo>
                    <a:lnTo>
                      <a:pt x="1513" y="370"/>
                    </a:lnTo>
                    <a:lnTo>
                      <a:pt x="1561" y="207"/>
                    </a:lnTo>
                    <a:lnTo>
                      <a:pt x="1610" y="101"/>
                    </a:lnTo>
                    <a:lnTo>
                      <a:pt x="1658" y="17"/>
                    </a:lnTo>
                    <a:lnTo>
                      <a:pt x="1707" y="0"/>
                    </a:lnTo>
                    <a:lnTo>
                      <a:pt x="1755" y="18"/>
                    </a:lnTo>
                    <a:lnTo>
                      <a:pt x="1804" y="76"/>
                    </a:lnTo>
                    <a:lnTo>
                      <a:pt x="1852" y="190"/>
                    </a:lnTo>
                    <a:lnTo>
                      <a:pt x="1901" y="345"/>
                    </a:lnTo>
                    <a:lnTo>
                      <a:pt x="1949" y="529"/>
                    </a:lnTo>
                    <a:lnTo>
                      <a:pt x="1998" y="720"/>
                    </a:lnTo>
                    <a:lnTo>
                      <a:pt x="2046" y="930"/>
                    </a:lnTo>
                    <a:lnTo>
                      <a:pt x="2094" y="1151"/>
                    </a:lnTo>
                    <a:lnTo>
                      <a:pt x="2143" y="1319"/>
                    </a:lnTo>
                    <a:lnTo>
                      <a:pt x="2191" y="1479"/>
                    </a:lnTo>
                    <a:lnTo>
                      <a:pt x="2240" y="1613"/>
                    </a:lnTo>
                    <a:lnTo>
                      <a:pt x="2288" y="1716"/>
                    </a:lnTo>
                    <a:lnTo>
                      <a:pt x="2337" y="1803"/>
                    </a:lnTo>
                    <a:lnTo>
                      <a:pt x="2385" y="1868"/>
                    </a:lnTo>
                    <a:lnTo>
                      <a:pt x="2434" y="1930"/>
                    </a:lnTo>
                    <a:lnTo>
                      <a:pt x="2482" y="1975"/>
                    </a:lnTo>
                    <a:lnTo>
                      <a:pt x="2531" y="2005"/>
                    </a:lnTo>
                    <a:lnTo>
                      <a:pt x="2579" y="2039"/>
                    </a:lnTo>
                    <a:lnTo>
                      <a:pt x="2627" y="2058"/>
                    </a:lnTo>
                    <a:lnTo>
                      <a:pt x="2676" y="2073"/>
                    </a:lnTo>
                    <a:lnTo>
                      <a:pt x="2724" y="2086"/>
                    </a:lnTo>
                    <a:lnTo>
                      <a:pt x="2773" y="2095"/>
                    </a:lnTo>
                    <a:lnTo>
                      <a:pt x="2821" y="2102"/>
                    </a:lnTo>
                    <a:lnTo>
                      <a:pt x="2870" y="2110"/>
                    </a:lnTo>
                    <a:lnTo>
                      <a:pt x="2918" y="2114"/>
                    </a:lnTo>
                    <a:lnTo>
                      <a:pt x="2967" y="2119"/>
                    </a:lnTo>
                    <a:lnTo>
                      <a:pt x="3015" y="2121"/>
                    </a:lnTo>
                    <a:lnTo>
                      <a:pt x="3064" y="2124"/>
                    </a:lnTo>
                    <a:lnTo>
                      <a:pt x="3112" y="2126"/>
                    </a:lnTo>
                    <a:lnTo>
                      <a:pt x="3160" y="2128"/>
                    </a:lnTo>
                    <a:lnTo>
                      <a:pt x="3209" y="2128"/>
                    </a:lnTo>
                    <a:lnTo>
                      <a:pt x="3257" y="2129"/>
                    </a:lnTo>
                    <a:lnTo>
                      <a:pt x="3306" y="2131"/>
                    </a:lnTo>
                    <a:lnTo>
                      <a:pt x="3354" y="2131"/>
                    </a:lnTo>
                    <a:lnTo>
                      <a:pt x="3403" y="2131"/>
                    </a:lnTo>
                    <a:lnTo>
                      <a:pt x="3451" y="2132"/>
                    </a:lnTo>
                    <a:lnTo>
                      <a:pt x="3500" y="2132"/>
                    </a:lnTo>
                    <a:lnTo>
                      <a:pt x="3548" y="2132"/>
                    </a:lnTo>
                    <a:lnTo>
                      <a:pt x="3597" y="2132"/>
                    </a:lnTo>
                    <a:lnTo>
                      <a:pt x="3645" y="2133"/>
                    </a:lnTo>
                    <a:lnTo>
                      <a:pt x="3694" y="2132"/>
                    </a:lnTo>
                    <a:lnTo>
                      <a:pt x="3742" y="2132"/>
                    </a:lnTo>
                    <a:lnTo>
                      <a:pt x="3790" y="2132"/>
                    </a:lnTo>
                    <a:lnTo>
                      <a:pt x="3839" y="2132"/>
                    </a:lnTo>
                    <a:lnTo>
                      <a:pt x="3887" y="2132"/>
                    </a:lnTo>
                    <a:lnTo>
                      <a:pt x="3936" y="2131"/>
                    </a:lnTo>
                    <a:lnTo>
                      <a:pt x="3984" y="2132"/>
                    </a:lnTo>
                    <a:lnTo>
                      <a:pt x="4033" y="2132"/>
                    </a:lnTo>
                    <a:lnTo>
                      <a:pt x="4081" y="2131"/>
                    </a:lnTo>
                    <a:lnTo>
                      <a:pt x="4130" y="2131"/>
                    </a:lnTo>
                    <a:lnTo>
                      <a:pt x="4178" y="2132"/>
                    </a:lnTo>
                    <a:lnTo>
                      <a:pt x="4227" y="2131"/>
                    </a:lnTo>
                    <a:lnTo>
                      <a:pt x="4275" y="2131"/>
                    </a:lnTo>
                    <a:lnTo>
                      <a:pt x="4323" y="2131"/>
                    </a:lnTo>
                    <a:lnTo>
                      <a:pt x="4372" y="2132"/>
                    </a:lnTo>
                    <a:lnTo>
                      <a:pt x="4420" y="2132"/>
                    </a:lnTo>
                    <a:lnTo>
                      <a:pt x="4469" y="2133"/>
                    </a:lnTo>
                    <a:lnTo>
                      <a:pt x="4517" y="2133"/>
                    </a:lnTo>
                    <a:lnTo>
                      <a:pt x="4566" y="2133"/>
                    </a:lnTo>
                    <a:lnTo>
                      <a:pt x="4614" y="2133"/>
                    </a:lnTo>
                    <a:lnTo>
                      <a:pt x="4618" y="2133"/>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4" name="Freeform 66"/>
              <p:cNvSpPr>
                <a:spLocks/>
              </p:cNvSpPr>
              <p:nvPr/>
            </p:nvSpPr>
            <p:spPr bwMode="auto">
              <a:xfrm>
                <a:off x="1677" y="2532"/>
                <a:ext cx="41" cy="22"/>
              </a:xfrm>
              <a:custGeom>
                <a:avLst/>
                <a:gdLst/>
                <a:ahLst/>
                <a:cxnLst>
                  <a:cxn ang="0">
                    <a:pos x="0" y="11"/>
                  </a:cxn>
                  <a:cxn ang="0">
                    <a:pos x="0" y="0"/>
                  </a:cxn>
                  <a:cxn ang="0">
                    <a:pos x="41" y="11"/>
                  </a:cxn>
                  <a:cxn ang="0">
                    <a:pos x="0" y="22"/>
                  </a:cxn>
                  <a:cxn ang="0">
                    <a:pos x="0" y="11"/>
                  </a:cxn>
                </a:cxnLst>
                <a:rect l="0" t="0" r="r" b="b"/>
                <a:pathLst>
                  <a:path w="41" h="22">
                    <a:moveTo>
                      <a:pt x="0" y="11"/>
                    </a:moveTo>
                    <a:lnTo>
                      <a:pt x="0" y="0"/>
                    </a:lnTo>
                    <a:lnTo>
                      <a:pt x="41" y="11"/>
                    </a:lnTo>
                    <a:lnTo>
                      <a:pt x="0" y="22"/>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5" name="Freeform 67"/>
              <p:cNvSpPr>
                <a:spLocks/>
              </p:cNvSpPr>
              <p:nvPr/>
            </p:nvSpPr>
            <p:spPr bwMode="auto">
              <a:xfrm>
                <a:off x="1677" y="2532"/>
                <a:ext cx="41" cy="22"/>
              </a:xfrm>
              <a:custGeom>
                <a:avLst/>
                <a:gdLst/>
                <a:ahLst/>
                <a:cxnLst>
                  <a:cxn ang="0">
                    <a:pos x="0" y="11"/>
                  </a:cxn>
                  <a:cxn ang="0">
                    <a:pos x="0" y="0"/>
                  </a:cxn>
                  <a:cxn ang="0">
                    <a:pos x="41" y="11"/>
                  </a:cxn>
                  <a:cxn ang="0">
                    <a:pos x="0" y="22"/>
                  </a:cxn>
                  <a:cxn ang="0">
                    <a:pos x="0" y="11"/>
                  </a:cxn>
                </a:cxnLst>
                <a:rect l="0" t="0" r="r" b="b"/>
                <a:pathLst>
                  <a:path w="41" h="22">
                    <a:moveTo>
                      <a:pt x="0" y="11"/>
                    </a:moveTo>
                    <a:lnTo>
                      <a:pt x="0" y="0"/>
                    </a:lnTo>
                    <a:lnTo>
                      <a:pt x="41" y="11"/>
                    </a:lnTo>
                    <a:lnTo>
                      <a:pt x="0" y="22"/>
                    </a:lnTo>
                    <a:lnTo>
                      <a:pt x="0" y="11"/>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6" name="Freeform 68"/>
              <p:cNvSpPr>
                <a:spLocks/>
              </p:cNvSpPr>
              <p:nvPr/>
            </p:nvSpPr>
            <p:spPr bwMode="auto">
              <a:xfrm>
                <a:off x="1367" y="2532"/>
                <a:ext cx="40" cy="22"/>
              </a:xfrm>
              <a:custGeom>
                <a:avLst/>
                <a:gdLst/>
                <a:ahLst/>
                <a:cxnLst>
                  <a:cxn ang="0">
                    <a:pos x="40" y="11"/>
                  </a:cxn>
                  <a:cxn ang="0">
                    <a:pos x="40" y="22"/>
                  </a:cxn>
                  <a:cxn ang="0">
                    <a:pos x="0" y="11"/>
                  </a:cxn>
                  <a:cxn ang="0">
                    <a:pos x="40" y="0"/>
                  </a:cxn>
                  <a:cxn ang="0">
                    <a:pos x="40" y="11"/>
                  </a:cxn>
                </a:cxnLst>
                <a:rect l="0" t="0" r="r" b="b"/>
                <a:pathLst>
                  <a:path w="40" h="22">
                    <a:moveTo>
                      <a:pt x="40" y="11"/>
                    </a:moveTo>
                    <a:lnTo>
                      <a:pt x="40" y="22"/>
                    </a:lnTo>
                    <a:lnTo>
                      <a:pt x="0" y="11"/>
                    </a:lnTo>
                    <a:lnTo>
                      <a:pt x="40" y="0"/>
                    </a:lnTo>
                    <a:lnTo>
                      <a:pt x="4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7" name="Freeform 69"/>
              <p:cNvSpPr>
                <a:spLocks/>
              </p:cNvSpPr>
              <p:nvPr/>
            </p:nvSpPr>
            <p:spPr bwMode="auto">
              <a:xfrm>
                <a:off x="1367" y="2532"/>
                <a:ext cx="40" cy="22"/>
              </a:xfrm>
              <a:custGeom>
                <a:avLst/>
                <a:gdLst/>
                <a:ahLst/>
                <a:cxnLst>
                  <a:cxn ang="0">
                    <a:pos x="40" y="11"/>
                  </a:cxn>
                  <a:cxn ang="0">
                    <a:pos x="40" y="22"/>
                  </a:cxn>
                  <a:cxn ang="0">
                    <a:pos x="0" y="11"/>
                  </a:cxn>
                  <a:cxn ang="0">
                    <a:pos x="40" y="0"/>
                  </a:cxn>
                  <a:cxn ang="0">
                    <a:pos x="40" y="11"/>
                  </a:cxn>
                </a:cxnLst>
                <a:rect l="0" t="0" r="r" b="b"/>
                <a:pathLst>
                  <a:path w="40" h="22">
                    <a:moveTo>
                      <a:pt x="40" y="11"/>
                    </a:moveTo>
                    <a:lnTo>
                      <a:pt x="40" y="22"/>
                    </a:lnTo>
                    <a:lnTo>
                      <a:pt x="0" y="11"/>
                    </a:lnTo>
                    <a:lnTo>
                      <a:pt x="40" y="0"/>
                    </a:lnTo>
                    <a:lnTo>
                      <a:pt x="40" y="11"/>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8" name="Line 70"/>
              <p:cNvSpPr>
                <a:spLocks noChangeShapeType="1"/>
              </p:cNvSpPr>
              <p:nvPr/>
            </p:nvSpPr>
            <p:spPr bwMode="auto">
              <a:xfrm>
                <a:off x="1407" y="2543"/>
                <a:ext cx="270" cy="1"/>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9" name="Rectangle 71"/>
              <p:cNvSpPr>
                <a:spLocks noChangeArrowheads="1"/>
              </p:cNvSpPr>
              <p:nvPr/>
            </p:nvSpPr>
            <p:spPr bwMode="auto">
              <a:xfrm>
                <a:off x="1844" y="2496"/>
                <a:ext cx="540" cy="1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FWHM = 750 ps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76" name="TextBox 75"/>
            <p:cNvSpPr txBox="1"/>
            <p:nvPr/>
          </p:nvSpPr>
          <p:spPr>
            <a:xfrm>
              <a:off x="3131840" y="2708920"/>
              <a:ext cx="1656184" cy="369332"/>
            </a:xfrm>
            <a:prstGeom prst="rect">
              <a:avLst/>
            </a:prstGeom>
            <a:noFill/>
          </p:spPr>
          <p:txBody>
            <a:bodyPr wrap="square" rtlCol="0">
              <a:spAutoFit/>
            </a:bodyPr>
            <a:lstStyle/>
            <a:p>
              <a:r>
                <a:rPr lang="en-GB" dirty="0" smtClean="0"/>
                <a:t>(protons 2011)</a:t>
              </a:r>
              <a:endParaRPr lang="en-GB" dirty="0"/>
            </a:p>
          </p:txBody>
        </p:sp>
      </p:grpSp>
      <p:sp>
        <p:nvSpPr>
          <p:cNvPr id="78" name="Date Placeholder 77"/>
          <p:cNvSpPr>
            <a:spLocks noGrp="1"/>
          </p:cNvSpPr>
          <p:nvPr>
            <p:ph type="dt" sz="half" idx="10"/>
          </p:nvPr>
        </p:nvSpPr>
        <p:spPr/>
        <p:txBody>
          <a:bodyPr/>
          <a:lstStyle/>
          <a:p>
            <a:r>
              <a:rPr lang="en-GB" smtClean="0"/>
              <a:t>06/09/2011</a:t>
            </a:r>
            <a:endParaRPr lang="en-GB"/>
          </a:p>
        </p:txBody>
      </p:sp>
      <p:sp>
        <p:nvSpPr>
          <p:cNvPr id="79" name="Slide Number Placeholder 78"/>
          <p:cNvSpPr>
            <a:spLocks noGrp="1"/>
          </p:cNvSpPr>
          <p:nvPr>
            <p:ph type="sldNum" sz="quarter" idx="12"/>
          </p:nvPr>
        </p:nvSpPr>
        <p:spPr/>
        <p:txBody>
          <a:bodyPr/>
          <a:lstStyle/>
          <a:p>
            <a:fld id="{AF8FF531-4192-48A9-9E4F-239262BA1DA9}" type="slidenum">
              <a:rPr lang="en-GB" smtClean="0"/>
              <a:t>8</a:t>
            </a:fld>
            <a:endParaRPr lang="en-GB"/>
          </a:p>
        </p:txBody>
      </p:sp>
      <p:sp>
        <p:nvSpPr>
          <p:cNvPr id="80" name="Footer Placeholder 79"/>
          <p:cNvSpPr>
            <a:spLocks noGrp="1"/>
          </p:cNvSpPr>
          <p:nvPr>
            <p:ph type="ftr" sz="quarter" idx="11"/>
          </p:nvPr>
        </p:nvSpPr>
        <p:spPr/>
        <p:txBody>
          <a:bodyPr/>
          <a:lstStyle/>
          <a:p>
            <a:r>
              <a:rPr lang="en-GB" smtClean="0"/>
              <a:t>E. Bravin - LBOC</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p:cTn id="7" dur="1000" fill="hold"/>
                                        <p:tgtEl>
                                          <p:spTgt spid="77"/>
                                        </p:tgtEl>
                                        <p:attrNameLst>
                                          <p:attrName>ppt_w</p:attrName>
                                        </p:attrNameLst>
                                      </p:cBhvr>
                                      <p:tavLst>
                                        <p:tav tm="0">
                                          <p:val>
                                            <p:fltVal val="0"/>
                                          </p:val>
                                        </p:tav>
                                        <p:tav tm="100000">
                                          <p:val>
                                            <p:strVal val="#ppt_w"/>
                                          </p:val>
                                        </p:tav>
                                      </p:tavLst>
                                    </p:anim>
                                    <p:anim calcmode="lin" valueType="num">
                                      <p:cBhvr>
                                        <p:cTn id="8" dur="1000" fill="hold"/>
                                        <p:tgtEl>
                                          <p:spTgt spid="77"/>
                                        </p:tgtEl>
                                        <p:attrNameLst>
                                          <p:attrName>ppt_h</p:attrName>
                                        </p:attrNameLst>
                                      </p:cBhvr>
                                      <p:tavLst>
                                        <p:tav tm="0">
                                          <p:val>
                                            <p:fltVal val="0"/>
                                          </p:val>
                                        </p:tav>
                                        <p:tav tm="100000">
                                          <p:val>
                                            <p:strVal val="#ppt_h"/>
                                          </p:val>
                                        </p:tav>
                                      </p:tavLst>
                                    </p:anim>
                                  </p:childTnLst>
                                </p:cTn>
                              </p:par>
                              <p:par>
                                <p:cTn id="9" presetID="56" presetClass="path" presetSubtype="0" accel="50000" decel="50000" fill="hold" nodeType="withEffect">
                                  <p:stCondLst>
                                    <p:cond delay="0"/>
                                  </p:stCondLst>
                                  <p:childTnLst>
                                    <p:animMotion origin="layout" path="M -0.02274 0.03147 L 0.35521 -0.06293 " pathEditMode="relative" rAng="0" ptsTypes="AA">
                                      <p:cBhvr>
                                        <p:cTn id="10" dur="1000" fill="hold"/>
                                        <p:tgtEl>
                                          <p:spTgt spid="77"/>
                                        </p:tgtEl>
                                        <p:attrNameLst>
                                          <p:attrName>ppt_x</p:attrName>
                                          <p:attrName>ppt_y</p:attrName>
                                        </p:attrNameLst>
                                      </p:cBhvr>
                                      <p:rCtr x="189" y="-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ern.ch\dfs\Users\a\ajeff\Documents\First results of LDM\satellites - filled with notes.jpg"/>
          <p:cNvPicPr>
            <a:picLocks noChangeAspect="1" noChangeArrowheads="1"/>
          </p:cNvPicPr>
          <p:nvPr/>
        </p:nvPicPr>
        <p:blipFill>
          <a:blip r:embed="rId2" cstate="print"/>
          <a:srcRect/>
          <a:stretch>
            <a:fillRect/>
          </a:stretch>
        </p:blipFill>
        <p:spPr bwMode="auto">
          <a:xfrm>
            <a:off x="251520" y="1558533"/>
            <a:ext cx="8648700" cy="4367212"/>
          </a:xfrm>
          <a:prstGeom prst="rect">
            <a:avLst/>
          </a:prstGeom>
          <a:noFill/>
        </p:spPr>
      </p:pic>
      <p:sp>
        <p:nvSpPr>
          <p:cNvPr id="3" name="TextBox 2"/>
          <p:cNvSpPr txBox="1"/>
          <p:nvPr/>
        </p:nvSpPr>
        <p:spPr>
          <a:xfrm>
            <a:off x="971600" y="5807005"/>
            <a:ext cx="7416824" cy="646331"/>
          </a:xfrm>
          <a:prstGeom prst="rect">
            <a:avLst/>
          </a:prstGeom>
          <a:noFill/>
        </p:spPr>
        <p:txBody>
          <a:bodyPr wrap="square" rtlCol="0">
            <a:spAutoFit/>
          </a:bodyPr>
          <a:lstStyle/>
          <a:p>
            <a:r>
              <a:rPr lang="en-US" dirty="0" smtClean="0"/>
              <a:t>~10 minute acquisition with ions at flat top. Ghost and satellite bunches can be distinguished with a dynamic range of up to 10</a:t>
            </a:r>
            <a:r>
              <a:rPr lang="en-US" baseline="30000" dirty="0" smtClean="0"/>
              <a:t>5</a:t>
            </a:r>
            <a:endParaRPr lang="en-US" baseline="-25000" dirty="0"/>
          </a:p>
        </p:txBody>
      </p:sp>
      <p:sp>
        <p:nvSpPr>
          <p:cNvPr id="4" name="Title 3"/>
          <p:cNvSpPr>
            <a:spLocks noGrp="1"/>
          </p:cNvSpPr>
          <p:nvPr>
            <p:ph type="title"/>
          </p:nvPr>
        </p:nvSpPr>
        <p:spPr/>
        <p:txBody>
          <a:bodyPr/>
          <a:lstStyle/>
          <a:p>
            <a:r>
              <a:rPr lang="en-GB" dirty="0" smtClean="0"/>
              <a:t>Satellites (ions 2010)</a:t>
            </a:r>
            <a:endParaRPr lang="en-GB" dirty="0"/>
          </a:p>
        </p:txBody>
      </p:sp>
      <p:sp>
        <p:nvSpPr>
          <p:cNvPr id="5" name="Date Placeholder 4"/>
          <p:cNvSpPr>
            <a:spLocks noGrp="1"/>
          </p:cNvSpPr>
          <p:nvPr>
            <p:ph type="dt" sz="half" idx="10"/>
          </p:nvPr>
        </p:nvSpPr>
        <p:spPr/>
        <p:txBody>
          <a:bodyPr/>
          <a:lstStyle/>
          <a:p>
            <a:r>
              <a:rPr lang="en-GB" smtClean="0"/>
              <a:t>06/09/2011</a:t>
            </a:r>
            <a:endParaRPr lang="en-GB"/>
          </a:p>
        </p:txBody>
      </p:sp>
      <p:sp>
        <p:nvSpPr>
          <p:cNvPr id="6" name="Slide Number Placeholder 5"/>
          <p:cNvSpPr>
            <a:spLocks noGrp="1"/>
          </p:cNvSpPr>
          <p:nvPr>
            <p:ph type="sldNum" sz="quarter" idx="12"/>
          </p:nvPr>
        </p:nvSpPr>
        <p:spPr/>
        <p:txBody>
          <a:bodyPr/>
          <a:lstStyle/>
          <a:p>
            <a:fld id="{AF8FF531-4192-48A9-9E4F-239262BA1DA9}" type="slidenum">
              <a:rPr lang="en-GB" smtClean="0"/>
              <a:t>9</a:t>
            </a:fld>
            <a:endParaRPr lang="en-GB"/>
          </a:p>
        </p:txBody>
      </p:sp>
      <p:sp>
        <p:nvSpPr>
          <p:cNvPr id="7" name="Footer Placeholder 6"/>
          <p:cNvSpPr>
            <a:spLocks noGrp="1"/>
          </p:cNvSpPr>
          <p:nvPr>
            <p:ph type="ftr" sz="quarter" idx="11"/>
          </p:nvPr>
        </p:nvSpPr>
        <p:spPr/>
        <p:txBody>
          <a:bodyPr/>
          <a:lstStyle/>
          <a:p>
            <a:r>
              <a:rPr lang="en-GB" smtClean="0"/>
              <a:t>E. Bravin - LBOC</a:t>
            </a:r>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1539</TotalTime>
  <Words>841</Words>
  <Application>Microsoft Office PowerPoint</Application>
  <PresentationFormat>On-screen Show (4:3)</PresentationFormat>
  <Paragraphs>130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Longitudinal Density Monitor Status</vt:lpstr>
      <vt:lpstr>Description of LDM</vt:lpstr>
      <vt:lpstr>Slide 3</vt:lpstr>
      <vt:lpstr>LDM components</vt:lpstr>
      <vt:lpstr>LHC synchrotron light sources</vt:lpstr>
      <vt:lpstr>Laser pulse response of APD</vt:lpstr>
      <vt:lpstr>Dead time correction</vt:lpstr>
      <vt:lpstr>Correction on real data (ions 2010)</vt:lpstr>
      <vt:lpstr>Satellites (ions 2010)</vt:lpstr>
      <vt:lpstr>Bunch lengths</vt:lpstr>
      <vt:lpstr>Relative/Absolute calibration</vt:lpstr>
      <vt:lpstr>Emittance dependence</vt:lpstr>
      <vt:lpstr>Quirks of APD on B1</vt:lpstr>
      <vt:lpstr>Software</vt:lpstr>
      <vt:lpstr>Next steps (optics)</vt:lpstr>
      <vt:lpstr>Next step (corrections)</vt:lpstr>
      <vt:lpstr>Summary</vt:lpstr>
      <vt:lpstr>People</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Longitudinal Density Monitor Status</dc:title>
  <dc:creator>bravin</dc:creator>
  <cp:lastModifiedBy>bravin</cp:lastModifiedBy>
  <cp:revision>42</cp:revision>
  <dcterms:created xsi:type="dcterms:W3CDTF">2011-09-05T11:34:38Z</dcterms:created>
  <dcterms:modified xsi:type="dcterms:W3CDTF">2011-09-06T13:13:49Z</dcterms:modified>
</cp:coreProperties>
</file>