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257" r:id="rId4"/>
    <p:sldId id="284" r:id="rId5"/>
    <p:sldId id="264" r:id="rId6"/>
    <p:sldId id="282" r:id="rId7"/>
    <p:sldId id="281" r:id="rId8"/>
    <p:sldId id="265" r:id="rId9"/>
    <p:sldId id="266" r:id="rId10"/>
    <p:sldId id="267" r:id="rId11"/>
    <p:sldId id="271" r:id="rId12"/>
    <p:sldId id="272" r:id="rId13"/>
    <p:sldId id="278" r:id="rId14"/>
    <p:sldId id="273" r:id="rId15"/>
    <p:sldId id="274" r:id="rId16"/>
    <p:sldId id="269" r:id="rId17"/>
    <p:sldId id="270" r:id="rId18"/>
    <p:sldId id="287" r:id="rId19"/>
    <p:sldId id="285" r:id="rId20"/>
    <p:sldId id="286" r:id="rId21"/>
    <p:sldId id="279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 varScale="1">
        <p:scale>
          <a:sx n="122" d="100"/>
          <a:sy n="122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D1C6D-A43A-4292-A08E-DD8708FBB9D2}" type="datetimeFigureOut">
              <a:rPr lang="en-GB" smtClean="0"/>
              <a:pPr/>
              <a:t>20/09/2011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AE30B-5FEE-4AD5-B807-A32A3D5CD8A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346C-5A3F-4E61-8A98-F3F6E8842DD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Injection status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W. Bartmann, C. Bracco, B. Goddard, V. Kain, A. Macpherson, M. Meddahi, S. Redaelli, J. Uythoven, J. Wenninger</a:t>
            </a:r>
          </a:p>
          <a:p>
            <a:endParaRPr lang="en-GB" dirty="0" smtClean="0"/>
          </a:p>
          <a:p>
            <a:r>
              <a:rPr lang="en-GB" smtClean="0"/>
              <a:t>LBOC </a:t>
            </a:r>
            <a:r>
              <a:rPr lang="en-GB" dirty="0" smtClean="0"/>
              <a:t>Meeting, 20</a:t>
            </a:r>
            <a:r>
              <a:rPr lang="en-GB" baseline="30000" dirty="0" smtClean="0"/>
              <a:t>th</a:t>
            </a:r>
            <a:r>
              <a:rPr lang="en-GB" dirty="0" smtClean="0"/>
              <a:t> Sept.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Injections after TCLIA 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with TCLIA settings at about ~7 sig still dump with 103% on 36 b</a:t>
            </a:r>
          </a:p>
          <a:p>
            <a:r>
              <a:rPr lang="en-GB" sz="2000" dirty="0" smtClean="0"/>
              <a:t>asked Daniel to check </a:t>
            </a:r>
            <a:r>
              <a:rPr lang="en-GB" sz="2000" dirty="0" err="1" smtClean="0"/>
              <a:t>inj</a:t>
            </a:r>
            <a:r>
              <a:rPr lang="en-GB" sz="2000" dirty="0" smtClean="0"/>
              <a:t> cleaning </a:t>
            </a:r>
            <a:r>
              <a:rPr lang="en-GB" sz="2000" dirty="0" smtClean="0">
                <a:sym typeface="Wingdings" pitchFamily="2" charset="2"/>
              </a:rPr>
              <a:t> OK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4711978" cy="333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447" y="1988840"/>
            <a:ext cx="4080294" cy="2304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5076056" y="4509120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ask for more SPS scraping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bring the 2x36b eventually in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probably scraping helped since shower losses from the line look very clean again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596336" y="2060848"/>
            <a:ext cx="147667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Daniel </a:t>
            </a:r>
            <a:r>
              <a:rPr lang="en-GB" sz="1600" dirty="0" err="1" smtClean="0"/>
              <a:t>Valuch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Open TCLIA jaws separately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1600200"/>
            <a:ext cx="3034680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Losses rather insensitive to upper jaw movement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but sensitive to lower jaw movement</a:t>
            </a:r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5588918" cy="445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851920" y="4509120"/>
            <a:ext cx="360040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275856" y="5013176"/>
            <a:ext cx="576064" cy="440432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419872" y="2348880"/>
            <a:ext cx="2736304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4283968" y="4149080"/>
            <a:ext cx="1512168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Losses </a:t>
            </a:r>
            <a:r>
              <a:rPr lang="en-GB" dirty="0" err="1" smtClean="0"/>
              <a:t>vs</a:t>
            </a:r>
            <a:r>
              <a:rPr lang="en-GB" dirty="0" smtClean="0"/>
              <a:t> jaw movement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109" y="1600200"/>
            <a:ext cx="56897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11960" y="2780928"/>
            <a:ext cx="187220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Lower jaw losses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275856" y="3068960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6056" y="4149080"/>
            <a:ext cx="187220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Upper jaw losses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851920" y="4581128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208" y="2479422"/>
            <a:ext cx="5724128" cy="382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Asymmetry of TDI validation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GB" sz="1800" dirty="0" smtClean="0"/>
              <a:t>TDI grazing losses start at +4/-6 sigma oscillations</a:t>
            </a:r>
          </a:p>
          <a:p>
            <a:r>
              <a:rPr lang="en-GB" sz="1800" dirty="0" smtClean="0"/>
              <a:t>Positive oscillation at the TDI peaks on the lower jaw of the TCTH and seems to cause the asymmetric losses of the grazing scan</a:t>
            </a:r>
          </a:p>
          <a:p>
            <a:r>
              <a:rPr lang="en-GB" sz="1800" dirty="0" smtClean="0"/>
              <a:t>Loss peaks at the TCTH.4R2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915816" y="5661248"/>
            <a:ext cx="568863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Asymmetry of grazing losses seems to be correlated  to injection losses on the lower TCTH jaw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Scanning TCLIA area with circ beam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3394720" cy="413732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Changing the crossing bump angle to scan vertically</a:t>
            </a:r>
          </a:p>
          <a:p>
            <a:r>
              <a:rPr lang="en-GB" sz="2000" dirty="0" smtClean="0"/>
              <a:t>Use an orbit bump to scan horizontally</a:t>
            </a:r>
          </a:p>
          <a:p>
            <a:r>
              <a:rPr lang="en-GB" sz="2000" dirty="0" smtClean="0"/>
              <a:t>losses appear for </a:t>
            </a:r>
            <a:r>
              <a:rPr lang="en-GB" sz="2000" dirty="0" err="1" smtClean="0"/>
              <a:t>symm</a:t>
            </a:r>
            <a:r>
              <a:rPr lang="en-GB" sz="2000" dirty="0" smtClean="0"/>
              <a:t>. bump</a:t>
            </a:r>
            <a:br>
              <a:rPr lang="en-GB" sz="2000" dirty="0" smtClean="0"/>
            </a:br>
            <a:r>
              <a:rPr lang="en-GB" sz="2000" dirty="0" smtClean="0"/>
              <a:t>amplitudes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14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3707904" y="1700808"/>
            <a:ext cx="5184676" cy="4350969"/>
            <a:chOff x="4139952" y="2204864"/>
            <a:chExt cx="4752628" cy="4062937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9952" y="2564904"/>
              <a:ext cx="4752628" cy="3702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444208" y="2204864"/>
              <a:ext cx="936104" cy="33855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TCLIA.B1</a:t>
              </a:r>
              <a:endParaRPr lang="en-GB" sz="16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6444208" y="2996952"/>
              <a:ext cx="86409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596336" y="2348880"/>
              <a:ext cx="1080120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 smtClean="0"/>
                <a:t>TCTH.B2</a:t>
              </a:r>
              <a:endParaRPr lang="en-GB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7020272" y="2780928"/>
              <a:ext cx="1080120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979712" y="5013176"/>
            <a:ext cx="525658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Scans with circulating beam don’t show jaw asymmetries or apparent obstacles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Open lower jaw by 1 sig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Upper jaw at old setting</a:t>
            </a:r>
          </a:p>
          <a:p>
            <a:r>
              <a:rPr lang="en-GB" sz="1800" dirty="0" smtClean="0"/>
              <a:t>Taking into account measured beam size the total gap is 2 x 6.8 sig </a:t>
            </a:r>
            <a:r>
              <a:rPr lang="en-GB" sz="1800" dirty="0" smtClean="0">
                <a:sym typeface="Wingdings" pitchFamily="2" charset="2"/>
              </a:rPr>
              <a:t> total gap OK</a:t>
            </a:r>
            <a:endParaRPr lang="en-GB" sz="1800" dirty="0" smtClean="0"/>
          </a:p>
          <a:p>
            <a:r>
              <a:rPr lang="en-GB" sz="1800" dirty="0" err="1" smtClean="0"/>
              <a:t>Center</a:t>
            </a:r>
            <a:r>
              <a:rPr lang="en-GB" sz="1800" dirty="0" smtClean="0"/>
              <a:t> shifted towards lower jaw by 400 um</a:t>
            </a:r>
          </a:p>
          <a:p>
            <a:r>
              <a:rPr lang="en-GB" sz="1800" dirty="0" smtClean="0"/>
              <a:t>TCTH losses reduced </a:t>
            </a:r>
            <a:r>
              <a:rPr lang="en-GB" sz="1800" dirty="0"/>
              <a:t>by 50% to about double of normal </a:t>
            </a:r>
            <a:r>
              <a:rPr lang="en-GB" sz="1800" dirty="0" smtClean="0"/>
              <a:t>level</a:t>
            </a:r>
          </a:p>
          <a:p>
            <a:r>
              <a:rPr lang="en-GB" sz="1800" b="1" dirty="0" smtClean="0"/>
              <a:t>TCTH losses rather constant for 36-144 b injections</a:t>
            </a:r>
          </a:p>
          <a:p>
            <a:r>
              <a:rPr lang="en-GB" sz="1800" dirty="0" smtClean="0"/>
              <a:t>“normal” injection losses scale linearly with # </a:t>
            </a:r>
            <a:r>
              <a:rPr lang="en-GB" sz="1800" dirty="0" err="1" smtClean="0"/>
              <a:t>inj</a:t>
            </a:r>
            <a:r>
              <a:rPr lang="en-GB" sz="1800" dirty="0" smtClean="0"/>
              <a:t> b</a:t>
            </a:r>
          </a:p>
          <a:p>
            <a:endParaRPr lang="en-GB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8" name="Picture 7" descr="lossEval_7Sep11.png"/>
          <p:cNvPicPr>
            <a:picLocks noChangeAspect="1"/>
          </p:cNvPicPr>
          <p:nvPr/>
        </p:nvPicPr>
        <p:blipFill>
          <a:blip r:embed="rId2" cstate="print"/>
          <a:srcRect b="2579"/>
          <a:stretch>
            <a:fillRect/>
          </a:stretch>
        </p:blipFill>
        <p:spPr>
          <a:xfrm>
            <a:off x="1835696" y="3212976"/>
            <a:ext cx="4752528" cy="31998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2040" y="5013176"/>
            <a:ext cx="396044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These TCLIA settings are currently used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Conclusions: TCLIA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Autofit/>
          </a:bodyPr>
          <a:lstStyle/>
          <a:p>
            <a:r>
              <a:rPr lang="en-GB" sz="1800" dirty="0" smtClean="0"/>
              <a:t>Smooth setup after polarity flip</a:t>
            </a:r>
          </a:p>
          <a:p>
            <a:pPr lvl="1"/>
            <a:r>
              <a:rPr lang="en-GB" sz="1400" dirty="0" smtClean="0"/>
              <a:t>could measure the change in vertical angle of the beam and mechanical offset for both TDI jaws (upper is parallel, lower has -900 </a:t>
            </a:r>
            <a:r>
              <a:rPr lang="en-GB" sz="1400" dirty="0" err="1" smtClean="0"/>
              <a:t>urad</a:t>
            </a:r>
            <a:r>
              <a:rPr lang="en-GB" sz="1400" dirty="0" smtClean="0"/>
              <a:t> angle offset)</a:t>
            </a:r>
          </a:p>
          <a:p>
            <a:pPr lvl="1"/>
            <a:r>
              <a:rPr lang="en-GB" sz="1400" dirty="0" err="1" smtClean="0"/>
              <a:t>straighforward</a:t>
            </a:r>
            <a:r>
              <a:rPr lang="en-GB" sz="1400" dirty="0" smtClean="0"/>
              <a:t> TCLI </a:t>
            </a:r>
            <a:r>
              <a:rPr lang="en-GB" sz="1400" dirty="0" err="1" smtClean="0"/>
              <a:t>centering</a:t>
            </a:r>
            <a:endParaRPr lang="en-GB" sz="1400" dirty="0" smtClean="0"/>
          </a:p>
          <a:p>
            <a:pPr lvl="1"/>
            <a:r>
              <a:rPr lang="en-GB" sz="1400" dirty="0" smtClean="0"/>
              <a:t>validation with MKI knob scan gave asymmetric grazing losses (+4/-6) which seems to be consistent with a lower jaw problem at TCLIA.4R2</a:t>
            </a:r>
          </a:p>
          <a:p>
            <a:r>
              <a:rPr lang="en-GB" sz="1800" dirty="0" smtClean="0"/>
              <a:t>Injections for 12-144 b after setup</a:t>
            </a:r>
          </a:p>
          <a:p>
            <a:pPr lvl="1"/>
            <a:r>
              <a:rPr lang="en-GB" sz="1400" dirty="0" smtClean="0"/>
              <a:t>in the beginning losses from the line and MSI/MKI look very good, however degrading over the next fills, trajectory steering improves losses from the line</a:t>
            </a:r>
          </a:p>
          <a:p>
            <a:pPr lvl="1"/>
            <a:r>
              <a:rPr lang="en-GB" sz="1400" dirty="0" smtClean="0"/>
              <a:t>TCTH.B2 sees shower from TCLIA.B1, not new but factor 3 stronger than before setup</a:t>
            </a:r>
          </a:p>
          <a:p>
            <a:pPr lvl="1"/>
            <a:r>
              <a:rPr lang="en-GB" sz="1400" dirty="0" smtClean="0"/>
              <a:t>strong effect from lower jaw</a:t>
            </a:r>
          </a:p>
          <a:p>
            <a:pPr lvl="1"/>
            <a:r>
              <a:rPr lang="en-GB" sz="1400" dirty="0" smtClean="0"/>
              <a:t>no obstacle found when scanning the area with circulating beam – difference injected/circulating beam losses not understood</a:t>
            </a:r>
          </a:p>
          <a:p>
            <a:pPr lvl="1"/>
            <a:r>
              <a:rPr lang="en-GB" sz="1400" dirty="0" smtClean="0"/>
              <a:t>opening the gap to measured beam size and shifting the </a:t>
            </a:r>
            <a:r>
              <a:rPr lang="en-GB" sz="1400" dirty="0" err="1" smtClean="0"/>
              <a:t>center</a:t>
            </a:r>
            <a:r>
              <a:rPr lang="en-GB" sz="1400" dirty="0" smtClean="0"/>
              <a:t> by 400 um towards the lower jaw reduces the losses by about 50% and allows to inject up to 144 with loss levels &lt; 50% at the TCTH.4R2</a:t>
            </a:r>
          </a:p>
          <a:p>
            <a:pPr lvl="1"/>
            <a:r>
              <a:rPr lang="en-GB" sz="1400" dirty="0" smtClean="0"/>
              <a:t>TCTH losses increase from 12 b to 36 b injections, but stay then constant for injections with more bunches (72, 108, 144)</a:t>
            </a:r>
          </a:p>
          <a:p>
            <a:pPr lvl="1"/>
            <a:r>
              <a:rPr lang="en-GB" sz="1400" dirty="0" smtClean="0"/>
              <a:t>effect which affects only part of the injected bunches?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B2 injection oscillations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Bunches 15-25 experiencing increased horizontal oscillations</a:t>
            </a:r>
          </a:p>
          <a:p>
            <a:r>
              <a:rPr lang="en-GB" sz="1800" dirty="0" smtClean="0"/>
              <a:t>Check dependency on kicker </a:t>
            </a:r>
            <a:r>
              <a:rPr lang="en-GB" sz="1800" dirty="0" smtClean="0"/>
              <a:t>delay</a:t>
            </a:r>
          </a:p>
          <a:p>
            <a:r>
              <a:rPr lang="en-GB" sz="1800" dirty="0" smtClean="0"/>
              <a:t>Check if maximum excursions have always the same phase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W. Bartmann, Injection status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175892"/>
            <a:ext cx="4392488" cy="310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180109"/>
            <a:ext cx="4424813" cy="312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63688" y="272461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72 b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272461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144 b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Steering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Shot-to-shot trajectory differences caused by MSE</a:t>
            </a:r>
          </a:p>
          <a:p>
            <a:pPr lvl="1"/>
            <a:r>
              <a:rPr lang="en-GB" sz="1600" dirty="0" smtClean="0"/>
              <a:t>average 335 um, maximum of 1mm</a:t>
            </a:r>
          </a:p>
          <a:p>
            <a:pPr lvl="1"/>
            <a:r>
              <a:rPr lang="en-GB" sz="1600" dirty="0" smtClean="0"/>
              <a:t>see this for both lines, but more sensitive for B1</a:t>
            </a:r>
          </a:p>
          <a:p>
            <a:r>
              <a:rPr lang="en-GB" sz="2000" dirty="0" smtClean="0"/>
              <a:t>Trajectory seems to be dependent on cycle composition (ion cycle in/out)</a:t>
            </a:r>
            <a:endParaRPr lang="en-GB" sz="1800" dirty="0" smtClean="0"/>
          </a:p>
          <a:p>
            <a:r>
              <a:rPr lang="en-GB" sz="2000" dirty="0" smtClean="0"/>
              <a:t>Had to flip BPMI.29304 sign to steer around collimators in TI2</a:t>
            </a:r>
          </a:p>
          <a:p>
            <a:pPr lvl="1"/>
            <a:r>
              <a:rPr lang="en-GB" sz="1800" dirty="0" smtClean="0"/>
              <a:t>to be verified with kick </a:t>
            </a:r>
            <a:br>
              <a:rPr lang="en-GB" sz="1800" dirty="0" smtClean="0"/>
            </a:br>
            <a:r>
              <a:rPr lang="en-GB" sz="1800" dirty="0" smtClean="0"/>
              <a:t>response measurement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Steering is not yet </a:t>
            </a:r>
            <a:br>
              <a:rPr lang="en-GB" sz="2000" dirty="0" smtClean="0"/>
            </a:br>
            <a:r>
              <a:rPr lang="en-GB" sz="2000" dirty="0" smtClean="0"/>
              <a:t>straight forward</a:t>
            </a:r>
          </a:p>
          <a:p>
            <a:pPr lvl="1"/>
            <a:r>
              <a:rPr lang="en-GB" sz="1800" dirty="0" err="1" smtClean="0"/>
              <a:t>AutoYasp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849" y="3356992"/>
            <a:ext cx="52449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3419872" y="3429000"/>
            <a:ext cx="2016224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TL trajectory drift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Checked </a:t>
            </a:r>
            <a:r>
              <a:rPr lang="en-GB" sz="2000" dirty="0" err="1" smtClean="0"/>
              <a:t>centering</a:t>
            </a:r>
            <a:r>
              <a:rPr lang="en-GB" sz="2000" dirty="0" smtClean="0"/>
              <a:t> of 3 TCDIs with pilot and for two TCDIs again with 12 b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Maximum shift of 0.3 sigma measured</a:t>
            </a:r>
          </a:p>
          <a:p>
            <a:r>
              <a:rPr lang="en-GB" sz="2000" dirty="0" smtClean="0"/>
              <a:t>Same order as shot-to-shot variation</a:t>
            </a:r>
          </a:p>
          <a:p>
            <a:r>
              <a:rPr lang="en-GB" sz="2000" dirty="0" smtClean="0"/>
              <a:t>Measured beam </a:t>
            </a:r>
            <a:r>
              <a:rPr lang="en-GB" sz="2000" dirty="0" err="1" smtClean="0"/>
              <a:t>center</a:t>
            </a:r>
            <a:r>
              <a:rPr lang="en-GB" sz="2000" dirty="0" smtClean="0"/>
              <a:t> is consistent with BPM readings from trajectory</a:t>
            </a:r>
          </a:p>
          <a:p>
            <a:r>
              <a:rPr lang="en-GB" sz="2000" dirty="0" smtClean="0"/>
              <a:t>Good agreement between pilot and 12 b cycle</a:t>
            </a:r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19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03648" y="2132856"/>
          <a:ext cx="643237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832"/>
                <a:gridCol w="2516152"/>
                <a:gridCol w="2380393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Beam centre</a:t>
                      </a:r>
                      <a:r>
                        <a:rPr lang="en-GB" baseline="0" dirty="0" smtClean="0"/>
                        <a:t> shift [um]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Beam centre shift </a:t>
                      </a:r>
                      <a:r>
                        <a:rPr lang="en-GB" baseline="0" dirty="0" smtClean="0"/>
                        <a:t>[um]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Pilot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12 b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TCDIH.29050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-240 (-0.3 sig)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---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TCDIH.29205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+20 (0.03 sig)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+20 (0.03 sig)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TCDIV.29509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-400 (-0.3 sig)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-200 (-0.15 sig)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TCLIA issues after ALICE polarity flip</a:t>
            </a:r>
          </a:p>
          <a:p>
            <a:r>
              <a:rPr lang="en-GB" sz="2800" dirty="0" smtClean="0"/>
              <a:t>B2 injection oscillations pattern</a:t>
            </a:r>
          </a:p>
          <a:p>
            <a:r>
              <a:rPr lang="en-GB" sz="2800" dirty="0" smtClean="0"/>
              <a:t>TL trajectory drift</a:t>
            </a:r>
          </a:p>
          <a:p>
            <a:r>
              <a:rPr lang="en-GB" sz="2800" dirty="0" err="1" smtClean="0"/>
              <a:t>Supercycle</a:t>
            </a:r>
            <a:r>
              <a:rPr lang="en-GB" sz="2800" dirty="0" smtClean="0"/>
              <a:t> management</a:t>
            </a:r>
          </a:p>
          <a:p>
            <a:r>
              <a:rPr lang="en-GB" sz="2800" dirty="0" smtClean="0"/>
              <a:t>Options for improvement</a:t>
            </a:r>
          </a:p>
          <a:p>
            <a:r>
              <a:rPr lang="en-GB" sz="2800" dirty="0" smtClean="0"/>
              <a:t>Follow up</a:t>
            </a:r>
          </a:p>
          <a:p>
            <a:pPr>
              <a:buNone/>
            </a:pPr>
            <a:endParaRPr lang="en-GB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to improve injection losses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Full re-setup of TL collimators</a:t>
            </a:r>
          </a:p>
          <a:p>
            <a:pPr lvl="1"/>
            <a:r>
              <a:rPr lang="en-GB" sz="2000" dirty="0" smtClean="0"/>
              <a:t>only small trajectory drift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will not gain a lot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Increased scraping</a:t>
            </a:r>
          </a:p>
          <a:p>
            <a:pPr lvl="1"/>
            <a:r>
              <a:rPr lang="en-GB" sz="2000" dirty="0" smtClean="0"/>
              <a:t>rather low </a:t>
            </a:r>
            <a:r>
              <a:rPr lang="en-GB" sz="2000" dirty="0" err="1" smtClean="0"/>
              <a:t>emittances</a:t>
            </a:r>
            <a:r>
              <a:rPr lang="en-GB" sz="2000" dirty="0" smtClean="0"/>
              <a:t> and stable scraping </a:t>
            </a:r>
            <a:r>
              <a:rPr lang="en-GB" sz="2000" dirty="0" smtClean="0">
                <a:sym typeface="Wingdings" pitchFamily="2" charset="2"/>
              </a:rPr>
              <a:t> will not gain a lot</a:t>
            </a:r>
          </a:p>
          <a:p>
            <a:pPr lvl="1"/>
            <a:endParaRPr lang="en-GB" sz="2000" dirty="0" smtClean="0">
              <a:sym typeface="Wingdings" pitchFamily="2" charset="2"/>
            </a:endParaRPr>
          </a:p>
          <a:p>
            <a:r>
              <a:rPr lang="en-GB" sz="2400" dirty="0" smtClean="0">
                <a:sym typeface="Wingdings" pitchFamily="2" charset="2"/>
              </a:rPr>
              <a:t>Open TI 2 TCDIs from 4.5 to 5 sig</a:t>
            </a:r>
          </a:p>
          <a:p>
            <a:pPr lvl="1"/>
            <a:r>
              <a:rPr lang="en-GB" sz="2000" dirty="0" smtClean="0">
                <a:sym typeface="Wingdings" pitchFamily="2" charset="2"/>
              </a:rPr>
              <a:t>small drifts in TL trajectory  validation for 5 sig still OK</a:t>
            </a:r>
          </a:p>
          <a:p>
            <a:pPr lvl="1"/>
            <a:r>
              <a:rPr lang="en-GB" sz="2000" dirty="0" smtClean="0">
                <a:sym typeface="Wingdings" pitchFamily="2" charset="2"/>
              </a:rPr>
              <a:t>should gain about factor 3 loss reduction</a:t>
            </a:r>
          </a:p>
          <a:p>
            <a:pPr lvl="1"/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9752" y="5445224"/>
            <a:ext cx="604867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Open TI 2 TCDIs to 5 sigma and observe loss situation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GB" dirty="0" smtClean="0"/>
              <a:t>Conclusions: TL trajectory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Small drift of TI 2 trajectory measured</a:t>
            </a:r>
          </a:p>
          <a:p>
            <a:r>
              <a:rPr lang="en-GB" sz="2000" dirty="0" smtClean="0"/>
              <a:t>Biggest effect on trajectory from MSE instability</a:t>
            </a:r>
          </a:p>
          <a:p>
            <a:r>
              <a:rPr lang="en-GB" sz="2000" dirty="0" smtClean="0"/>
              <a:t>Cycle composition affects trajectory</a:t>
            </a:r>
          </a:p>
          <a:p>
            <a:pPr lvl="1"/>
            <a:r>
              <a:rPr lang="en-GB" sz="1800" dirty="0" smtClean="0">
                <a:sym typeface="Wingdings" pitchFamily="2" charset="2"/>
              </a:rPr>
              <a:t>one dedicated filling super cycle</a:t>
            </a:r>
          </a:p>
          <a:p>
            <a:pPr lvl="1"/>
            <a:endParaRPr lang="en-GB" sz="1800" dirty="0" smtClean="0">
              <a:sym typeface="Wingdings" pitchFamily="2" charset="2"/>
            </a:endParaRPr>
          </a:p>
          <a:p>
            <a:r>
              <a:rPr lang="en-GB" sz="2000" dirty="0" smtClean="0">
                <a:sym typeface="Wingdings" pitchFamily="2" charset="2"/>
              </a:rPr>
              <a:t>Opening TI 2 TCDIs to 5 sig to improve shower losses</a:t>
            </a:r>
          </a:p>
          <a:p>
            <a:pPr lvl="1"/>
            <a:r>
              <a:rPr lang="en-GB" sz="1800" dirty="0" smtClean="0">
                <a:sym typeface="Wingdings" pitchFamily="2" charset="2"/>
              </a:rPr>
              <a:t>keep scraping as now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B2 injection oscillations</a:t>
            </a:r>
          </a:p>
          <a:p>
            <a:pPr lvl="1"/>
            <a:r>
              <a:rPr lang="en-GB" sz="1800" dirty="0" smtClean="0"/>
              <a:t>Bunches 15-25 and last 50 bunches have increased injection oscillations</a:t>
            </a:r>
          </a:p>
          <a:p>
            <a:pPr lvl="1"/>
            <a:r>
              <a:rPr lang="en-GB" sz="1800" dirty="0" smtClean="0"/>
              <a:t>Check phase of excursions</a:t>
            </a:r>
          </a:p>
          <a:p>
            <a:pPr lvl="1"/>
            <a:r>
              <a:rPr lang="en-GB" sz="1800" dirty="0" smtClean="0"/>
              <a:t>Check </a:t>
            </a:r>
            <a:r>
              <a:rPr lang="en-GB" sz="1800" dirty="0" smtClean="0"/>
              <a:t>with MKE4 delay scan</a:t>
            </a:r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 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Make sure injection cleaning is on</a:t>
            </a:r>
          </a:p>
          <a:p>
            <a:r>
              <a:rPr lang="en-GB" sz="2400" dirty="0" smtClean="0"/>
              <a:t>TCLIA jaw asymmetry needs further investigation</a:t>
            </a:r>
            <a:endParaRPr lang="en-GB" sz="2000" dirty="0" smtClean="0"/>
          </a:p>
          <a:p>
            <a:r>
              <a:rPr lang="en-GB" sz="2400" dirty="0" smtClean="0"/>
              <a:t>TCTH.4R2 dump thresholds to be re-visited</a:t>
            </a:r>
          </a:p>
          <a:p>
            <a:r>
              <a:rPr lang="en-GB" sz="2400" dirty="0" smtClean="0"/>
              <a:t>BPM polarity to be checked with kick response</a:t>
            </a:r>
          </a:p>
          <a:p>
            <a:r>
              <a:rPr lang="en-GB" sz="2400" dirty="0" smtClean="0"/>
              <a:t>MKE waveform scan</a:t>
            </a:r>
          </a:p>
          <a:p>
            <a:r>
              <a:rPr lang="en-GB" sz="2400" dirty="0" err="1" smtClean="0"/>
              <a:t>AutoYASP</a:t>
            </a:r>
            <a:endParaRPr lang="en-GB" sz="2400" dirty="0" smtClean="0"/>
          </a:p>
          <a:p>
            <a:r>
              <a:rPr lang="en-GB" sz="2400" dirty="0" smtClean="0"/>
              <a:t>MSE stability</a:t>
            </a:r>
          </a:p>
          <a:p>
            <a:pPr lvl="1"/>
            <a:r>
              <a:rPr lang="en-GB" sz="2000" dirty="0" smtClean="0"/>
              <a:t>specification</a:t>
            </a:r>
          </a:p>
          <a:p>
            <a:r>
              <a:rPr lang="en-GB" sz="2400" dirty="0" smtClean="0"/>
              <a:t>Automatic loss pattern recognition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Right Brace 6"/>
          <p:cNvSpPr/>
          <p:nvPr/>
        </p:nvSpPr>
        <p:spPr>
          <a:xfrm>
            <a:off x="7236296" y="1556792"/>
            <a:ext cx="288032" cy="25202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668344" y="26369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short term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740716" y="4653136"/>
            <a:ext cx="140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long term</a:t>
            </a:r>
            <a:endParaRPr lang="en-GB" dirty="0"/>
          </a:p>
        </p:txBody>
      </p:sp>
      <p:sp>
        <p:nvSpPr>
          <p:cNvPr id="10" name="Right Brace 9"/>
          <p:cNvSpPr/>
          <p:nvPr/>
        </p:nvSpPr>
        <p:spPr>
          <a:xfrm>
            <a:off x="7236296" y="4149080"/>
            <a:ext cx="288032" cy="12241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Polarity flip and </a:t>
            </a:r>
            <a:r>
              <a:rPr lang="en-GB" dirty="0" err="1" smtClean="0"/>
              <a:t>inj</a:t>
            </a:r>
            <a:r>
              <a:rPr lang="en-GB" dirty="0" smtClean="0"/>
              <a:t> </a:t>
            </a:r>
            <a:r>
              <a:rPr lang="en-GB" dirty="0" err="1" smtClean="0"/>
              <a:t>prot</a:t>
            </a:r>
            <a:r>
              <a:rPr lang="en-GB" dirty="0" smtClean="0"/>
              <a:t> setup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Sunday, 4th Sept </a:t>
            </a:r>
            <a:r>
              <a:rPr lang="en-GB" sz="2400" dirty="0" smtClean="0"/>
              <a:t>11</a:t>
            </a:r>
            <a:endParaRPr lang="en-GB" sz="2400" dirty="0"/>
          </a:p>
          <a:p>
            <a:r>
              <a:rPr lang="en-GB" sz="2400" dirty="0" smtClean="0"/>
              <a:t>Injection </a:t>
            </a:r>
            <a:r>
              <a:rPr lang="en-GB" sz="2400" dirty="0"/>
              <a:t>and orbit checked before polarity flip with 12 b - very good </a:t>
            </a:r>
            <a:endParaRPr lang="en-GB" sz="2400" dirty="0" smtClean="0"/>
          </a:p>
          <a:p>
            <a:r>
              <a:rPr lang="en-GB" sz="2400" dirty="0" smtClean="0"/>
              <a:t>Alice </a:t>
            </a:r>
            <a:r>
              <a:rPr lang="en-GB" sz="2400" dirty="0"/>
              <a:t>polarity flip </a:t>
            </a:r>
            <a:endParaRPr lang="en-GB" sz="2400" dirty="0" smtClean="0"/>
          </a:p>
          <a:p>
            <a:r>
              <a:rPr lang="en-GB" sz="2400" dirty="0" smtClean="0"/>
              <a:t>LHC orbit re-established</a:t>
            </a:r>
          </a:p>
          <a:p>
            <a:r>
              <a:rPr lang="en-GB" sz="2400" dirty="0" smtClean="0"/>
              <a:t>TDI tilt/</a:t>
            </a:r>
            <a:r>
              <a:rPr lang="en-GB" sz="2400" dirty="0" err="1" smtClean="0"/>
              <a:t>center</a:t>
            </a:r>
            <a:r>
              <a:rPr lang="en-GB" sz="2400" dirty="0" smtClean="0"/>
              <a:t> alignment</a:t>
            </a:r>
          </a:p>
          <a:p>
            <a:r>
              <a:rPr lang="en-GB" sz="2400" dirty="0" smtClean="0"/>
              <a:t>TCLI </a:t>
            </a:r>
            <a:r>
              <a:rPr lang="en-GB" sz="2400" dirty="0" err="1" smtClean="0"/>
              <a:t>center</a:t>
            </a:r>
            <a:r>
              <a:rPr lang="en-GB" sz="2400" dirty="0" smtClean="0"/>
              <a:t> alignment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6551" t="17687" r="6469" b="14197"/>
          <a:stretch>
            <a:fillRect/>
          </a:stretch>
        </p:blipFill>
        <p:spPr bwMode="auto">
          <a:xfrm>
            <a:off x="4094253" y="3068960"/>
            <a:ext cx="4942243" cy="30963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395536" y="5445224"/>
            <a:ext cx="432048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indent="-179388"/>
            <a:r>
              <a:rPr lang="en-GB" sz="2400" dirty="0" smtClean="0"/>
              <a:t>Consistent results </a:t>
            </a:r>
            <a:r>
              <a:rPr lang="en-GB" sz="2400" dirty="0" err="1" smtClean="0"/>
              <a:t>wrt</a:t>
            </a:r>
            <a:r>
              <a:rPr lang="en-GB" sz="2400" dirty="0" smtClean="0"/>
              <a:t> last 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TDI Validation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Validation of TDI/TCLI settings</a:t>
            </a:r>
          </a:p>
          <a:p>
            <a:pPr lvl="1"/>
            <a:r>
              <a:rPr lang="en-GB" sz="1800" dirty="0" smtClean="0"/>
              <a:t>create open oscillation at the TDI </a:t>
            </a:r>
          </a:p>
          <a:p>
            <a:pPr lvl="1"/>
            <a:r>
              <a:rPr lang="en-GB" sz="1800" dirty="0" smtClean="0"/>
              <a:t>scan from -11 to +10 sigma at TDI </a:t>
            </a:r>
          </a:p>
          <a:p>
            <a:endParaRPr lang="en-GB" sz="2400" dirty="0" smtClean="0"/>
          </a:p>
          <a:p>
            <a:r>
              <a:rPr lang="en-GB" sz="2400" dirty="0" smtClean="0"/>
              <a:t>Validation test results:</a:t>
            </a:r>
          </a:p>
          <a:p>
            <a:pPr lvl="1"/>
            <a:r>
              <a:rPr lang="en-GB" sz="1800" dirty="0" smtClean="0"/>
              <a:t>grazing losses start at </a:t>
            </a:r>
            <a:r>
              <a:rPr lang="en-GB" sz="1800" b="1" dirty="0" smtClean="0">
                <a:solidFill>
                  <a:srgbClr val="FF0000"/>
                </a:solidFill>
              </a:rPr>
              <a:t>+4 sigma </a:t>
            </a:r>
            <a:r>
              <a:rPr lang="en-GB" sz="1800" dirty="0" smtClean="0"/>
              <a:t>and -6 sigma oscillation at TDI</a:t>
            </a:r>
          </a:p>
          <a:p>
            <a:pPr lvl="1"/>
            <a:r>
              <a:rPr lang="en-GB" sz="1800" dirty="0" smtClean="0"/>
              <a:t>for last TDI grazing measurements (8-March-11, before angular adjustment of TDI) grazing losses started at +/- 6 sigma</a:t>
            </a:r>
          </a:p>
          <a:p>
            <a:pPr>
              <a:buNone/>
            </a:pP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4032448" cy="16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01008"/>
            <a:ext cx="3322007" cy="273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72b and 144b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4415990" cy="312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3284984"/>
            <a:ext cx="436960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48064" y="162880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GB" dirty="0" smtClean="0"/>
              <a:t>72 b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GB" dirty="0" smtClean="0"/>
              <a:t>losses look good from line</a:t>
            </a:r>
          </a:p>
          <a:p>
            <a:pPr marL="179388" indent="-179388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515719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GB" dirty="0" smtClean="0"/>
              <a:t>144 b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GB" dirty="0" smtClean="0"/>
              <a:t>losses look good from line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GB" dirty="0" smtClean="0"/>
              <a:t>TCTH losses stay rather constant </a:t>
            </a:r>
            <a:r>
              <a:rPr lang="en-GB" dirty="0" err="1" smtClean="0"/>
              <a:t>wrt</a:t>
            </a:r>
            <a:r>
              <a:rPr lang="en-GB" dirty="0" smtClean="0"/>
              <a:t> to #</a:t>
            </a:r>
            <a:r>
              <a:rPr lang="en-GB" dirty="0"/>
              <a:t> </a:t>
            </a:r>
            <a:r>
              <a:rPr lang="en-GB" dirty="0" err="1" smtClean="0"/>
              <a:t>inj</a:t>
            </a:r>
            <a:r>
              <a:rPr lang="en-GB" dirty="0" smtClean="0"/>
              <a:t> bunches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4716016" y="1916832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91880" y="5085184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 sketch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6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0" y="1628800"/>
            <a:ext cx="8857230" cy="1944270"/>
            <a:chOff x="179390" y="2492870"/>
            <a:chExt cx="8857230" cy="1944270"/>
          </a:xfrm>
        </p:grpSpPr>
        <p:sp>
          <p:nvSpPr>
            <p:cNvPr id="8" name="Rectangle 7"/>
            <p:cNvSpPr/>
            <p:nvPr/>
          </p:nvSpPr>
          <p:spPr bwMode="auto">
            <a:xfrm>
              <a:off x="1403560" y="3284980"/>
              <a:ext cx="576080" cy="21603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403560" y="4005080"/>
              <a:ext cx="576080" cy="21603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179390" y="3789050"/>
              <a:ext cx="720100" cy="36005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1" name="Flowchart: Magnetic Disk 10"/>
            <p:cNvSpPr/>
            <p:nvPr/>
          </p:nvSpPr>
          <p:spPr bwMode="auto">
            <a:xfrm rot="16200000">
              <a:off x="3491850" y="3068950"/>
              <a:ext cx="1296180" cy="14402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1043510" y="3789050"/>
              <a:ext cx="122417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6156220" y="3789050"/>
              <a:ext cx="122417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4" name="Flowchart: Direct Access Storage 13"/>
            <p:cNvSpPr/>
            <p:nvPr/>
          </p:nvSpPr>
          <p:spPr bwMode="auto">
            <a:xfrm rot="10800000">
              <a:off x="2339690" y="3573020"/>
              <a:ext cx="864120" cy="400110"/>
            </a:xfrm>
            <a:prstGeom prst="flowChartMagneticDrum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Flowchart: Direct Access Storage 14"/>
            <p:cNvSpPr/>
            <p:nvPr/>
          </p:nvSpPr>
          <p:spPr bwMode="auto">
            <a:xfrm rot="10800000">
              <a:off x="5076070" y="3573020"/>
              <a:ext cx="864120" cy="400110"/>
            </a:xfrm>
            <a:prstGeom prst="flowChartMagneticDrum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03560" y="2780910"/>
              <a:ext cx="598241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TDI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05101" y="3068950"/>
              <a:ext cx="811441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triplet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76070" y="3068950"/>
              <a:ext cx="811441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triplet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78162" y="2492870"/>
              <a:ext cx="926857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ALICE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169294" y="3284980"/>
              <a:ext cx="576080" cy="21603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169294" y="4077090"/>
              <a:ext cx="576080" cy="21603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12200" y="2780910"/>
              <a:ext cx="912429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TCLIA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564984" y="3284980"/>
              <a:ext cx="576080" cy="21603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564984" y="4077090"/>
              <a:ext cx="576080" cy="21603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36370" y="2852920"/>
              <a:ext cx="1255472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TCTH.B2</a:t>
              </a:r>
              <a:endParaRPr lang="en-US" dirty="0"/>
            </a:p>
          </p:txBody>
        </p:sp>
        <p:sp>
          <p:nvSpPr>
            <p:cNvPr id="26" name="Flowchart: Direct Access Storage 25"/>
            <p:cNvSpPr/>
            <p:nvPr/>
          </p:nvSpPr>
          <p:spPr bwMode="auto">
            <a:xfrm rot="10800000">
              <a:off x="8388530" y="3573020"/>
              <a:ext cx="611450" cy="400110"/>
            </a:xfrm>
            <a:prstGeom prst="flowChartMagneticDrum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10514" y="2996940"/>
              <a:ext cx="526106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Q4</a:t>
              </a:r>
              <a:endParaRPr lang="en-US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020272" y="1556792"/>
            <a:ext cx="187220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Joerg</a:t>
            </a:r>
            <a:r>
              <a:rPr lang="en-GB" dirty="0" smtClean="0"/>
              <a:t> Wenninger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1259632" y="458112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GB" dirty="0" smtClean="0"/>
              <a:t>TCLIA.B1 in common beam pipe region</a:t>
            </a:r>
          </a:p>
          <a:p>
            <a:pPr marL="179388" indent="-179388">
              <a:buFont typeface="Arial" pitchFamily="34" charset="0"/>
              <a:buChar char="•"/>
            </a:pPr>
            <a:endParaRPr lang="en-GB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GB" dirty="0" smtClean="0"/>
              <a:t>TCTH.B2 BLM is internal</a:t>
            </a:r>
          </a:p>
          <a:p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5724128" y="4149080"/>
            <a:ext cx="432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5724128" y="5229200"/>
            <a:ext cx="432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6156176" y="4149080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6156176" y="5517232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5868144" y="5013176"/>
            <a:ext cx="72008" cy="720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6372200" y="5013176"/>
            <a:ext cx="72008" cy="720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TCTH.4R2 losses already before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61787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3933056"/>
            <a:ext cx="3600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0.5 - 1 </a:t>
            </a:r>
            <a:r>
              <a:rPr lang="en-GB" dirty="0" err="1" smtClean="0"/>
              <a:t>Gy</a:t>
            </a:r>
            <a:r>
              <a:rPr lang="en-GB" dirty="0" smtClean="0"/>
              <a:t>/s loss level over August-11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467544" y="4941168"/>
            <a:ext cx="5112568" cy="9361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508104" y="2996952"/>
            <a:ext cx="7920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Setup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876256" y="4221088"/>
            <a:ext cx="19442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now 1 – 1.8 </a:t>
            </a:r>
            <a:r>
              <a:rPr lang="en-GB" dirty="0" err="1" smtClean="0"/>
              <a:t>Gy</a:t>
            </a:r>
            <a:r>
              <a:rPr lang="en-GB" dirty="0" smtClean="0"/>
              <a:t>/s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6228184" y="4509120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04248" y="2564904"/>
            <a:ext cx="20162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threshold: 2.3 </a:t>
            </a:r>
            <a:r>
              <a:rPr lang="en-GB" dirty="0" err="1" smtClean="0"/>
              <a:t>Gy</a:t>
            </a:r>
            <a:r>
              <a:rPr lang="en-GB" dirty="0" smtClean="0"/>
              <a:t>/s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Dumps due to TCTH losses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4729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8024" y="177281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dump on TCTH losses on Tuesday morning</a:t>
            </a:r>
            <a:endParaRPr lang="en-GB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810" y="3140968"/>
            <a:ext cx="4212752" cy="298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9552" y="515719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Shower losses from the line got worse compared to the injections the day before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63888" y="5445224"/>
            <a:ext cx="208823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Re-check the TCLIA </a:t>
            </a:r>
            <a:r>
              <a:rPr lang="en-GB" dirty="0" err="1" smtClean="0"/>
              <a:t>center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200" dirty="0" smtClean="0"/>
              <a:t>shift in </a:t>
            </a:r>
            <a:r>
              <a:rPr lang="en-GB" sz="2200" dirty="0" err="1" smtClean="0"/>
              <a:t>center</a:t>
            </a:r>
            <a:r>
              <a:rPr lang="en-GB" sz="2200" dirty="0" smtClean="0"/>
              <a:t> of -140 um (towards lower jaw)</a:t>
            </a:r>
          </a:p>
          <a:p>
            <a:endParaRPr lang="en-GB" sz="2200" dirty="0" smtClean="0"/>
          </a:p>
          <a:p>
            <a:r>
              <a:rPr lang="en-GB" sz="2200" dirty="0" smtClean="0"/>
              <a:t>increase the settings from nominal to measured beam size (difference of 0.4 nominal sigma per jaw)</a:t>
            </a:r>
          </a:p>
          <a:p>
            <a:endParaRPr lang="en-GB" sz="2200" dirty="0" smtClean="0"/>
          </a:p>
          <a:p>
            <a:r>
              <a:rPr lang="en-GB" sz="2200" dirty="0" smtClean="0"/>
              <a:t>no MCS collimator role </a:t>
            </a:r>
            <a:r>
              <a:rPr lang="en-GB" sz="2200" dirty="0" smtClean="0">
                <a:sym typeface="Wingdings" pitchFamily="2" charset="2"/>
              </a:rPr>
              <a:t> </a:t>
            </a:r>
            <a:r>
              <a:rPr lang="en-GB" sz="2200" dirty="0" smtClean="0"/>
              <a:t>opened the TCLIA.4R2 as much as possible within the thresholds (0.25 sig) 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W. Bartmann, Injection status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346C-5A3F-4E61-8A98-F3F6E8842DD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1313</Words>
  <Application>Microsoft Office PowerPoint</Application>
  <PresentationFormat>On-screen Show (4:3)</PresentationFormat>
  <Paragraphs>249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Injection status</vt:lpstr>
      <vt:lpstr>Outline</vt:lpstr>
      <vt:lpstr>Polarity flip and inj prot setup I</vt:lpstr>
      <vt:lpstr>TDI Validation</vt:lpstr>
      <vt:lpstr>72b and 144b</vt:lpstr>
      <vt:lpstr>Area sketch</vt:lpstr>
      <vt:lpstr>TCTH.4R2 losses already before</vt:lpstr>
      <vt:lpstr>Dumps due to TCTH losses</vt:lpstr>
      <vt:lpstr>Re-check the TCLIA center</vt:lpstr>
      <vt:lpstr>Injections after TCLIA check</vt:lpstr>
      <vt:lpstr>Open TCLIA jaws separately</vt:lpstr>
      <vt:lpstr>Losses vs jaw movement</vt:lpstr>
      <vt:lpstr>Asymmetry of TDI validation</vt:lpstr>
      <vt:lpstr>Scanning TCLIA area with circ beam</vt:lpstr>
      <vt:lpstr>Open lower jaw by 1 sig</vt:lpstr>
      <vt:lpstr>Conclusions: TCLIA</vt:lpstr>
      <vt:lpstr>B2 injection oscillations</vt:lpstr>
      <vt:lpstr>Steering issues</vt:lpstr>
      <vt:lpstr>TL trajectory drift</vt:lpstr>
      <vt:lpstr>Options to improve injection losses</vt:lpstr>
      <vt:lpstr>Conclusions: TL trajectory</vt:lpstr>
      <vt:lpstr>Follow up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injection problems after ALICE polarity flip</dc:title>
  <dc:creator>wbartman</dc:creator>
  <cp:lastModifiedBy>wbartman</cp:lastModifiedBy>
  <cp:revision>108</cp:revision>
  <dcterms:created xsi:type="dcterms:W3CDTF">2011-09-09T07:22:36Z</dcterms:created>
  <dcterms:modified xsi:type="dcterms:W3CDTF">2011-09-20T12:22:03Z</dcterms:modified>
</cp:coreProperties>
</file>