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7" r:id="rId3"/>
    <p:sldId id="293" r:id="rId4"/>
    <p:sldId id="288" r:id="rId5"/>
    <p:sldId id="289" r:id="rId6"/>
    <p:sldId id="290" r:id="rId7"/>
    <p:sldId id="291" r:id="rId8"/>
    <p:sldId id="294" r:id="rId9"/>
    <p:sldId id="29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3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B1D7-B311-41A0-A779-2524CAF023D3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Mirko Pojer - How to deal with non-conformities - HC Day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1051-03E7-42CC-92B8-11054C68B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3CA5F-5B01-486B-8771-32D09996733F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Mirko Pojer - How to deal with non-conformities - HC Day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D9621-232E-40EC-9F24-304619A0D5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en-US" dirty="0" smtClean="0"/>
              <a:t>Click to edit Master title style</a:t>
            </a:r>
            <a:endParaRPr/>
          </a:p>
        </p:txBody>
      </p:sp>
      <p:sp>
        <p:nvSpPr>
          <p:cNvPr id="9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 smtClean="0"/>
              <a:t>Click to add author information</a:t>
            </a:r>
            <a:endParaRPr kumimoji="0" lang="en-US" dirty="0"/>
          </a:p>
        </p:txBody>
      </p:sp>
      <p:sp>
        <p:nvSpPr>
          <p:cNvPr id="10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6"/>
          <p:cNvSpPr>
            <a:spLocks noGrp="1"/>
          </p:cNvSpPr>
          <p:nvPr>
            <p:ph type="ftr" sz="quarter" idx="12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3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  <a:prstGeom prst="rect">
            <a:avLst/>
          </a:prstGeo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kumimoji="0" lang="en-US" smtClean="0"/>
              <a:pPr/>
              <a:t>2/22/2011</a:t>
            </a:fld>
            <a:endParaRPr kumimoji="0"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5" name="Picture 2" descr="https://espace.cern.ch/_layouts/images/cern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5912067"/>
            <a:ext cx="914400" cy="945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077200" cy="487362"/>
          </a:xfrm>
          <a:prstGeom prst="rect">
            <a:avLst/>
          </a:prstGeom>
        </p:spPr>
        <p:txBody>
          <a:bodyPr vert="horz"/>
          <a:lstStyle>
            <a:lvl1pPr algn="r">
              <a:defRPr sz="2400" b="1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685800"/>
            <a:ext cx="7820025" cy="5562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rebuchet MS" pitchFamily="34" charset="0"/>
              </a:defRPr>
            </a:lvl1pPr>
            <a:lvl2pPr>
              <a:defRPr sz="1800">
                <a:latin typeface="Trebuchet MS" pitchFamily="34" charset="0"/>
              </a:defRPr>
            </a:lvl2pPr>
            <a:lvl3pPr>
              <a:defRPr sz="1600">
                <a:latin typeface="Trebuchet MS" pitchFamily="34" charset="0"/>
              </a:defRPr>
            </a:lvl3pPr>
            <a:lvl4pPr>
              <a:defRPr sz="1400">
                <a:latin typeface="Trebuchet MS" pitchFamily="34" charset="0"/>
              </a:defRPr>
            </a:lvl4pPr>
            <a:lvl5pPr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CERN logo With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16679" y="25400"/>
            <a:ext cx="626166" cy="614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fld id="{4FB35DA8-EB05-4620-998E-34191E32192D}" type="datetimeFigureOut">
              <a:rPr lang="en-US" smtClean="0"/>
              <a:pPr/>
              <a:t>2/22/2011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492875"/>
            <a:ext cx="4191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492875"/>
            <a:ext cx="838200" cy="365125"/>
          </a:xfrm>
          <a:prstGeom prst="rect">
            <a:avLst/>
          </a:prstGeom>
        </p:spPr>
        <p:txBody>
          <a:bodyPr/>
          <a:lstStyle/>
          <a:p>
            <a:fld id="{D47C1A7F-90AD-456E-8054-20B867E8D6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28600" y="561975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8600" y="65516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ewlhc logo1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2" name="Date Placeholder 9"/>
          <p:cNvSpPr txBox="1">
            <a:spLocks/>
          </p:cNvSpPr>
          <p:nvPr userDrawn="1"/>
        </p:nvSpPr>
        <p:spPr>
          <a:xfrm>
            <a:off x="228600" y="6572697"/>
            <a:ext cx="1600200" cy="304800"/>
          </a:xfrm>
          <a:prstGeom prst="rect">
            <a:avLst/>
          </a:prstGeo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8D346D-A53F-433C-9D37-45A337EA482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0A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0A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172916" y="6600825"/>
            <a:ext cx="838200" cy="257175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0A0A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C1A7F-90AD-456E-8054-20B867E8D6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A0A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A0A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9"/>
          <p:cNvSpPr txBox="1">
            <a:spLocks/>
          </p:cNvSpPr>
          <p:nvPr userDrawn="1"/>
        </p:nvSpPr>
        <p:spPr>
          <a:xfrm>
            <a:off x="2993025" y="6553200"/>
            <a:ext cx="3157950" cy="304800"/>
          </a:xfrm>
          <a:prstGeom prst="rect">
            <a:avLst/>
          </a:prstGeo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Mirko Pojer – LHC Beam Operation Committee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0A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bg2">
              <a:lumMod val="9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dico.cern.ch/getFile.py/access?contribId=53&amp;sessionId=3&amp;resId=2&amp;materialId=slides&amp;confId=103957" TargetMode="External"/><Relationship Id="rId2" Type="http://schemas.openxmlformats.org/officeDocument/2006/relationships/hyperlink" Target="http://indico.cern.ch/getFile.py/access?contribId=40&amp;sessionId=1&amp;resId=0&amp;materialId=slides&amp;confId=10395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591550" cy="53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Mirko Pojer </a:t>
            </a:r>
            <a:r>
              <a:rPr lang="en-US" cap="none" dirty="0" smtClean="0">
                <a:solidFill>
                  <a:schemeClr val="tx1"/>
                </a:solidFill>
              </a:rPr>
              <a:t>on behalf of the </a:t>
            </a:r>
            <a:r>
              <a:rPr lang="en-US" dirty="0" smtClean="0">
                <a:solidFill>
                  <a:schemeClr val="tx1"/>
                </a:solidFill>
              </a:rPr>
              <a:t>Powering tests coordination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240"/>
            <a:ext cx="8744484" cy="228600"/>
          </a:xfrm>
        </p:spPr>
        <p:txBody>
          <a:bodyPr/>
          <a:lstStyle/>
          <a:p>
            <a:r>
              <a:rPr lang="en-US" sz="2400" dirty="0" smtClean="0"/>
              <a:t>HWC summary with list of remaining issues/non-conformities</a:t>
            </a:r>
            <a:endParaRPr lang="en-US" sz="2400" cap="small" dirty="0"/>
          </a:p>
        </p:txBody>
      </p:sp>
      <p:sp>
        <p:nvSpPr>
          <p:cNvPr id="4" name="TextBox 3"/>
          <p:cNvSpPr txBox="1"/>
          <p:nvPr/>
        </p:nvSpPr>
        <p:spPr>
          <a:xfrm>
            <a:off x="590550" y="5762625"/>
            <a:ext cx="7015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DISCLAIMER: only electrical non-conformities are treated and only those </a:t>
            </a:r>
          </a:p>
          <a:p>
            <a:r>
              <a:rPr lang="en-US" dirty="0" smtClean="0"/>
              <a:t>relevant for machine 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914400"/>
            <a:ext cx="7820025" cy="5181600"/>
          </a:xfrm>
        </p:spPr>
        <p:txBody>
          <a:bodyPr/>
          <a:lstStyle/>
          <a:p>
            <a:r>
              <a:rPr lang="en-US" sz="1200" dirty="0" smtClean="0"/>
              <a:t>MP3 Procedure – PARAMETERS TO BE USED FOR THE 2011 COMMISISONING CAMPAIGN OF THE LHC SUPERCONDUCTING CIRCUITS. LHC-MPP-HCP-0095- EDMS 1113965</a:t>
            </a:r>
          </a:p>
          <a:p>
            <a:r>
              <a:rPr lang="en-US" sz="1200" dirty="0" smtClean="0"/>
              <a:t>MP3 Procedure - SECTOR 1-2 - POWERING SPECIFICITIES. LHC-MPP-HCP-0092 - EDMS 1009658</a:t>
            </a:r>
          </a:p>
          <a:p>
            <a:r>
              <a:rPr lang="en-US" sz="1200" dirty="0" smtClean="0"/>
              <a:t>MP3 Procedure - SECTOR 2-3 - POWERING SPECIFICITIES. LHC-MPP-HCP-0040 - EDMS 883231 </a:t>
            </a:r>
          </a:p>
          <a:p>
            <a:r>
              <a:rPr lang="en-US" sz="1200" dirty="0" smtClean="0"/>
              <a:t>MP3 Procedure - SECTOR 3-4 - POWERING SPECIFICITIES. LHC-MPP-HCP-0048 - EDMS 883247 </a:t>
            </a:r>
          </a:p>
          <a:p>
            <a:r>
              <a:rPr lang="en-US" sz="1200" dirty="0" smtClean="0"/>
              <a:t>MP3 Procedure - SECTOR 4-5 - POWERING SPECIFICITIES. LHC-MPP-HCP-0056 - EDMS 883273 </a:t>
            </a:r>
          </a:p>
          <a:p>
            <a:r>
              <a:rPr lang="en-US" sz="1200" dirty="0" smtClean="0"/>
              <a:t>MP3 Procedure - SECTOR 5-6 - POWERING SPECIFICITIES. LHC-MPP-HCP-0004 - EDMS 883295 </a:t>
            </a:r>
          </a:p>
          <a:p>
            <a:r>
              <a:rPr lang="en-US" sz="1200" dirty="0" smtClean="0"/>
              <a:t>MP3 Procedure - SECTOR 6-7 - POWERING SPECIFICITIES. LHC-MPP-HCP-0065 - EDMS 883317 </a:t>
            </a:r>
          </a:p>
          <a:p>
            <a:r>
              <a:rPr lang="en-US" sz="1200" dirty="0" smtClean="0"/>
              <a:t>MP3 Procedure - SECTOR 7-8 - POWERING SPECIFICITIES. LHC-MPP-HCP-0016 - EDMS 883182 </a:t>
            </a:r>
          </a:p>
          <a:p>
            <a:r>
              <a:rPr lang="en-US" sz="1200" dirty="0" smtClean="0"/>
              <a:t>MP3 Procedure - SECTOR 8-1 - POWERING SPECIFICITIES. LHC-MPP-HCP-0024 - EDMS 883200</a:t>
            </a:r>
          </a:p>
          <a:p>
            <a:endParaRPr lang="en-US" sz="1200" dirty="0" smtClean="0"/>
          </a:p>
          <a:p>
            <a:r>
              <a:rPr lang="en-US" sz="1200" dirty="0" smtClean="0"/>
              <a:t>Chamonix 2011:  M. Pojer - “Which systems (except main circuits) should be commissioned/tested for 7TeV operation before the long shutdown?” </a:t>
            </a:r>
            <a:r>
              <a:rPr lang="en-US" sz="1200" dirty="0" smtClean="0">
                <a:hlinkClick r:id="rId2"/>
              </a:rPr>
              <a:t>“http://indico.cern.ch/getFile.py/access?contribId=40&amp;sessionId=1&amp;resId=0&amp;materialId=slides&amp;confId=103957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Chamonix 2011: N. Catalan – “What needs to be done to reach beam energy above 3.5 TeV? Commissioning of essential magnet powering and machine protection systems”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3"/>
              </a:rPr>
              <a:t>http://indico.cern.ch/getFile.py/access?contribId=53&amp;sessionId=3&amp;resId=2&amp;materialId=slides&amp;confId=103957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evolution</a:t>
            </a:r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 r="16098"/>
          <a:stretch>
            <a:fillRect/>
          </a:stretch>
        </p:blipFill>
        <p:spPr bwMode="auto">
          <a:xfrm>
            <a:off x="133350" y="920943"/>
            <a:ext cx="3933825" cy="527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14475" y="638175"/>
            <a:ext cx="1986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11,2010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9725" y="628650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February 16, 2011</a:t>
            </a:r>
            <a:endParaRPr lang="en-US" dirty="0"/>
          </a:p>
        </p:txBody>
      </p:sp>
      <p:graphicFrame>
        <p:nvGraphicFramePr>
          <p:cNvPr id="7" name="Content Placeholder 12"/>
          <p:cNvGraphicFramePr>
            <a:graphicFrameLocks/>
          </p:cNvGraphicFramePr>
          <p:nvPr/>
        </p:nvGraphicFramePr>
        <p:xfrm>
          <a:off x="4276319" y="923919"/>
          <a:ext cx="4867678" cy="5240869"/>
        </p:xfrm>
        <a:graphic>
          <a:graphicData uri="http://schemas.openxmlformats.org/drawingml/2006/table">
            <a:tbl>
              <a:tblPr/>
              <a:tblGrid>
                <a:gridCol w="169002"/>
                <a:gridCol w="391371"/>
                <a:gridCol w="391371"/>
                <a:gridCol w="391371"/>
                <a:gridCol w="391371"/>
                <a:gridCol w="391371"/>
                <a:gridCol w="391371"/>
                <a:gridCol w="391371"/>
                <a:gridCol w="391371"/>
                <a:gridCol w="391371"/>
                <a:gridCol w="186791"/>
                <a:gridCol w="249054"/>
                <a:gridCol w="740492"/>
              </a:tblGrid>
              <a:tr h="18795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901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January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CRYO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MAINT.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ELQA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Chamonix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February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LASS UPDATE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DSO TESTS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8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58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852555" y="5172075"/>
            <a:ext cx="3129396" cy="994929"/>
          </a:xfrm>
          <a:prstGeom prst="rect">
            <a:avLst/>
          </a:prstGeom>
          <a:gradFill>
            <a:gsLst>
              <a:gs pos="30000">
                <a:srgbClr val="D6B19C">
                  <a:alpha val="60000"/>
                </a:srgb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/>
                </a:solidFill>
              </a:rPr>
              <a:t>MACHINE CHECK-OUT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ElQA</a:t>
            </a:r>
            <a:r>
              <a:rPr lang="en-US" dirty="0" smtClean="0"/>
              <a:t>: no new non-conformities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36" y="629207"/>
            <a:ext cx="7506542" cy="5847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81675" y="6200775"/>
            <a:ext cx="260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Completed on February 9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powering tests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1565 over 1572 circuits commissioned</a:t>
            </a:r>
          </a:p>
          <a:p>
            <a:r>
              <a:rPr lang="en-US" sz="1800" dirty="0" smtClean="0"/>
              <a:t>About 6000 test steps executed in less than 3 weeks</a:t>
            </a:r>
            <a:endParaRPr lang="en-US" sz="1800" dirty="0"/>
          </a:p>
        </p:txBody>
      </p:sp>
      <p:pic>
        <p:nvPicPr>
          <p:cNvPr id="5" name="Picture 2" descr="http://hcc.web.cern.ch/hcc/file/succ_steps_sector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1592180"/>
            <a:ext cx="7270750" cy="2423583"/>
          </a:xfrm>
          <a:prstGeom prst="rect">
            <a:avLst/>
          </a:prstGeom>
          <a:noFill/>
        </p:spPr>
      </p:pic>
      <p:pic>
        <p:nvPicPr>
          <p:cNvPr id="6" name="Picture 4" descr="http://hcc.web.cern.ch/hcc/file/succ_steps_per_day_sector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4130064"/>
            <a:ext cx="7251700" cy="2256084"/>
          </a:xfrm>
          <a:prstGeom prst="rect">
            <a:avLst/>
          </a:prstGeom>
          <a:noFill/>
        </p:spPr>
      </p:pic>
      <p:pic>
        <p:nvPicPr>
          <p:cNvPr id="5122" name="Picture 2" descr="http://hcc.web.cern.ch/hcc/file/total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339850"/>
            <a:ext cx="1714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 not commissioned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962025"/>
            <a:ext cx="8105776" cy="1125908"/>
          </a:xfrm>
        </p:spPr>
        <p:txBody>
          <a:bodyPr/>
          <a:lstStyle/>
          <a:p>
            <a:r>
              <a:rPr lang="en-US" sz="1800" dirty="0" smtClean="0"/>
              <a:t>This year we commissioned even more circuits than last year (some non-conformities were fixed and circuits validated)</a:t>
            </a:r>
          </a:p>
          <a:p>
            <a:r>
              <a:rPr lang="en-US" sz="1800" dirty="0" smtClean="0"/>
              <a:t>Only really problematic cases are left</a:t>
            </a:r>
          </a:p>
          <a:p>
            <a:r>
              <a:rPr lang="en-US" sz="1800" dirty="0" smtClean="0"/>
              <a:t>It did not change much from last year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5329" y="2945091"/>
          <a:ext cx="8124821" cy="2798482"/>
        </p:xfrm>
        <a:graphic>
          <a:graphicData uri="http://schemas.openxmlformats.org/drawingml/2006/table">
            <a:tbl>
              <a:tblPr/>
              <a:tblGrid>
                <a:gridCol w="1012415"/>
                <a:gridCol w="1145550"/>
                <a:gridCol w="597665"/>
                <a:gridCol w="470294"/>
                <a:gridCol w="470294"/>
                <a:gridCol w="470294"/>
                <a:gridCol w="470294"/>
                <a:gridCol w="666251"/>
                <a:gridCol w="470294"/>
                <a:gridCol w="470294"/>
                <a:gridCol w="470294"/>
                <a:gridCol w="470294"/>
                <a:gridCol w="470294"/>
                <a:gridCol w="470294"/>
              </a:tblGrid>
              <a:tr h="455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RCBXH3.L5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FAST ABORT REQ VIA PIC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/ 9 (66%)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PCS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/WPM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PCC.5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PCS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RCO.A78B2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6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HOUR HEAT RUN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9 (0%)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PCC.5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PCS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RCO.A81B2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6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HOUR HEAT RUN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9 (0%)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PCC.5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PCS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RQS.R3B1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6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HOUR HEAT RUN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9 (0%)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PCC.5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PCC.5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PCS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PNO.a3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RCBH31.R7B1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6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2 (0%)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15" marR="5515" marT="5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15" marR="5515" marT="5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15" marR="5515" marT="5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RCBCHS5.L8B1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6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HOUR HEAT RUN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6 (0%)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RCOSX3.L1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6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HOUR HEAT RUN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6 (0%)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5515" marR="5515" marT="55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933577" y="1697948"/>
            <a:ext cx="180975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TextBox 7"/>
          <p:cNvSpPr txBox="1"/>
          <p:nvPr/>
        </p:nvSpPr>
        <p:spPr>
          <a:xfrm>
            <a:off x="7171702" y="1659848"/>
            <a:ext cx="1587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Step successfully done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933577" y="1983698"/>
            <a:ext cx="180975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TextBox 9"/>
          <p:cNvSpPr txBox="1"/>
          <p:nvPr/>
        </p:nvSpPr>
        <p:spPr>
          <a:xfrm>
            <a:off x="7171702" y="1945598"/>
            <a:ext cx="842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Step failed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933577" y="2269448"/>
            <a:ext cx="180975" cy="228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TextBox 11"/>
          <p:cNvSpPr txBox="1"/>
          <p:nvPr/>
        </p:nvSpPr>
        <p:spPr>
          <a:xfrm>
            <a:off x="7171702" y="2231348"/>
            <a:ext cx="1043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Excluded step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933577" y="2555198"/>
            <a:ext cx="180975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TextBox 13"/>
          <p:cNvSpPr txBox="1"/>
          <p:nvPr/>
        </p:nvSpPr>
        <p:spPr>
          <a:xfrm>
            <a:off x="7171702" y="2517098"/>
            <a:ext cx="961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Missing step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6685927" y="1983698"/>
            <a:ext cx="180975" cy="228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6600202" y="1653975"/>
            <a:ext cx="2159237" cy="119248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non-conformities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971550"/>
            <a:ext cx="7820025" cy="4981575"/>
          </a:xfrm>
        </p:spPr>
        <p:txBody>
          <a:bodyPr/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RCO.A78B2</a:t>
            </a:r>
            <a:r>
              <a:rPr lang="en-US" sz="1800" dirty="0" smtClean="0"/>
              <a:t> - </a:t>
            </a:r>
            <a:r>
              <a:rPr lang="en-US" sz="1600" dirty="0" smtClean="0"/>
              <a:t>NC 1029807 - the circuit "quenched" always (three times) while ramping up the current from 55 A; possible splice problem</a:t>
            </a:r>
            <a:endParaRPr lang="en-US" sz="18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RCO.A81B2</a:t>
            </a:r>
            <a:r>
              <a:rPr lang="en-US" sz="1800" dirty="0" smtClean="0"/>
              <a:t> - </a:t>
            </a:r>
            <a:r>
              <a:rPr lang="en-US" sz="1600" dirty="0" smtClean="0"/>
              <a:t>NC 955048 - CL1, CL2 and coil resistance too high</a:t>
            </a:r>
            <a:endParaRPr lang="en-US" sz="18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RCBH31.R7B1</a:t>
            </a:r>
            <a:r>
              <a:rPr lang="en-US" sz="1800" dirty="0" smtClean="0"/>
              <a:t> - </a:t>
            </a:r>
            <a:r>
              <a:rPr lang="en-US" sz="1600" dirty="0" smtClean="0"/>
              <a:t>NC 1017094 - The Hi current lead resistance (DFLDS.31R7.2) is too high (1.14e-3 </a:t>
            </a:r>
            <a:r>
              <a:rPr lang="en-US" sz="1600" dirty="0" smtClean="0">
                <a:latin typeface="Symbol" pitchFamily="18" charset="2"/>
              </a:rPr>
              <a:t>W</a:t>
            </a:r>
            <a:r>
              <a:rPr lang="en-US" sz="1600" dirty="0" smtClean="0"/>
              <a:t>) and coil seems to be too resistive</a:t>
            </a:r>
            <a:endParaRPr lang="en-US" sz="18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RQS.R3B1</a:t>
            </a:r>
            <a:r>
              <a:rPr lang="en-US" sz="1800" dirty="0" smtClean="0"/>
              <a:t> - </a:t>
            </a:r>
            <a:r>
              <a:rPr lang="en-US" sz="1600" dirty="0" smtClean="0"/>
              <a:t>ECR 992709 - Following the incident of 19/09/2008 in LHC Sector 3-4, it was necessary to substitute several SSS. For 4 slots, the limited availability of spare Arc-SSS cold masses has not permitted to install SSS compatible with the LHC baseline layout 2008</a:t>
            </a:r>
            <a:endParaRPr lang="en-US" sz="18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RCBCHS5.L8B1</a:t>
            </a:r>
            <a:r>
              <a:rPr lang="en-US" sz="1800" dirty="0" smtClean="0"/>
              <a:t> - </a:t>
            </a:r>
            <a:r>
              <a:rPr lang="en-US" sz="1600" dirty="0" smtClean="0"/>
              <a:t>NC 831927 - superconducting circuit shows high resistance (around 22 </a:t>
            </a:r>
            <a:r>
              <a:rPr lang="en-US" sz="1600" dirty="0" err="1" smtClean="0"/>
              <a:t>m</a:t>
            </a:r>
            <a:r>
              <a:rPr lang="en-US" sz="1600" dirty="0" err="1" smtClean="0">
                <a:latin typeface="Symbol" pitchFamily="18" charset="2"/>
              </a:rPr>
              <a:t>W</a:t>
            </a:r>
            <a:r>
              <a:rPr lang="en-US" sz="1600" dirty="0" smtClean="0"/>
              <a:t>) on the cold side at 4.5 K; replaced by warm magnet installed in the vicinity</a:t>
            </a:r>
            <a:endParaRPr lang="en-US" sz="18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RCOSX3.L1</a:t>
            </a:r>
            <a:r>
              <a:rPr lang="en-US" sz="1800" dirty="0" smtClean="0"/>
              <a:t> - </a:t>
            </a:r>
            <a:r>
              <a:rPr lang="en-US" sz="1600" dirty="0" smtClean="0"/>
              <a:t>NC 948545 - circuit found open below the cold </a:t>
            </a:r>
            <a:r>
              <a:rPr lang="en-US" sz="1600" dirty="0" err="1" smtClean="0"/>
              <a:t>v_taps</a:t>
            </a:r>
            <a:r>
              <a:rPr lang="en-US" sz="1600" dirty="0" smtClean="0"/>
              <a:t> of the 120 A current leads; this circuit is isolated from ground and from the other circuits</a:t>
            </a:r>
          </a:p>
          <a:p>
            <a:endParaRPr lang="en-US" sz="16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RCBXH3.L5</a:t>
            </a:r>
            <a:r>
              <a:rPr lang="en-US" sz="1800" dirty="0" smtClean="0"/>
              <a:t> – </a:t>
            </a:r>
            <a:r>
              <a:rPr lang="en-US" sz="1600" dirty="0" smtClean="0"/>
              <a:t>Problem with the QPS (might be a missing tap); interventions carried out several times, but problem not fixed.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main ‘limitations’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228725"/>
            <a:ext cx="7820025" cy="3695700"/>
          </a:xfrm>
        </p:spPr>
        <p:txBody>
          <a:bodyPr/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RCBYV5.L4B2</a:t>
            </a:r>
            <a:r>
              <a:rPr lang="en-US" sz="1800" dirty="0" smtClean="0"/>
              <a:t> - </a:t>
            </a:r>
            <a:r>
              <a:rPr lang="en-US" sz="1600" dirty="0" smtClean="0"/>
              <a:t>NC 1049055 – 3 quenches </a:t>
            </a:r>
            <a:r>
              <a:rPr lang="en-US" sz="1600" dirty="0" err="1" smtClean="0"/>
              <a:t>w.o</a:t>
            </a:r>
            <a:r>
              <a:rPr lang="en-US" sz="1600" dirty="0" smtClean="0"/>
              <a:t>. training (63.3, 65.7 and 64.7 A); limited to 50 A</a:t>
            </a:r>
            <a:endParaRPr lang="en-US" sz="18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RCBYH4.R8B1</a:t>
            </a:r>
            <a:r>
              <a:rPr lang="en-US" sz="1800" dirty="0" smtClean="0"/>
              <a:t> - </a:t>
            </a:r>
            <a:r>
              <a:rPr lang="en-US" sz="1600" dirty="0" smtClean="0"/>
              <a:t>NC 1051795 - The circuit failed to pass </a:t>
            </a:r>
            <a:r>
              <a:rPr lang="en-US" sz="1600" dirty="0" smtClean="0"/>
              <a:t>successfully </a:t>
            </a:r>
            <a:r>
              <a:rPr lang="en-US" sz="1600" dirty="0" smtClean="0"/>
              <a:t>the PNO.a1 test with I_PNO of 72A; limited to 50 A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RCBYHS4.L5B1</a:t>
            </a:r>
            <a:r>
              <a:rPr lang="en-US" sz="1800" dirty="0" smtClean="0"/>
              <a:t> - </a:t>
            </a:r>
            <a:r>
              <a:rPr lang="en-US" sz="1600" dirty="0" smtClean="0"/>
              <a:t>NC 1053709 - Circuit can not handle </a:t>
            </a:r>
            <a:r>
              <a:rPr lang="en-US" sz="1600" dirty="0" err="1" smtClean="0"/>
              <a:t>di</a:t>
            </a:r>
            <a:r>
              <a:rPr lang="en-US" sz="1600" dirty="0" smtClean="0"/>
              <a:t>/</a:t>
            </a:r>
            <a:r>
              <a:rPr lang="en-US" sz="1600" dirty="0" err="1" smtClean="0"/>
              <a:t>dt</a:t>
            </a:r>
            <a:r>
              <a:rPr lang="en-US" sz="1600" dirty="0" smtClean="0"/>
              <a:t> : weak magnet known since 2008; limited to 50 A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RCBYHS5.R8B1</a:t>
            </a:r>
            <a:r>
              <a:rPr lang="en-US" sz="1800" dirty="0" smtClean="0"/>
              <a:t> - </a:t>
            </a:r>
            <a:r>
              <a:rPr lang="en-US" sz="1600" dirty="0" smtClean="0"/>
              <a:t>NC 1063839 - Circuit quenches when coming down from +-nominal current to zero. The control of the current also shows high instability; limited to 20 A</a:t>
            </a:r>
          </a:p>
          <a:p>
            <a:endParaRPr lang="en-US" sz="1600" dirty="0" smtClean="0"/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RQT13.L7B1</a:t>
            </a:r>
            <a:r>
              <a:rPr lang="en-US" sz="1800" dirty="0" smtClean="0"/>
              <a:t> – </a:t>
            </a:r>
            <a:r>
              <a:rPr lang="en-US" sz="1600" dirty="0" smtClean="0"/>
              <a:t>NC 1131822 </a:t>
            </a:r>
            <a:r>
              <a:rPr lang="en-US" sz="1800" dirty="0" smtClean="0"/>
              <a:t>- </a:t>
            </a:r>
            <a:r>
              <a:rPr lang="en-US" sz="1600" dirty="0" smtClean="0"/>
              <a:t>Resistance at 400 A is 350 E-9 Ohms. Requested value is &lt;200 E-9 Ohms. Last year measurement was 90 E-9 Ohms. Limited to 50 A (powered in 2010 to 2-3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905" t="17905" r="26429" b="11238"/>
          <a:stretch>
            <a:fillRect/>
          </a:stretch>
        </p:blipFill>
        <p:spPr bwMode="auto">
          <a:xfrm>
            <a:off x="1619249" y="816720"/>
            <a:ext cx="5819776" cy="55228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120 A correctors of the 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cooling (heating feedback) of the 120 A leads has been problematic since the beginning of HC</a:t>
            </a:r>
          </a:p>
          <a:p>
            <a:r>
              <a:rPr lang="en-US" sz="1800" dirty="0" smtClean="0"/>
              <a:t>During 2010, several circuits had to be </a:t>
            </a:r>
            <a:r>
              <a:rPr lang="en-US" sz="1800" i="1" dirty="0" smtClean="0"/>
              <a:t>super-locked</a:t>
            </a:r>
            <a:r>
              <a:rPr lang="en-US" sz="1800" dirty="0" smtClean="0"/>
              <a:t> and could not be used because of problems in keeping the right temperature</a:t>
            </a:r>
          </a:p>
          <a:p>
            <a:r>
              <a:rPr lang="en-US" sz="1800" dirty="0" smtClean="0"/>
              <a:t>These circuits have not even powering functions generated (never used)</a:t>
            </a:r>
          </a:p>
          <a:p>
            <a:r>
              <a:rPr lang="en-US" sz="1800" dirty="0" smtClean="0"/>
              <a:t>This year we might need some of them when going to low </a:t>
            </a:r>
            <a:r>
              <a:rPr lang="en-US" sz="1800" dirty="0" smtClean="0">
                <a:latin typeface="Symbol" pitchFamily="18" charset="2"/>
              </a:rPr>
              <a:t>b</a:t>
            </a:r>
            <a:r>
              <a:rPr lang="en-US" sz="1800" dirty="0" smtClean="0"/>
              <a:t>*; in particular (M. Giovannozzi and R. Thomas) only the RCSXs will be needed</a:t>
            </a:r>
          </a:p>
          <a:p>
            <a:r>
              <a:rPr lang="en-US" sz="1800" dirty="0" smtClean="0"/>
              <a:t>To avoid losing CRYO-START AND CRYO-MAINTAIN signals in operation (and thus dumping the beam) we suggest </a:t>
            </a:r>
            <a:r>
              <a:rPr lang="en-US" sz="1800" dirty="0" err="1" smtClean="0"/>
              <a:t>condamning</a:t>
            </a:r>
            <a:r>
              <a:rPr lang="en-US" sz="1800" dirty="0" smtClean="0"/>
              <a:t> all120 A circuits of the DFBXs, apart the RCSXs.</a:t>
            </a:r>
          </a:p>
          <a:p>
            <a:endParaRPr lang="en-US" sz="1800" dirty="0" smtClean="0"/>
          </a:p>
          <a:p>
            <a:r>
              <a:rPr lang="en-US" sz="1800" dirty="0" smtClean="0"/>
              <a:t>All of them have been</a:t>
            </a:r>
          </a:p>
          <a:p>
            <a:pPr>
              <a:buNone/>
            </a:pPr>
            <a:r>
              <a:rPr lang="en-US" sz="1800" dirty="0" smtClean="0"/>
              <a:t>nevertheless commissioned</a:t>
            </a:r>
          </a:p>
          <a:p>
            <a:pPr>
              <a:buNone/>
            </a:pPr>
            <a:r>
              <a:rPr lang="en-US" sz="1800" dirty="0" smtClean="0"/>
              <a:t>for future use, also those</a:t>
            </a:r>
          </a:p>
          <a:p>
            <a:pPr>
              <a:buNone/>
            </a:pPr>
            <a:r>
              <a:rPr lang="en-US" sz="1800" dirty="0" smtClean="0"/>
              <a:t>not commissioned in 2010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65583" y="4515328"/>
          <a:ext cx="5154566" cy="1642200"/>
        </p:xfrm>
        <a:graphic>
          <a:graphicData uri="http://schemas.openxmlformats.org/drawingml/2006/table">
            <a:tbl>
              <a:tblPr/>
              <a:tblGrid>
                <a:gridCol w="608808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  <a:gridCol w="324697"/>
              </a:tblGrid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RCOSX3.L2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4 (0%)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RCOSX3.R1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4 (0%)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RCOX3.L1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4 (0%)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RCSSX3.L1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4 (0%)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RCSSX3.R8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4 (0%)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RCTX3.L5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/ 4 (25%)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4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RCTX3.L8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F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/ 4 (0%)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CRYO-OK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PCL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PCC.1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PC PERMIT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PIC2 POWERING FAILURE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PNO.a1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PNO.d1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PNO.e1</a:t>
                      </a:r>
                    </a:p>
                  </a:txBody>
                  <a:tcPr marL="6000" marR="6000" marT="60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1056</Words>
  <Application>Microsoft Office PowerPoint</Application>
  <PresentationFormat>On-screen Show (4:3)</PresentationFormat>
  <Paragraphs>667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Mirko Pojer on behalf of the Powering tests coordination</vt:lpstr>
      <vt:lpstr>Planning evolution</vt:lpstr>
      <vt:lpstr>ElQA: no new non-conformities</vt:lpstr>
      <vt:lpstr>2011 powering tests campaign</vt:lpstr>
      <vt:lpstr>Circuits not commissioned</vt:lpstr>
      <vt:lpstr>Circuit non-conformities</vt:lpstr>
      <vt:lpstr>The other main ‘limitations’</vt:lpstr>
      <vt:lpstr>Parameters for this year</vt:lpstr>
      <vt:lpstr>120 A correctors of the ITs</vt:lpstr>
      <vt:lpstr>Reference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mpojer</dc:creator>
  <cp:lastModifiedBy>mpojer</cp:lastModifiedBy>
  <cp:revision>139</cp:revision>
  <dcterms:created xsi:type="dcterms:W3CDTF">2009-01-17T04:14:16Z</dcterms:created>
  <dcterms:modified xsi:type="dcterms:W3CDTF">2011-02-22T14:13:24Z</dcterms:modified>
</cp:coreProperties>
</file>