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49" r:id="rId3"/>
    <p:sldId id="407" r:id="rId4"/>
    <p:sldId id="409" r:id="rId5"/>
    <p:sldId id="411" r:id="rId6"/>
    <p:sldId id="421" r:id="rId7"/>
    <p:sldId id="423" r:id="rId8"/>
    <p:sldId id="412" r:id="rId9"/>
    <p:sldId id="418" r:id="rId10"/>
    <p:sldId id="415" r:id="rId11"/>
    <p:sldId id="428" r:id="rId12"/>
    <p:sldId id="429" r:id="rId13"/>
    <p:sldId id="425" r:id="rId14"/>
    <p:sldId id="426" r:id="rId15"/>
    <p:sldId id="432" r:id="rId16"/>
    <p:sldId id="430" r:id="rId17"/>
    <p:sldId id="417" r:id="rId18"/>
    <p:sldId id="42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DE516-A6F5-4691-BBF6-71C7A3E21CF4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EC3CE-7A93-45FF-A101-6E1600DE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B0AD-47BA-4596-8182-7F032127AC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F336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3" cstate="print"/>
          <a:srcRect r="1060" b="1387"/>
          <a:stretch>
            <a:fillRect/>
          </a:stretch>
        </p:blipFill>
        <p:spPr bwMode="auto">
          <a:xfrm>
            <a:off x="114300" y="217488"/>
            <a:ext cx="6937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Automatic tune and b3 compensation at injections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Nicholas Aquilina</a:t>
            </a:r>
          </a:p>
          <a:p>
            <a:r>
              <a:rPr lang="fr-CH" dirty="0" smtClean="0"/>
              <a:t>TE-MSC-MDA</a:t>
            </a:r>
          </a:p>
          <a:p>
            <a:endParaRPr lang="fr-CH" dirty="0" smtClean="0"/>
          </a:p>
          <a:p>
            <a:r>
              <a:rPr lang="fr-CH" sz="2000" dirty="0" err="1" smtClean="0"/>
              <a:t>Acknowledgements</a:t>
            </a:r>
            <a:r>
              <a:rPr lang="fr-CH" sz="2000" dirty="0" smtClean="0"/>
              <a:t>:</a:t>
            </a:r>
          </a:p>
          <a:p>
            <a:r>
              <a:rPr lang="fr-CH" sz="2000" dirty="0" smtClean="0"/>
              <a:t>E. Todesco, W. </a:t>
            </a:r>
            <a:r>
              <a:rPr lang="fr-CH" sz="2000" dirty="0" err="1" smtClean="0"/>
              <a:t>Venturini</a:t>
            </a:r>
            <a:r>
              <a:rPr lang="fr-CH" sz="2000" dirty="0" smtClean="0"/>
              <a:t> </a:t>
            </a:r>
            <a:r>
              <a:rPr lang="fr-CH" sz="2000" dirty="0" err="1" smtClean="0"/>
              <a:t>Delsolaro</a:t>
            </a:r>
            <a:r>
              <a:rPr lang="fr-CH" sz="2000" dirty="0" smtClean="0"/>
              <a:t>, EIC and </a:t>
            </a:r>
            <a:r>
              <a:rPr lang="fr-CH" sz="2000" dirty="0" err="1" smtClean="0"/>
              <a:t>operators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90600" y="2286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dirty="0" smtClean="0">
                <a:solidFill>
                  <a:schemeClr val="bg1"/>
                </a:solidFill>
              </a:rPr>
              <a:t>CERN, </a:t>
            </a:r>
            <a:r>
              <a:rPr lang="en-US" sz="1200" dirty="0" smtClean="0">
                <a:solidFill>
                  <a:schemeClr val="bg1"/>
                </a:solidFill>
              </a:rPr>
              <a:t>LHC Beam Operation Committee </a:t>
            </a:r>
            <a:r>
              <a:rPr lang="fr-CH" sz="1200" dirty="0" smtClean="0">
                <a:solidFill>
                  <a:schemeClr val="bg1"/>
                </a:solidFill>
              </a:rPr>
              <a:t>, 22</a:t>
            </a:r>
            <a:r>
              <a:rPr lang="fr-CH" sz="1200" baseline="30000" dirty="0" smtClean="0">
                <a:solidFill>
                  <a:schemeClr val="bg1"/>
                </a:solidFill>
              </a:rPr>
              <a:t>nd</a:t>
            </a:r>
            <a:r>
              <a:rPr lang="fr-CH" sz="1200" dirty="0" smtClean="0">
                <a:solidFill>
                  <a:schemeClr val="bg1"/>
                </a:solidFill>
              </a:rPr>
              <a:t> February 2011   </a:t>
            </a:r>
            <a:endParaRPr lang="fr-CH" sz="1200" dirty="0" smtClean="0">
              <a:solidFill>
                <a:schemeClr val="bg1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correction for tune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the average fits shown in the previous slide the following average corrections are suggested: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27318" y="2514600"/>
          <a:ext cx="3089364" cy="273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88"/>
                <a:gridCol w="1029788"/>
                <a:gridCol w="1029788"/>
              </a:tblGrid>
              <a:tr h="452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parameter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horiz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vert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77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2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0.305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224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τ</a:t>
                      </a:r>
                      <a:endParaRPr lang="en-US" sz="16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2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0.310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2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max 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486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Where max error is the maximum error during injection time, which occurs at the end of the injection plateau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1143000"/>
            <a:ext cx="6328800" cy="44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Pre-cycling sectors individually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371600"/>
            <a:ext cx="2743200" cy="441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 Injection energy is reached for all sectors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 Sectors 12, 23, 34 fall down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: Injection energy reached for sectors 12,23,34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:Sectors 67, 78 and 81 fall down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:Injection energy reached for sectors 67, 78 and 81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9624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2133600" y="43434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38862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rot="5400000">
            <a:off x="2438400" y="44196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38100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rot="5400000">
            <a:off x="3124200" y="43434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19600" y="38100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rot="16200000" flipH="1">
            <a:off x="4419600" y="43434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81600" y="38100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5400000">
            <a:off x="5105400" y="43434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3000" y="1295400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ramp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5400000">
            <a:off x="1403869" y="1632467"/>
            <a:ext cx="392667" cy="4571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00600" y="1371600"/>
            <a:ext cx="152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 of ramp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 rot="16200000" flipH="1">
            <a:off x="4299465" y="3004067"/>
            <a:ext cx="275487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457200" y="57150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The tune start to decay at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, but for sectors 12, 23 and 34 it starts at </a:t>
            </a:r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, therefore different sectors contribute in a different way.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individual pre-cycling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3820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Qh</a:t>
            </a:r>
            <a:r>
              <a:rPr lang="en-US" dirty="0" smtClean="0"/>
              <a:t> is the tune decay as seen when starting at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 err="1" smtClean="0"/>
              <a:t>Qh</a:t>
            </a:r>
            <a:r>
              <a:rPr lang="en-US" dirty="0" smtClean="0"/>
              <a:t>* is the tune decay as seen at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(or any similar point)</a:t>
            </a:r>
          </a:p>
          <a:p>
            <a:r>
              <a:rPr lang="en-US" dirty="0" smtClean="0"/>
              <a:t>In the above example there is a difference of 32000 seconds</a:t>
            </a:r>
          </a:p>
          <a:p>
            <a:r>
              <a:rPr lang="en-US" dirty="0" smtClean="0"/>
              <a:t>Ideally all sector are pre-cycled together such that all the sectors start the injection plateau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02/22/2011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486400" cy="36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Fitting of the data for chromaticity decay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14600" y="4495800"/>
          <a:ext cx="3962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Q’h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Q’v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/>
                        <a:t>c'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d'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0.100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</a:t>
                      </a:r>
                      <a:r>
                        <a:rPr lang="en-US" dirty="0" smtClean="0"/>
                        <a:t>'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baseline="-25000" dirty="0" smtClean="0"/>
                        <a:t>ξ</a:t>
                      </a:r>
                      <a:endParaRPr lang="en-US" sz="2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-55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max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 (0.9)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 (0.7)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839200" cy="533399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Q’h</a:t>
            </a:r>
            <a:r>
              <a:rPr lang="en-US" dirty="0" smtClean="0"/>
              <a:t>* and </a:t>
            </a:r>
            <a:r>
              <a:rPr lang="en-US" dirty="0" err="1" smtClean="0"/>
              <a:t>Q’v</a:t>
            </a:r>
            <a:r>
              <a:rPr lang="en-US" dirty="0" smtClean="0"/>
              <a:t>* are the bare chromaticity values of the nominal machine optics</a:t>
            </a:r>
          </a:p>
          <a:p>
            <a:pPr algn="ctr">
              <a:buNone/>
            </a:pPr>
            <a:r>
              <a:rPr lang="fr-CH" dirty="0" smtClean="0"/>
              <a:t>Total amplitude of the </a:t>
            </a:r>
            <a:r>
              <a:rPr lang="fr-CH" dirty="0" err="1" smtClean="0"/>
              <a:t>decay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smtClean="0">
                <a:latin typeface="Book Antiqua"/>
              </a:rPr>
              <a:t>~20 </a:t>
            </a:r>
            <a:r>
              <a:rPr lang="fr-CH" dirty="0" err="1" smtClean="0">
                <a:latin typeface="Book Antiqua"/>
              </a:rPr>
              <a:t>units</a:t>
            </a:r>
            <a:r>
              <a:rPr lang="fr-CH" dirty="0" smtClean="0">
                <a:latin typeface="Book Antiqua"/>
              </a:rPr>
              <a:t>, i.e. ~0.5 </a:t>
            </a:r>
            <a:r>
              <a:rPr lang="fr-CH" dirty="0" err="1" smtClean="0">
                <a:latin typeface="Book Antiqua"/>
              </a:rPr>
              <a:t>units</a:t>
            </a:r>
            <a:r>
              <a:rPr lang="fr-CH" dirty="0" smtClean="0">
                <a:latin typeface="Book Antiqua"/>
              </a:rPr>
              <a:t>  of b3, as </a:t>
            </a:r>
            <a:r>
              <a:rPr lang="fr-CH" dirty="0" err="1" smtClean="0">
                <a:latin typeface="Book Antiqua"/>
              </a:rPr>
              <a:t>expected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00" y="1143000"/>
            <a:ext cx="4320000" cy="277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600" y="1143000"/>
            <a:ext cx="4320000" cy="277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correction for chromaticity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fits shown in the previous slide the following corrections are suggested: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2659" y="2514600"/>
          <a:ext cx="811868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91"/>
                <a:gridCol w="906750"/>
                <a:gridCol w="914400"/>
                <a:gridCol w="1295400"/>
                <a:gridCol w="1344232"/>
                <a:gridCol w="1440000"/>
                <a:gridCol w="1427509"/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Q’h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Q’v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Q’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b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6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FiDeL</a:t>
                      </a:r>
                      <a:r>
                        <a:rPr lang="en-US" dirty="0" smtClean="0"/>
                        <a:t> DB </a:t>
                      </a:r>
                      <a:r>
                        <a:rPr lang="en-US" baseline="6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c' 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±0.5</a:t>
                      </a:r>
                      <a:r>
                        <a:rPr lang="en-US" baseline="6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d'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0.10</a:t>
                      </a:r>
                      <a:endParaRPr lang="en-US" baseline="6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</a:t>
                      </a:r>
                      <a:r>
                        <a:rPr lang="en-US" dirty="0" smtClean="0"/>
                        <a:t>'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ξ</a:t>
                      </a:r>
                      <a:endParaRPr kumimoji="0" lang="en-US" sz="24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257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aseline="30000" dirty="0" smtClean="0"/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taking 1 unit of b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lang="en-US" sz="2000" dirty="0" smtClean="0"/>
              <a:t>= 40 units of Q’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aseline="30000" dirty="0" smtClean="0"/>
              <a:t>2</a:t>
            </a:r>
            <a:r>
              <a:rPr lang="en-US" sz="2000" dirty="0" smtClean="0"/>
              <a:t> N. Sammut, L. Bottura, and J. </a:t>
            </a:r>
            <a:r>
              <a:rPr lang="en-US" sz="2000" dirty="0" err="1" smtClean="0"/>
              <a:t>Micallef</a:t>
            </a:r>
            <a:r>
              <a:rPr lang="en-US" sz="2000" dirty="0" smtClean="0"/>
              <a:t>. Phys. Rev. ST </a:t>
            </a:r>
            <a:r>
              <a:rPr lang="en-US" sz="2000" dirty="0" err="1" smtClean="0"/>
              <a:t>Accel</a:t>
            </a:r>
            <a:r>
              <a:rPr lang="en-US" sz="2000" dirty="0" smtClean="0"/>
              <a:t>. Beams 10, 082802 (2007) for a 50A/s ramp rate and I</a:t>
            </a:r>
            <a:r>
              <a:rPr lang="en-US" sz="2000" baseline="-25000" dirty="0" smtClean="0"/>
              <a:t>FT</a:t>
            </a:r>
            <a:r>
              <a:rPr lang="en-US" sz="2000" dirty="0" smtClean="0"/>
              <a:t> = 12kA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aseline="30000" dirty="0" smtClean="0"/>
              <a:t>3</a:t>
            </a:r>
            <a:r>
              <a:rPr lang="en-US" sz="2000" dirty="0" smtClean="0"/>
              <a:t> parameters in </a:t>
            </a:r>
            <a:r>
              <a:rPr lang="en-US" sz="2000" dirty="0" err="1" smtClean="0"/>
              <a:t>FiDeL</a:t>
            </a:r>
            <a:r>
              <a:rPr lang="en-US" sz="2000" dirty="0" smtClean="0"/>
              <a:t> database since 2008, for a 10A/s ramp rate and I</a:t>
            </a:r>
            <a:r>
              <a:rPr lang="en-US" sz="2000" baseline="-25000" dirty="0" smtClean="0"/>
              <a:t>FT</a:t>
            </a:r>
            <a:r>
              <a:rPr lang="en-US" sz="2000" dirty="0" smtClean="0"/>
              <a:t> = 12kA, in fact c = 0.5 was used instead (since I</a:t>
            </a:r>
            <a:r>
              <a:rPr lang="en-US" sz="2000" baseline="-25000" dirty="0" smtClean="0"/>
              <a:t>FT</a:t>
            </a:r>
            <a:r>
              <a:rPr lang="en-US" sz="2000" dirty="0" smtClean="0"/>
              <a:t> = 6kA)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736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suggested values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16200000" flipV="1">
            <a:off x="5194816" y="4406384"/>
            <a:ext cx="316468" cy="3429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95800" y="2362200"/>
            <a:ext cx="11430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Measurements taken last Sunday (20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February) </a:t>
            </a:r>
            <a:r>
              <a:rPr lang="en-US" sz="3600" dirty="0" smtClean="0"/>
              <a:t>by L. Ponce – </a:t>
            </a:r>
            <a:r>
              <a:rPr lang="en-US" sz="3600" dirty="0" smtClean="0">
                <a:solidFill>
                  <a:srgbClr val="FF0000"/>
                </a:solidFill>
              </a:rPr>
              <a:t>Preliminary results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962400"/>
            <a:ext cx="4343400" cy="106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Comparing the measured tune (in blue) to the average from the previous analysis (in red)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00" y="1219200"/>
            <a:ext cx="4320000" cy="27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600" y="1219200"/>
            <a:ext cx="4320000" cy="268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029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It can seen that the tune decay is flatter and therefore faster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8200" y="3962400"/>
            <a:ext cx="434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Comparing the fit of the measured tune (in red) to the fits obtained from the previous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Measurements taken last Sunday (20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February</a:t>
            </a:r>
            <a:r>
              <a:rPr lang="en-US" sz="3600" dirty="0" smtClean="0"/>
              <a:t>) by L. Ponce </a:t>
            </a:r>
            <a:r>
              <a:rPr lang="en-US" sz="3600" dirty="0" smtClean="0"/>
              <a:t>– </a:t>
            </a:r>
            <a:r>
              <a:rPr lang="en-US" sz="3600" dirty="0" smtClean="0">
                <a:solidFill>
                  <a:srgbClr val="FF0000"/>
                </a:solidFill>
              </a:rPr>
              <a:t>Preliminary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Comparing the chromaticity measurements with the average fit from the previous analysis</a:t>
            </a:r>
          </a:p>
          <a:p>
            <a:r>
              <a:rPr lang="en-US" dirty="0" smtClean="0"/>
              <a:t>Not how the chromaticity decay is also flatter and faster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more measurements in order to understand better what is happening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4320000" cy="28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600" y="1143000"/>
            <a:ext cx="4320000" cy="28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(Tune)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Tune decay during injection is clear, operators are correcting this decay manually</a:t>
            </a:r>
          </a:p>
          <a:p>
            <a:r>
              <a:rPr lang="en-US" dirty="0" smtClean="0"/>
              <a:t>The total measured variation of tune, including decay and reproducibility from fill to fill over 10000 s is 0.04</a:t>
            </a:r>
          </a:p>
          <a:p>
            <a:pPr lvl="1"/>
            <a:r>
              <a:rPr lang="fr-CH" dirty="0" err="1" smtClean="0"/>
              <a:t>Since</a:t>
            </a:r>
            <a:r>
              <a:rPr lang="fr-CH" dirty="0" smtClean="0"/>
              <a:t> </a:t>
            </a:r>
            <a:r>
              <a:rPr lang="fr-CH" dirty="0" err="1" smtClean="0"/>
              <a:t>trims</a:t>
            </a:r>
            <a:r>
              <a:rPr lang="fr-CH" dirty="0" smtClean="0"/>
              <a:t> of the </a:t>
            </a:r>
            <a:r>
              <a:rPr lang="fr-CH" dirty="0" err="1" smtClean="0"/>
              <a:t>previous</a:t>
            </a:r>
            <a:r>
              <a:rPr lang="fr-CH" dirty="0" smtClean="0"/>
              <a:t> </a:t>
            </a:r>
            <a:r>
              <a:rPr lang="fr-CH" dirty="0" err="1" smtClean="0"/>
              <a:t>run</a:t>
            </a:r>
            <a:r>
              <a:rPr lang="fr-CH" dirty="0" smtClean="0"/>
              <a:t> are </a:t>
            </a:r>
            <a:r>
              <a:rPr lang="fr-CH" dirty="0" err="1" smtClean="0"/>
              <a:t>used</a:t>
            </a:r>
            <a:r>
              <a:rPr lang="fr-CH" dirty="0" smtClean="0"/>
              <a:t>,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en-US" dirty="0" smtClean="0"/>
              <a:t>drive tune on resonances</a:t>
            </a:r>
          </a:p>
          <a:p>
            <a:r>
              <a:rPr lang="en-US" dirty="0" smtClean="0"/>
              <a:t>A double exponential fit was used to model this decay</a:t>
            </a:r>
          </a:p>
          <a:p>
            <a:r>
              <a:rPr lang="en-US" dirty="0" smtClean="0"/>
              <a:t>If the suggested average correction is used, the residual error will be reduced to less than 0.02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(Chromaticity)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Chromaticity measurements during injection can be used to understand better the b</a:t>
            </a:r>
            <a:r>
              <a:rPr lang="en-US" baseline="-25000" dirty="0" smtClean="0"/>
              <a:t>3</a:t>
            </a:r>
            <a:r>
              <a:rPr lang="en-US" dirty="0" smtClean="0"/>
              <a:t> decay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algn="just"/>
            <a:r>
              <a:rPr lang="en-US" dirty="0" smtClean="0"/>
              <a:t>From this analysis it can be seen that the b</a:t>
            </a:r>
            <a:r>
              <a:rPr lang="en-US" baseline="-25000" dirty="0" smtClean="0"/>
              <a:t>3</a:t>
            </a:r>
            <a:r>
              <a:rPr lang="en-US" dirty="0" smtClean="0"/>
              <a:t> decay is a factor of 5 slower than the expected value from the measurements done at SM18, however the decay amplitude is in line with these measurements</a:t>
            </a:r>
          </a:p>
          <a:p>
            <a:pPr algn="just"/>
            <a:r>
              <a:rPr lang="en-US" dirty="0" smtClean="0"/>
              <a:t>Injecting the beam as soon as possible once at injection will help to get a better model of the chromaticity during the first moments of the decay</a:t>
            </a:r>
          </a:p>
          <a:p>
            <a:pPr algn="just"/>
            <a:r>
              <a:rPr lang="en-US" dirty="0" smtClean="0"/>
              <a:t>Having more measurements of the chromaticity both during injection and ramping logged in TIMBER will be very helpful for further analysis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Measurements of tune and chromaticity decay during injection </a:t>
            </a:r>
            <a:r>
              <a:rPr lang="en-US" sz="2400" dirty="0" smtClean="0"/>
              <a:t>(September-October 2010)</a:t>
            </a:r>
          </a:p>
          <a:p>
            <a:r>
              <a:rPr lang="en-US" dirty="0" smtClean="0"/>
              <a:t>Post-processing of data in order to get the bare tune and chromaticity of the machine removing the effect of the trims</a:t>
            </a:r>
          </a:p>
          <a:p>
            <a:r>
              <a:rPr lang="en-US" dirty="0" smtClean="0"/>
              <a:t>Fitting of the data with </a:t>
            </a:r>
            <a:r>
              <a:rPr lang="en-US" dirty="0" err="1" smtClean="0"/>
              <a:t>FiDeL</a:t>
            </a:r>
            <a:r>
              <a:rPr lang="en-US" dirty="0" smtClean="0"/>
              <a:t> </a:t>
            </a:r>
            <a:r>
              <a:rPr lang="en-US" dirty="0" err="1" smtClean="0"/>
              <a:t>parametrization</a:t>
            </a:r>
            <a:endParaRPr lang="en-US" dirty="0" smtClean="0"/>
          </a:p>
          <a:p>
            <a:r>
              <a:rPr lang="en-US" dirty="0" smtClean="0"/>
              <a:t>Proposal for the average correction and an estimate of the expected error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19200"/>
            <a:ext cx="8763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injection plateau 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of the LHC 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r>
              <a:rPr lang="en-US" sz="3200" noProof="0" dirty="0" smtClean="0"/>
              <a:t> </a:t>
            </a:r>
            <a:r>
              <a:rPr lang="en-US" sz="3200" dirty="0" smtClean="0"/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current in the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bending</a:t>
            </a:r>
            <a:r>
              <a:rPr lang="en-US" sz="3200" noProof="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dipoles is kept 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constant value of 757.2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this time, injection takes place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most cases injection time takes 1 to 2 hours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this time a decay in the tune and chromaticity is observed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2010 this decay </a:t>
            </a:r>
            <a:r>
              <a:rPr lang="en-US" sz="3200" dirty="0" smtClean="0"/>
              <a:t>has been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corrected manually by applying the necessary trims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[E.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Todesco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Evian December 2010]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injection plateau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222" y="1143000"/>
            <a:ext cx="42526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Typical tune decay and tune trim during injection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Measurements taken for ramp 5</a:t>
            </a:r>
            <a:r>
              <a:rPr lang="en-US" baseline="30000" dirty="0" smtClean="0"/>
              <a:t>th</a:t>
            </a:r>
            <a:r>
              <a:rPr lang="en-US" dirty="0" smtClean="0"/>
              <a:t> Oct 2010 (22h)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Q</a:t>
            </a:r>
            <a:r>
              <a:rPr lang="en-US" baseline="-25000" dirty="0" err="1" smtClean="0"/>
              <a:t>h</a:t>
            </a:r>
            <a:r>
              <a:rPr lang="en-US" dirty="0" smtClean="0"/>
              <a:t>” is the tune as measured by the BBQ, “trim” is the manual trim applied through QTD and QTF circuits</a:t>
            </a:r>
          </a:p>
          <a:p>
            <a:r>
              <a:rPr lang="en-US" dirty="0" smtClean="0"/>
              <a:t> Tune decays by 0.003 units, then it is trimmed back “manually” to its original value (note a trim of 0.003)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076325"/>
            <a:ext cx="5886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Bare tune of the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By removing the trims we get the bare tune of the machine, therefore we get the total tune decay during injection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143000"/>
            <a:ext cx="5886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and trims for chromaticity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382000" cy="2362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value of the chromaticity is obtained from the logbook (as done by [W. Venturini])</a:t>
            </a:r>
          </a:p>
          <a:p>
            <a:r>
              <a:rPr lang="en-US" dirty="0" smtClean="0"/>
              <a:t>The trims can be obtained:</a:t>
            </a:r>
          </a:p>
          <a:p>
            <a:pPr lvl="1"/>
            <a:r>
              <a:rPr lang="en-US" dirty="0" smtClean="0"/>
              <a:t>from the logbook</a:t>
            </a:r>
          </a:p>
          <a:p>
            <a:pPr lvl="1"/>
            <a:r>
              <a:rPr lang="en-US" dirty="0" smtClean="0"/>
              <a:t>from TIMBER; currents in MSF/MCD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4844" r="64921" b="19586"/>
          <a:stretch>
            <a:fillRect/>
          </a:stretch>
        </p:blipFill>
        <p:spPr bwMode="auto">
          <a:xfrm>
            <a:off x="6248400" y="2679739"/>
            <a:ext cx="2743200" cy="41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429000"/>
            <a:ext cx="4495801" cy="276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6230779"/>
            <a:ext cx="541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 smtClean="0"/>
              <a:t>Horizontal </a:t>
            </a:r>
            <a:r>
              <a:rPr lang="fr-CH" sz="1000" dirty="0" err="1" smtClean="0"/>
              <a:t>chromaticity</a:t>
            </a:r>
            <a:r>
              <a:rPr lang="fr-CH" sz="1000" dirty="0" smtClean="0"/>
              <a:t> versus time </a:t>
            </a:r>
            <a:r>
              <a:rPr lang="fr-CH" sz="1000" dirty="0" err="1" smtClean="0"/>
              <a:t>at</a:t>
            </a:r>
            <a:r>
              <a:rPr lang="fr-CH" sz="1000" dirty="0" smtClean="0"/>
              <a:t> injection, beam1 (</a:t>
            </a:r>
            <a:r>
              <a:rPr lang="fr-CH" sz="1000" dirty="0" err="1" smtClean="0"/>
              <a:t>blue</a:t>
            </a:r>
            <a:r>
              <a:rPr lang="fr-CH" sz="1000" dirty="0" smtClean="0"/>
              <a:t>), beam2 (</a:t>
            </a:r>
            <a:r>
              <a:rPr lang="fr-CH" sz="1000" dirty="0" err="1" smtClean="0"/>
              <a:t>red</a:t>
            </a:r>
            <a:r>
              <a:rPr lang="fr-CH" sz="1000" dirty="0" smtClean="0"/>
              <a:t>) </a:t>
            </a:r>
            <a:r>
              <a:rPr lang="fr-CH" sz="1000" dirty="0" smtClean="0">
                <a:solidFill>
                  <a:srgbClr val="009900"/>
                </a:solidFill>
              </a:rPr>
              <a:t>[W. </a:t>
            </a:r>
            <a:r>
              <a:rPr lang="fr-CH" sz="1000" dirty="0" err="1" smtClean="0">
                <a:solidFill>
                  <a:srgbClr val="009900"/>
                </a:solidFill>
              </a:rPr>
              <a:t>Venturini</a:t>
            </a:r>
            <a:r>
              <a:rPr lang="fr-CH" sz="1000" dirty="0" smtClean="0">
                <a:solidFill>
                  <a:srgbClr val="009900"/>
                </a:solidFill>
              </a:rPr>
              <a:t> </a:t>
            </a:r>
            <a:r>
              <a:rPr lang="fr-CH" sz="1000" dirty="0" err="1" smtClean="0">
                <a:solidFill>
                  <a:srgbClr val="009900"/>
                </a:solidFill>
              </a:rPr>
              <a:t>Delsolaro</a:t>
            </a:r>
            <a:r>
              <a:rPr lang="fr-CH" sz="1000" dirty="0" smtClean="0">
                <a:solidFill>
                  <a:srgbClr val="009900"/>
                </a:solidFill>
              </a:rPr>
              <a:t>]</a:t>
            </a:r>
            <a:endParaRPr lang="fr-CH" sz="1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3237"/>
            <a:ext cx="8229600" cy="2163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chromaticity measurement was taken from the logbook without taking note of the trims</a:t>
            </a:r>
          </a:p>
          <a:p>
            <a:r>
              <a:rPr lang="en-US" dirty="0" smtClean="0"/>
              <a:t>Instead the trims were obtained from TIMBER</a:t>
            </a:r>
          </a:p>
          <a:p>
            <a:r>
              <a:rPr lang="en-US" dirty="0" smtClean="0"/>
              <a:t>The bare chromaticity of the machine was then obtained by adding the trims to the measurements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320000" cy="27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400" y="1295400"/>
            <a:ext cx="4320000" cy="27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of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229600" cy="1219200"/>
          </a:xfrm>
        </p:spPr>
        <p:txBody>
          <a:bodyPr/>
          <a:lstStyle/>
          <a:p>
            <a:r>
              <a:rPr lang="en-US" dirty="0" smtClean="0"/>
              <a:t>A double exponential</a:t>
            </a:r>
            <a:r>
              <a:rPr lang="en-US" sz="2400" baseline="76000" dirty="0" smtClean="0"/>
              <a:t>1</a:t>
            </a:r>
            <a:r>
              <a:rPr lang="en-US" dirty="0" smtClean="0"/>
              <a:t> of this form was used to model this decay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800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This model fits very well the tune and chromaticity decay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60960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aseline="30000" dirty="0" smtClean="0"/>
              <a:t>1</a:t>
            </a:r>
            <a:r>
              <a:rPr lang="en-US" sz="2000" dirty="0" smtClean="0"/>
              <a:t> N. Sammut, L. Bottura, and </a:t>
            </a:r>
            <a:r>
              <a:rPr lang="en-US" sz="2000" dirty="0" err="1" smtClean="0"/>
              <a:t>J.Micallef</a:t>
            </a:r>
            <a:r>
              <a:rPr lang="en-US" sz="2000" dirty="0" smtClean="0"/>
              <a:t>. Phys. Rev. ST </a:t>
            </a:r>
            <a:r>
              <a:rPr lang="en-US" sz="2000" dirty="0" err="1" smtClean="0"/>
              <a:t>Accel</a:t>
            </a:r>
            <a:r>
              <a:rPr lang="en-US" sz="2000" dirty="0" smtClean="0"/>
              <a:t>. Beams 9, 012402 (2006)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3810000"/>
            <a:ext cx="7200000" cy="63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2667001"/>
            <a:ext cx="7200000" cy="67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correction for tune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 the fits and the respective correction (in green) for the horizontal and vertical tune (beam 1 in blue, beam 2 in red)</a:t>
            </a:r>
          </a:p>
          <a:p>
            <a:r>
              <a:rPr lang="en-US" dirty="0" smtClean="0"/>
              <a:t>Note how in the vertical plane b1 and b2 start with different values</a:t>
            </a:r>
          </a:p>
          <a:p>
            <a:r>
              <a:rPr lang="en-US" dirty="0" smtClean="0"/>
              <a:t>All the ramps used were taken for 3</a:t>
            </a:r>
            <a:r>
              <a:rPr lang="en-US" baseline="30000" dirty="0" smtClean="0"/>
              <a:t>rd</a:t>
            </a:r>
            <a:r>
              <a:rPr lang="en-US" dirty="0" smtClean="0"/>
              <a:t> September to 31</a:t>
            </a:r>
            <a:r>
              <a:rPr lang="en-US" baseline="30000" dirty="0" smtClean="0"/>
              <a:t>st</a:t>
            </a:r>
            <a:r>
              <a:rPr lang="en-US" dirty="0" smtClean="0"/>
              <a:t> October 2010</a:t>
            </a:r>
          </a:p>
          <a:p>
            <a:r>
              <a:rPr lang="fr-CH" dirty="0" smtClean="0"/>
              <a:t>Horizontal tune not far </a:t>
            </a:r>
            <a:r>
              <a:rPr lang="fr-CH" dirty="0" err="1" smtClean="0"/>
              <a:t>from</a:t>
            </a:r>
            <a:r>
              <a:rPr lang="fr-CH" dirty="0" smtClean="0"/>
              <a:t> the nominal value of 0.28, vertical tune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smtClean="0">
                <a:latin typeface="Book Antiqua"/>
              </a:rPr>
              <a:t>~</a:t>
            </a:r>
            <a:r>
              <a:rPr lang="fr-CH" dirty="0" smtClean="0"/>
              <a:t>0.07-0.1 </a:t>
            </a:r>
            <a:r>
              <a:rPr lang="fr-CH" dirty="0" err="1" smtClean="0"/>
              <a:t>smaller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the nominal value of 0.31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02/22/2011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0AD-47BA-4596-8182-7F032127AC9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200" y="1143000"/>
            <a:ext cx="4413600" cy="31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49580"/>
            <a:ext cx="4413600" cy="31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09600" y="28956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1148</Words>
  <Application>Microsoft Office PowerPoint</Application>
  <PresentationFormat>On-screen Show 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Automatic tune and b3 compensation at injections</vt:lpstr>
      <vt:lpstr>Contents</vt:lpstr>
      <vt:lpstr>The injection plateau</vt:lpstr>
      <vt:lpstr>Typical tune decay and tune trim during injection</vt:lpstr>
      <vt:lpstr>Bare tune of the machine</vt:lpstr>
      <vt:lpstr>Measurements and trims for chromaticity</vt:lpstr>
      <vt:lpstr>Chromaticity decay</vt:lpstr>
      <vt:lpstr>Fitting of the data</vt:lpstr>
      <vt:lpstr>Average correction for tune decay</vt:lpstr>
      <vt:lpstr>Average correction for tune decay</vt:lpstr>
      <vt:lpstr>Pre-cycling sectors individually</vt:lpstr>
      <vt:lpstr>Effect of individual pre-cycling</vt:lpstr>
      <vt:lpstr>Fitting of the data for chromaticity decay</vt:lpstr>
      <vt:lpstr>Average correction for chromaticity decay</vt:lpstr>
      <vt:lpstr>Measurements taken last Sunday (20th February) by L. Ponce – Preliminary results</vt:lpstr>
      <vt:lpstr>Measurements taken last Sunday (20th February) by L. Ponce – Preliminary results</vt:lpstr>
      <vt:lpstr>Conclusions (Tune)</vt:lpstr>
      <vt:lpstr>Conclusions (Chromaticity)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Snapback Analysis - Updates</dc:title>
  <dc:creator>naquilin</dc:creator>
  <cp:lastModifiedBy>etodesco</cp:lastModifiedBy>
  <cp:revision>476</cp:revision>
  <dcterms:created xsi:type="dcterms:W3CDTF">2010-03-29T13:17:46Z</dcterms:created>
  <dcterms:modified xsi:type="dcterms:W3CDTF">2011-02-22T13:32:31Z</dcterms:modified>
</cp:coreProperties>
</file>