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70" r:id="rId5"/>
    <p:sldId id="275" r:id="rId6"/>
    <p:sldId id="257" r:id="rId7"/>
    <p:sldId id="258" r:id="rId8"/>
    <p:sldId id="259" r:id="rId9"/>
    <p:sldId id="260" r:id="rId10"/>
    <p:sldId id="261" r:id="rId11"/>
    <p:sldId id="276" r:id="rId12"/>
    <p:sldId id="264" r:id="rId13"/>
    <p:sldId id="265" r:id="rId14"/>
    <p:sldId id="272" r:id="rId15"/>
    <p:sldId id="271" r:id="rId16"/>
    <p:sldId id="268" r:id="rId17"/>
    <p:sldId id="274" r:id="rId18"/>
    <p:sldId id="273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E7301-488F-41CF-A4A2-3C330202196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induced heating assessment on LHC beam screens</a:t>
            </a:r>
            <a:b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Arcs + DSs + ITs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Tavian</a:t>
            </a:r>
          </a:p>
          <a:p>
            <a:r>
              <a:rPr lang="en-US" dirty="0" smtClean="0"/>
              <a:t>LBOC, 27 September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841"/>
          <a:stretch>
            <a:fillRect/>
          </a:stretch>
        </p:blipFill>
        <p:spPr bwMode="auto">
          <a:xfrm>
            <a:off x="521355" y="1597491"/>
            <a:ext cx="8046720" cy="526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67" y="-1"/>
            <a:ext cx="5645096" cy="164743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2022 (12/08/2011): Sector 56</a:t>
            </a:r>
            <a:b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induced heating on 52 BS (Arc + DS)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2936" y="1715443"/>
            <a:ext cx="356691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Peak correlated with energy ramp and/or bunch compression!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e-cloud? (but no energy and bunch-length dependence in scaling laws!)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8924" y="3598402"/>
            <a:ext cx="300643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Recovery of expected SR+IC loads after 1-2 hours!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B050"/>
                </a:solidFill>
              </a:rPr>
              <a:t>Correct BS impedance!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44383" y="0"/>
            <a:ext cx="2599617" cy="1783458"/>
            <a:chOff x="7010649" y="2962353"/>
            <a:chExt cx="2133351" cy="154919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649" y="2962353"/>
              <a:ext cx="2133351" cy="154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8138916" y="3211736"/>
              <a:ext cx="256939" cy="12469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Beam-induced heating: Scaling laws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311" y="1832580"/>
          <a:ext cx="8915403" cy="366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3"/>
                <a:gridCol w="914400"/>
                <a:gridCol w="1295400"/>
                <a:gridCol w="1143000"/>
                <a:gridCol w="1066800"/>
                <a:gridCol w="1066800"/>
                <a:gridCol w="838200"/>
              </a:tblGrid>
              <a:tr h="15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Arial"/>
                        </a:rPr>
                        <a:t>Beam-induced load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Energy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2000" dirty="0">
                          <a:latin typeface="Calibri"/>
                          <a:ea typeface="Times New Roman"/>
                          <a:cs typeface="Arial"/>
                        </a:rPr>
                      </a:br>
                      <a:endParaRPr lang="en-US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latin typeface="Calibri"/>
                          <a:ea typeface="Times New Roman"/>
                          <a:cs typeface="Arial"/>
                        </a:rPr>
                        <a:t>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Bunch Population</a:t>
                      </a:r>
                      <a:b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</a:br>
                      <a:endParaRPr lang="en-US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Number</a:t>
                      </a:r>
                      <a:b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</a:br>
                      <a:endParaRPr lang="en-US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 smtClean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Length</a:t>
                      </a:r>
                      <a:b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</a:br>
                      <a:endParaRPr lang="en-US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kern="1200" dirty="0">
                          <a:latin typeface="Calibri"/>
                          <a:ea typeface="Times New Roman"/>
                          <a:cs typeface="Arial"/>
                        </a:rPr>
                        <a:t>σ</a:t>
                      </a:r>
                      <a:r>
                        <a:rPr lang="en-US" sz="2000" kern="1200" baseline="-25000" dirty="0">
                          <a:latin typeface="Calibri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 [</a:t>
                      </a:r>
                      <a:r>
                        <a:rPr lang="en-US" sz="2000" kern="1200" dirty="0" err="1">
                          <a:latin typeface="Calibri"/>
                          <a:ea typeface="Times New Roman"/>
                          <a:cs typeface="Arial"/>
                        </a:rPr>
                        <a:t>rms</a:t>
                      </a: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]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Beam-screen aperture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Temp.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Level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Synchrotron radiation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n-US" sz="2000" kern="1200" baseline="30000" dirty="0">
                          <a:latin typeface="Calibri"/>
                          <a:ea typeface="Times New Roman"/>
                          <a:cs typeface="Arial"/>
                        </a:rPr>
                        <a:t>4 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r>
                        <a:rPr lang="en-US" sz="2000" kern="1200" baseline="-250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 smtClean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BS</a:t>
                      </a:r>
                    </a:p>
                  </a:txBody>
                  <a:tcPr marL="68580" marR="68580" marT="0" marB="0" anchor="ctr"/>
                </a:tc>
              </a:tr>
              <a:tr h="53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Image current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000" baseline="30000" dirty="0" smtClean="0">
                          <a:latin typeface="Calibri"/>
                          <a:ea typeface="Calibri"/>
                          <a:cs typeface="Arial"/>
                        </a:rPr>
                        <a:t>0.5</a:t>
                      </a:r>
                      <a:endParaRPr lang="en-US" sz="2000" baseline="30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r>
                        <a:rPr lang="en-US" sz="2000" kern="1200" baseline="30000" dirty="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 smtClean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kern="1200">
                          <a:latin typeface="Calibri"/>
                          <a:ea typeface="Times New Roman"/>
                          <a:cs typeface="Arial"/>
                        </a:rPr>
                        <a:t>σ</a:t>
                      </a:r>
                      <a:r>
                        <a:rPr lang="en-US" sz="2000" kern="1200" baseline="-25000">
                          <a:latin typeface="Calibri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n-US" sz="2000" kern="1200" baseline="30000">
                          <a:latin typeface="Calibri"/>
                          <a:ea typeface="Times New Roman"/>
                          <a:cs typeface="Arial"/>
                        </a:rPr>
                        <a:t>-3/2 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30000"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BS</a:t>
                      </a:r>
                    </a:p>
                  </a:txBody>
                  <a:tcPr marL="68580" marR="68580" marT="0" marB="0" anchor="ctr"/>
                </a:tc>
              </a:tr>
              <a:tr h="53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Photo-electron cloud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r>
                        <a:rPr lang="en-US" sz="2000" kern="1200" baseline="30000" dirty="0"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 smtClean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30000"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BS</a:t>
                      </a:r>
                    </a:p>
                  </a:txBody>
                  <a:tcPr marL="68580" marR="68580" marT="0" marB="0" anchor="ctr"/>
                </a:tc>
              </a:tr>
              <a:tr h="53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Beam gas scattering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r>
                        <a:rPr lang="en-US" sz="2000" kern="1200" baseline="-250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 smtClean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CM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871670" y="4428417"/>
            <a:ext cx="521435" cy="528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18932" y="4437234"/>
            <a:ext cx="521435" cy="528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453" y="1330007"/>
            <a:ext cx="8046720" cy="5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Rangeability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distribution ?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(416 valves (Arc + DS))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5418387" y="4367960"/>
            <a:ext cx="506321" cy="4005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34023" y="38238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75327" y="5849137"/>
            <a:ext cx="385408" cy="400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8681" y="6196761"/>
            <a:ext cx="150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Specification 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2731" y="1537251"/>
            <a:ext cx="12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Average: 32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of valves having R &gt; 40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13" y="1670103"/>
            <a:ext cx="8552677" cy="358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 with valves having R&gt;40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2022 (12/08/2011)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7576" y="1256764"/>
            <a:ext cx="8046720" cy="5601236"/>
            <a:chOff x="377576" y="1256764"/>
            <a:chExt cx="8046720" cy="56012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576" y="1256764"/>
              <a:ext cx="8046720" cy="560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" name="Straight Connector 4"/>
            <p:cNvCxnSpPr/>
            <p:nvPr/>
          </p:nvCxnSpPr>
          <p:spPr>
            <a:xfrm>
              <a:off x="1237908" y="5307696"/>
              <a:ext cx="6934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50796" y="1958022"/>
              <a:ext cx="69342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5281731" y="2011427"/>
              <a:ext cx="2943341" cy="954107"/>
              <a:chOff x="5410200" y="1066800"/>
              <a:chExt cx="2943341" cy="95410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813871" y="1066800"/>
                <a:ext cx="253967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 scaled w/r to DR)</a:t>
                </a:r>
              </a:p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(SR+IC+EC scaled w/r to DR)</a:t>
                </a:r>
              </a:p>
              <a:p>
                <a:r>
                  <a:rPr lang="en-US" sz="1400" dirty="0" smtClean="0"/>
                  <a:t>Half-cell</a:t>
                </a:r>
              </a:p>
              <a:p>
                <a:r>
                  <a:rPr lang="en-US" sz="1400" dirty="0" smtClean="0"/>
                  <a:t>Half-cell with R &gt; 40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5410200" y="1219200"/>
                <a:ext cx="4572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410200" y="1447800"/>
                <a:ext cx="4572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417757" y="1674511"/>
                <a:ext cx="45720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417757" y="1886107"/>
                <a:ext cx="4572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2022 &amp; 2025 (12-13/08/2011): Inner Triplets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7309" y="1541633"/>
            <a:ext cx="7601713" cy="5184119"/>
            <a:chOff x="917309" y="1541633"/>
            <a:chExt cx="7601713" cy="518411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7309" y="1541633"/>
              <a:ext cx="7601713" cy="5184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2569933" y="1628594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Fill 2022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11786" y="1622295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Fill 2025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63233" y="1930875"/>
              <a:ext cx="7521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FF"/>
                  </a:solidFill>
                </a:rPr>
                <a:t>L1, R1</a:t>
              </a:r>
            </a:p>
            <a:p>
              <a:pPr algn="ctr"/>
              <a:r>
                <a:rPr lang="en-US" dirty="0" smtClean="0">
                  <a:solidFill>
                    <a:srgbClr val="FF00FF"/>
                  </a:solidFill>
                </a:rPr>
                <a:t>R2</a:t>
              </a:r>
            </a:p>
            <a:p>
              <a:pPr algn="ctr"/>
              <a:r>
                <a:rPr lang="en-US" dirty="0" smtClean="0">
                  <a:solidFill>
                    <a:srgbClr val="FF00FF"/>
                  </a:solidFill>
                </a:rPr>
                <a:t>L5, R5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23689" y="3003863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</a:rPr>
                <a:t>L2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68819" y="3827688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</a:rPr>
                <a:t>L8, R8</a:t>
              </a:r>
              <a:endParaRPr lang="en-US" dirty="0">
                <a:solidFill>
                  <a:srgbClr val="FF00FF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5400000" flipH="1" flipV="1">
            <a:off x="194271" y="4161087"/>
            <a:ext cx="480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2057" y="4247048"/>
            <a:ext cx="199471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HL more correlated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beam injection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Steady state beam-induced loads according to the Design Report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048" y="1843915"/>
            <a:ext cx="4477526" cy="489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92773" y="1602089"/>
            <a:ext cx="197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Design Report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51993" y="4647570"/>
            <a:ext cx="642347" cy="778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856558" y="3083265"/>
            <a:ext cx="2554273" cy="17078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17864" y="2380462"/>
            <a:ext cx="38465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Today for the ITs already a factor 1.3 to 2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w/r to the nominal values of the complete LSS (IT + MS) !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(but with a larger bunch population)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Local limitation due to valve size and BS pressure drop: 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~150 W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Beam-induced heating: Scaling laws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311" y="1832580"/>
          <a:ext cx="8915403" cy="366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3"/>
                <a:gridCol w="914400"/>
                <a:gridCol w="1295400"/>
                <a:gridCol w="1143000"/>
                <a:gridCol w="1066800"/>
                <a:gridCol w="1066800"/>
                <a:gridCol w="838200"/>
              </a:tblGrid>
              <a:tr h="15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Arial"/>
                        </a:rPr>
                        <a:t>Beam-induced load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Energy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2000" dirty="0">
                          <a:latin typeface="Calibri"/>
                          <a:ea typeface="Times New Roman"/>
                          <a:cs typeface="Arial"/>
                        </a:rPr>
                      </a:br>
                      <a:endParaRPr lang="en-US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latin typeface="Calibri"/>
                          <a:ea typeface="Times New Roman"/>
                          <a:cs typeface="Arial"/>
                        </a:rPr>
                        <a:t>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Bunch Population</a:t>
                      </a:r>
                      <a:b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</a:br>
                      <a:endParaRPr lang="en-US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Number</a:t>
                      </a:r>
                      <a:b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</a:br>
                      <a:endParaRPr lang="en-US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 smtClean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Length</a:t>
                      </a:r>
                      <a:b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</a:br>
                      <a:endParaRPr lang="en-US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kern="1200" dirty="0">
                          <a:latin typeface="Calibri"/>
                          <a:ea typeface="Times New Roman"/>
                          <a:cs typeface="Arial"/>
                        </a:rPr>
                        <a:t>σ</a:t>
                      </a:r>
                      <a:r>
                        <a:rPr lang="en-US" sz="2000" kern="1200" baseline="-25000" dirty="0">
                          <a:latin typeface="Calibri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 [</a:t>
                      </a:r>
                      <a:r>
                        <a:rPr lang="en-US" sz="2000" kern="1200" dirty="0" err="1">
                          <a:latin typeface="Calibri"/>
                          <a:ea typeface="Times New Roman"/>
                          <a:cs typeface="Arial"/>
                        </a:rPr>
                        <a:t>rms</a:t>
                      </a: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]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Beam-screen aperture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Temp.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Level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Synchrotron radiation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n-US" sz="2000" kern="1200" baseline="30000" dirty="0">
                          <a:latin typeface="Calibri"/>
                          <a:ea typeface="Times New Roman"/>
                          <a:cs typeface="Arial"/>
                        </a:rPr>
                        <a:t>4 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r>
                        <a:rPr lang="en-US" sz="2000" kern="1200" baseline="-250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 smtClean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BS</a:t>
                      </a:r>
                    </a:p>
                  </a:txBody>
                  <a:tcPr marL="68580" marR="68580" marT="0" marB="0" anchor="ctr"/>
                </a:tc>
              </a:tr>
              <a:tr h="53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Image current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000" baseline="30000" dirty="0" smtClean="0">
                          <a:latin typeface="Calibri"/>
                          <a:ea typeface="Calibri"/>
                          <a:cs typeface="Arial"/>
                        </a:rPr>
                        <a:t>0.5</a:t>
                      </a:r>
                      <a:endParaRPr lang="en-US" sz="2000" baseline="30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r>
                        <a:rPr lang="en-US" sz="2000" kern="1200" baseline="30000" dirty="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 smtClean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kern="1200">
                          <a:latin typeface="Calibri"/>
                          <a:ea typeface="Times New Roman"/>
                          <a:cs typeface="Arial"/>
                        </a:rPr>
                        <a:t>σ</a:t>
                      </a:r>
                      <a:r>
                        <a:rPr lang="en-US" sz="2000" kern="1200" baseline="-25000">
                          <a:latin typeface="Calibri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n-US" sz="2000" kern="1200" baseline="30000">
                          <a:latin typeface="Calibri"/>
                          <a:ea typeface="Times New Roman"/>
                          <a:cs typeface="Arial"/>
                        </a:rPr>
                        <a:t>-3/2 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30000"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BS</a:t>
                      </a:r>
                    </a:p>
                  </a:txBody>
                  <a:tcPr marL="68580" marR="68580" marT="0" marB="0" anchor="ctr"/>
                </a:tc>
              </a:tr>
              <a:tr h="53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Photo-electron cloud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r>
                        <a:rPr lang="en-US" sz="2000" kern="1200" baseline="30000" dirty="0"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 smtClean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30000"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BS</a:t>
                      </a:r>
                    </a:p>
                  </a:txBody>
                  <a:tcPr marL="68580" marR="68580" marT="0" marB="0" anchor="ctr"/>
                </a:tc>
              </a:tr>
              <a:tr h="53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Arial"/>
                        </a:rPr>
                        <a:t>Beam gas scattering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r>
                        <a:rPr lang="en-US" sz="2000" kern="1200" baseline="-250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2000" kern="1200" baseline="-25000" dirty="0" err="1" smtClean="0">
                          <a:latin typeface="Calibri"/>
                          <a:ea typeface="Times New Roman"/>
                          <a:cs typeface="Arial"/>
                        </a:rPr>
                        <a:t>bunch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CM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1836: Inner triplets with</a:t>
            </a:r>
            <a:b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 bunch population &amp; 1092 bunches  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00" y="1589413"/>
            <a:ext cx="8046720" cy="5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2108411" y="2047953"/>
            <a:ext cx="763259" cy="347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01898" y="1723002"/>
            <a:ext cx="5340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Scaling to nominal beam (2808 bunches i.e. factor 2.6):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130 W ! (Just OK with local limitation)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57" y="18395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922"/>
            <a:ext cx="8229600" cy="535793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/>
              <a:t>A new method is available for beam induced heating assessment on the LHC beam screens.</a:t>
            </a:r>
          </a:p>
          <a:p>
            <a:pPr algn="just"/>
            <a:r>
              <a:rPr lang="en-US" dirty="0" smtClean="0"/>
              <a:t>First analyses:</a:t>
            </a:r>
          </a:p>
          <a:p>
            <a:pPr lvl="1" algn="just"/>
            <a:r>
              <a:rPr lang="en-US" dirty="0" smtClean="0"/>
              <a:t> Confirm the strong dependence of the peak value of beam induced heating with the bunch length. </a:t>
            </a:r>
          </a:p>
          <a:p>
            <a:pPr lvl="1" algn="just"/>
            <a:r>
              <a:rPr lang="en-US" dirty="0" smtClean="0"/>
              <a:t>Do not show yet specific issues due to wrong beam-screen types in S34… but according to TE-VSC, BS saw-teeth are not efficient below 3.5 </a:t>
            </a:r>
            <a:r>
              <a:rPr lang="en-US" dirty="0" err="1" smtClean="0"/>
              <a:t>TeV</a:t>
            </a:r>
            <a:r>
              <a:rPr lang="en-US" dirty="0" smtClean="0"/>
              <a:t>. </a:t>
            </a:r>
          </a:p>
          <a:p>
            <a:pPr lvl="1" algn="just"/>
            <a:r>
              <a:rPr lang="en-US" dirty="0" smtClean="0"/>
              <a:t>Confirm that extra transient heating (e-clouds? other?) is generated in the Arcs/DS by the ramp in beam energy. If this transient heating is due to e-clouds:</a:t>
            </a:r>
          </a:p>
          <a:p>
            <a:pPr lvl="2" algn="just"/>
            <a:r>
              <a:rPr lang="en-US" dirty="0" smtClean="0"/>
              <a:t>Confirmation of the dependence of e-cloud w/r to beam energy and or bunch length.</a:t>
            </a:r>
          </a:p>
          <a:p>
            <a:pPr lvl="2" algn="just"/>
            <a:r>
              <a:rPr lang="en-US" dirty="0" smtClean="0"/>
              <a:t>What  about beam scrubbing scenario ? (today only at 450 </a:t>
            </a:r>
            <a:r>
              <a:rPr lang="en-US" dirty="0" err="1" smtClean="0"/>
              <a:t>GeV</a:t>
            </a:r>
            <a:r>
              <a:rPr lang="en-US" dirty="0" smtClean="0"/>
              <a:t>).</a:t>
            </a:r>
          </a:p>
          <a:p>
            <a:pPr lvl="1" algn="just"/>
            <a:r>
              <a:rPr lang="en-US" dirty="0" smtClean="0"/>
              <a:t>Relax the worry about possible local impedance degradation (PIMs contacts,…).</a:t>
            </a:r>
          </a:p>
          <a:p>
            <a:pPr lvl="1" algn="just"/>
            <a:r>
              <a:rPr lang="en-US" dirty="0" smtClean="0"/>
              <a:t>Confirm that, w/r to the Design Report, the beam induced heating is:</a:t>
            </a:r>
          </a:p>
          <a:p>
            <a:pPr lvl="2" algn="just"/>
            <a:r>
              <a:rPr lang="en-US" dirty="0" smtClean="0"/>
              <a:t>For the Arc/DS: Well within the expected value scaled from the DR (if the bunch length is not too small – see fill 1836)… but the nominal bunch length is 1.06 ns</a:t>
            </a:r>
          </a:p>
          <a:p>
            <a:pPr lvl="2" algn="just"/>
            <a:r>
              <a:rPr lang="en-US" dirty="0" smtClean="0"/>
              <a:t>For the Inner Triplets: Already above the nominal value (factor ~2) and at about 50 % of the local cooling limitation.</a:t>
            </a:r>
          </a:p>
          <a:p>
            <a:pPr lvl="1" algn="just"/>
            <a:r>
              <a:rPr lang="en-US" dirty="0" smtClean="0"/>
              <a:t>Confirm that the </a:t>
            </a:r>
            <a:r>
              <a:rPr lang="en-US" dirty="0" err="1" smtClean="0"/>
              <a:t>rangeability</a:t>
            </a:r>
            <a:r>
              <a:rPr lang="en-US" dirty="0" smtClean="0"/>
              <a:t> of BS control valves is not very good (~30 in average for 50 specified).</a:t>
            </a:r>
          </a:p>
          <a:p>
            <a:pPr lvl="2" algn="just"/>
            <a:r>
              <a:rPr lang="en-US" dirty="0" smtClean="0"/>
              <a:t>A distribution singularity still to be understood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method (I)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858" y="1577529"/>
            <a:ext cx="8422304" cy="15964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Assessment of the mass flow using the flow characteristics of the BS loop control valves:</a:t>
            </a:r>
          </a:p>
          <a:p>
            <a:pPr lvl="1"/>
            <a:r>
              <a:rPr lang="en-US" dirty="0" smtClean="0"/>
              <a:t>Main issue: the </a:t>
            </a:r>
            <a:r>
              <a:rPr lang="en-US" dirty="0" err="1" smtClean="0"/>
              <a:t>rangeability</a:t>
            </a:r>
            <a:r>
              <a:rPr lang="en-US" dirty="0" smtClean="0"/>
              <a:t> R of the valves are not known ! (specified at 50 but a large dispersion suspected)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76" y="3269825"/>
            <a:ext cx="5191676" cy="339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81796" y="3514017"/>
            <a:ext cx="2662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kv_max_Arc</a:t>
            </a:r>
            <a:r>
              <a:rPr lang="en-US" dirty="0" smtClean="0"/>
              <a:t> = 0.39 m</a:t>
            </a:r>
            <a:r>
              <a:rPr lang="en-US" baseline="30000" dirty="0" smtClean="0"/>
              <a:t>3</a:t>
            </a:r>
            <a:r>
              <a:rPr lang="en-US" dirty="0" smtClean="0"/>
              <a:t>/h</a:t>
            </a:r>
          </a:p>
          <a:p>
            <a:endParaRPr lang="en-US" dirty="0" smtClean="0"/>
          </a:p>
          <a:p>
            <a:r>
              <a:rPr lang="en-US" dirty="0" smtClean="0"/>
              <a:t>kv_max_Arc34= 0.22 m</a:t>
            </a:r>
            <a:r>
              <a:rPr lang="en-US" baseline="30000" dirty="0" smtClean="0"/>
              <a:t>3</a:t>
            </a:r>
            <a:r>
              <a:rPr lang="en-US" dirty="0" smtClean="0"/>
              <a:t>/h</a:t>
            </a:r>
          </a:p>
          <a:p>
            <a:r>
              <a:rPr lang="en-US" dirty="0" err="1" smtClean="0"/>
              <a:t>kv_max_IT</a:t>
            </a:r>
            <a:r>
              <a:rPr lang="en-US" dirty="0" smtClean="0"/>
              <a:t>= 0.26 m</a:t>
            </a:r>
            <a:r>
              <a:rPr lang="en-US" baseline="30000" dirty="0" smtClean="0"/>
              <a:t>3</a:t>
            </a:r>
            <a:r>
              <a:rPr lang="en-US" dirty="0" smtClean="0"/>
              <a:t>/h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909594" y="3566916"/>
            <a:ext cx="612119" cy="151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method (II)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00661"/>
            <a:ext cx="8229600" cy="31437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Without beam (</a:t>
            </a:r>
            <a:r>
              <a:rPr lang="en-US" dirty="0" err="1" smtClean="0"/>
              <a:t>Q</a:t>
            </a:r>
            <a:r>
              <a:rPr lang="en-US" baseline="-25000" dirty="0" err="1" smtClean="0"/>
              <a:t>bs</a:t>
            </a:r>
            <a:r>
              <a:rPr lang="en-US" dirty="0" smtClean="0"/>
              <a:t> = 0)</a:t>
            </a:r>
          </a:p>
          <a:p>
            <a:pPr lvl="1"/>
            <a:r>
              <a:rPr lang="en-US" dirty="0" smtClean="0"/>
              <a:t>Enthalpy balance with </a:t>
            </a:r>
            <a:r>
              <a:rPr lang="en-US" dirty="0" smtClean="0">
                <a:solidFill>
                  <a:srgbClr val="00B050"/>
                </a:solidFill>
              </a:rPr>
              <a:t>Pc, </a:t>
            </a:r>
            <a:r>
              <a:rPr lang="en-US" dirty="0" err="1" smtClean="0">
                <a:solidFill>
                  <a:srgbClr val="00B050"/>
                </a:solidFill>
              </a:rPr>
              <a:t>Tc</a:t>
            </a:r>
            <a:r>
              <a:rPr lang="en-US" dirty="0" smtClean="0">
                <a:solidFill>
                  <a:srgbClr val="00B050"/>
                </a:solidFill>
              </a:rPr>
              <a:t>, Tout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Q</a:t>
            </a:r>
            <a:r>
              <a:rPr lang="en-US" baseline="-25000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baseline="-25000" dirty="0" smtClean="0">
                <a:solidFill>
                  <a:srgbClr val="00B050"/>
                </a:solidFill>
              </a:rPr>
              <a:t>EH</a:t>
            </a:r>
            <a:r>
              <a:rPr lang="en-US" dirty="0" smtClean="0"/>
              <a:t> allows to calculate </a:t>
            </a:r>
            <a:r>
              <a:rPr lang="en-US" dirty="0" smtClean="0">
                <a:solidFill>
                  <a:srgbClr val="FF00FF"/>
                </a:solidFill>
              </a:rPr>
              <a:t>m</a:t>
            </a:r>
            <a:r>
              <a:rPr lang="en-US" baseline="-25000" dirty="0" smtClean="0">
                <a:solidFill>
                  <a:srgbClr val="FF00FF"/>
                </a:solidFill>
              </a:rPr>
              <a:t>0</a:t>
            </a:r>
          </a:p>
          <a:p>
            <a:pPr lvl="1"/>
            <a:r>
              <a:rPr lang="en-US" dirty="0" smtClean="0">
                <a:solidFill>
                  <a:srgbClr val="FF00FF"/>
                </a:solidFill>
              </a:rPr>
              <a:t>m</a:t>
            </a:r>
            <a:r>
              <a:rPr lang="en-US" baseline="-25000" dirty="0" smtClean="0">
                <a:solidFill>
                  <a:srgbClr val="FF00FF"/>
                </a:solidFill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Pc, Tout, Pd, %, </a:t>
            </a:r>
            <a:r>
              <a:rPr lang="en-US" dirty="0" err="1" smtClean="0">
                <a:solidFill>
                  <a:srgbClr val="00B050"/>
                </a:solidFill>
              </a:rPr>
              <a:t>kv_max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allow to calculate </a:t>
            </a:r>
            <a:r>
              <a:rPr lang="en-US" dirty="0" smtClean="0">
                <a:solidFill>
                  <a:srgbClr val="FF00FF"/>
                </a:solidFill>
              </a:rPr>
              <a:t>R</a:t>
            </a:r>
            <a:endParaRPr lang="en-US" dirty="0" smtClean="0"/>
          </a:p>
          <a:p>
            <a:r>
              <a:rPr lang="en-US" dirty="0" smtClean="0"/>
              <a:t>With beam:</a:t>
            </a:r>
          </a:p>
          <a:p>
            <a:pPr lvl="1"/>
            <a:r>
              <a:rPr lang="en-US" dirty="0" smtClean="0">
                <a:solidFill>
                  <a:srgbClr val="FF00FF"/>
                </a:solidFill>
              </a:rPr>
              <a:t>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%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kv_max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Pc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Tout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B050"/>
                </a:solidFill>
              </a:rPr>
              <a:t>Pd</a:t>
            </a:r>
            <a:r>
              <a:rPr lang="en-US" dirty="0" smtClean="0"/>
              <a:t> allow to calculate </a:t>
            </a:r>
            <a:r>
              <a:rPr lang="en-US" dirty="0" smtClean="0">
                <a:solidFill>
                  <a:srgbClr val="FF00FF"/>
                </a:solidFill>
              </a:rPr>
              <a:t>m </a:t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/>
              <a:t>(In some cases, possible cross-check by enthalpy balance with </a:t>
            </a:r>
            <a:r>
              <a:rPr lang="en-US" dirty="0" smtClean="0">
                <a:solidFill>
                  <a:srgbClr val="00B050"/>
                </a:solidFill>
              </a:rPr>
              <a:t>Pc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Tc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Q</a:t>
            </a:r>
            <a:r>
              <a:rPr lang="en-US" baseline="-25000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baseline="-25000" dirty="0" smtClean="0">
                <a:solidFill>
                  <a:srgbClr val="00B050"/>
                </a:solidFill>
              </a:rPr>
              <a:t>EH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Tin </a:t>
            </a:r>
            <a:r>
              <a:rPr lang="en-US" dirty="0" smtClean="0"/>
              <a:t>: Thermal mass-flow meter)</a:t>
            </a:r>
          </a:p>
          <a:p>
            <a:pPr lvl="1"/>
            <a:r>
              <a:rPr lang="en-US" dirty="0" smtClean="0"/>
              <a:t>Enthalpy balance with </a:t>
            </a:r>
            <a:r>
              <a:rPr lang="en-US" dirty="0" smtClean="0">
                <a:solidFill>
                  <a:srgbClr val="FF00FF"/>
                </a:solidFill>
              </a:rPr>
              <a:t>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Q</a:t>
            </a:r>
            <a:r>
              <a:rPr lang="en-US" baseline="-25000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baseline="-25000" dirty="0" smtClean="0">
                <a:solidFill>
                  <a:srgbClr val="00B050"/>
                </a:solidFill>
              </a:rPr>
              <a:t>EH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Pc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Tc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Tout</a:t>
            </a:r>
            <a:r>
              <a:rPr lang="en-US" dirty="0" smtClean="0"/>
              <a:t>, allows to calculate </a:t>
            </a:r>
            <a:r>
              <a:rPr lang="en-US" dirty="0" err="1" smtClean="0">
                <a:solidFill>
                  <a:srgbClr val="FF00FF"/>
                </a:solidFill>
              </a:rPr>
              <a:t>Q</a:t>
            </a:r>
            <a:r>
              <a:rPr lang="en-US" baseline="-25000" dirty="0" err="1" smtClean="0">
                <a:solidFill>
                  <a:srgbClr val="FF00FF"/>
                </a:solidFill>
              </a:rPr>
              <a:t>bs</a:t>
            </a:r>
            <a:endParaRPr lang="en-US" baseline="-25000" dirty="0" smtClean="0">
              <a:solidFill>
                <a:srgbClr val="FF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977" y="1246909"/>
            <a:ext cx="6668827" cy="198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620" y="1216614"/>
            <a:ext cx="7625960" cy="554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about: </a:t>
            </a:r>
            <a:r>
              <a:rPr lang="en-US" dirty="0" smtClean="0">
                <a:solidFill>
                  <a:srgbClr val="FF0000"/>
                </a:solidFill>
              </a:rPr>
              <a:t>Pout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B050"/>
                </a:solidFill>
              </a:rPr>
              <a:t>Pc (~3 bar)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3337" y="1432549"/>
            <a:ext cx="464819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 to 100 W: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OK for Arc half-cell (DP &lt; ~5 % of Pc)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Not true for IT loop (more iteration required!)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8116" y="2524045"/>
            <a:ext cx="297177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Reminder: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Arc half-cell: 4 capillaries in //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IT string: 2 capillaries in //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6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typical behaviors for Arc and DS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" y="1629864"/>
            <a:ext cx="4572000" cy="32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2023"/>
            <a:ext cx="4572000" cy="32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62320" y="4836996"/>
            <a:ext cx="1000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29L6 left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8639" y="4830370"/>
            <a:ext cx="11523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15R5 right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464" y="5221349"/>
            <a:ext cx="368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Behavior with a power peak correlated with energy ramp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145" y="5214725"/>
            <a:ext cx="368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Behavior within expected </a:t>
            </a:r>
          </a:p>
          <a:p>
            <a:pPr algn="ctr"/>
            <a:r>
              <a:rPr lang="en-US" dirty="0" smtClean="0"/>
              <a:t>SR + IC loads (reduced power peak)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1836 (02/06/2011): Arc + DS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3676" y="915397"/>
            <a:ext cx="8046720" cy="5843347"/>
            <a:chOff x="533676" y="915397"/>
            <a:chExt cx="8046720" cy="584334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676" y="915397"/>
              <a:ext cx="8046720" cy="584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" name="Straight Connector 3"/>
            <p:cNvCxnSpPr/>
            <p:nvPr/>
          </p:nvCxnSpPr>
          <p:spPr>
            <a:xfrm>
              <a:off x="1368489" y="5562182"/>
              <a:ext cx="70104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5417757" y="1097029"/>
              <a:ext cx="2943341" cy="954107"/>
              <a:chOff x="5410200" y="1066800"/>
              <a:chExt cx="2943341" cy="95410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813871" y="1066800"/>
                <a:ext cx="253967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 scaled w/r to DR)</a:t>
                </a:r>
              </a:p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(SR+IC+EC scaled w/r to DR)</a:t>
                </a:r>
              </a:p>
              <a:p>
                <a:r>
                  <a:rPr lang="en-US" sz="1400" dirty="0" smtClean="0"/>
                  <a:t>Half-cell</a:t>
                </a:r>
              </a:p>
              <a:p>
                <a:r>
                  <a:rPr lang="en-US" sz="1400" dirty="0" smtClean="0"/>
                  <a:t>Half-cell with wrong BS type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5410200" y="1219200"/>
                <a:ext cx="4572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410200" y="1447800"/>
                <a:ext cx="4572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417757" y="1674511"/>
                <a:ext cx="45720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417757" y="1886107"/>
                <a:ext cx="4572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1366837" y="3667126"/>
              <a:ext cx="70104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060734" y="2123523"/>
              <a:ext cx="2127121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Bunch spacing: 50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number: 1092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length: </a:t>
              </a:r>
              <a:r>
                <a:rPr lang="en-US" sz="1400" dirty="0" smtClean="0">
                  <a:solidFill>
                    <a:srgbClr val="FF0000"/>
                  </a:solidFill>
                </a:rPr>
                <a:t>1.13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Beam intensity: 1.27E14 p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intensity: 1.13E11 p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79749" y="1330036"/>
            <a:ext cx="1860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Some outliers w/r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to DR scaling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234407" y="1949712"/>
            <a:ext cx="551662" cy="4458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914539" y="1957269"/>
            <a:ext cx="98242" cy="5063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56886" y="1942155"/>
            <a:ext cx="687689" cy="6423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1852 (05/06/2011): Arc + DS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33676" y="915397"/>
            <a:ext cx="8046720" cy="5843347"/>
            <a:chOff x="533676" y="915397"/>
            <a:chExt cx="8046720" cy="584334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676" y="915397"/>
              <a:ext cx="8046720" cy="584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" name="Straight Connector 4"/>
            <p:cNvCxnSpPr/>
            <p:nvPr/>
          </p:nvCxnSpPr>
          <p:spPr>
            <a:xfrm>
              <a:off x="1354200" y="5557226"/>
              <a:ext cx="70104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349684" y="3597597"/>
              <a:ext cx="70104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53176" y="2108409"/>
              <a:ext cx="2127121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Bunch spacing: 50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number: 1092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length: </a:t>
              </a:r>
              <a:r>
                <a:rPr lang="en-US" sz="1400" dirty="0" smtClean="0">
                  <a:solidFill>
                    <a:srgbClr val="FF0000"/>
                  </a:solidFill>
                </a:rPr>
                <a:t>1.22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Beam intensity: 1.29E14 p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intensity: 1.18E11 p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417757" y="1119700"/>
              <a:ext cx="2943341" cy="954107"/>
              <a:chOff x="5410200" y="1066800"/>
              <a:chExt cx="2943341" cy="95410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813871" y="1066800"/>
                <a:ext cx="253967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 scaled w/r to DR)</a:t>
                </a:r>
              </a:p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(SR+IC+EC scaled w/r to DR)</a:t>
                </a:r>
              </a:p>
              <a:p>
                <a:r>
                  <a:rPr lang="en-US" sz="1400" dirty="0" smtClean="0"/>
                  <a:t>Half-cell</a:t>
                </a:r>
              </a:p>
              <a:p>
                <a:r>
                  <a:rPr lang="en-US" sz="1400" dirty="0" smtClean="0"/>
                  <a:t>Half-cell with wrong BS type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5410200" y="1219200"/>
                <a:ext cx="4572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410200" y="1447800"/>
                <a:ext cx="4572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417757" y="1674511"/>
                <a:ext cx="45720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417757" y="1886107"/>
                <a:ext cx="4572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2022 (12/08/2011): Arc + DS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1690" y="922954"/>
            <a:ext cx="8046720" cy="5843347"/>
            <a:chOff x="601690" y="922954"/>
            <a:chExt cx="8046720" cy="584334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690" y="922954"/>
              <a:ext cx="8046720" cy="584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" name="Straight Connector 4"/>
            <p:cNvCxnSpPr/>
            <p:nvPr/>
          </p:nvCxnSpPr>
          <p:spPr>
            <a:xfrm>
              <a:off x="1445591" y="5181929"/>
              <a:ext cx="70104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31807" y="1670581"/>
              <a:ext cx="70104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121189" y="2750754"/>
              <a:ext cx="2127121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Bunch spacing: 50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number: 1380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length: </a:t>
              </a:r>
              <a:r>
                <a:rPr lang="en-US" sz="1400" dirty="0" smtClean="0">
                  <a:solidFill>
                    <a:srgbClr val="FF0000"/>
                  </a:solidFill>
                </a:rPr>
                <a:t>1.19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Beam intensity: 1.79E14 p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intensity: 1.30E11 p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417757" y="1701589"/>
              <a:ext cx="2943341" cy="954107"/>
              <a:chOff x="5410200" y="1066800"/>
              <a:chExt cx="2943341" cy="95410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813871" y="1066800"/>
                <a:ext cx="253967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 scaled w/r to DR)</a:t>
                </a:r>
              </a:p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(SR+IC+EC scaled w/r to DR)</a:t>
                </a:r>
              </a:p>
              <a:p>
                <a:r>
                  <a:rPr lang="en-US" sz="1400" dirty="0" smtClean="0"/>
                  <a:t>Half-cell</a:t>
                </a:r>
              </a:p>
              <a:p>
                <a:r>
                  <a:rPr lang="en-US" sz="1400" dirty="0" smtClean="0"/>
                  <a:t>Half-cell with wrong BS type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5410200" y="1219200"/>
                <a:ext cx="4572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410200" y="1447800"/>
                <a:ext cx="4572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417757" y="1674511"/>
                <a:ext cx="45720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417757" y="1886107"/>
                <a:ext cx="4572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2025 (13/08/2011): Arc + DS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9246" y="832270"/>
            <a:ext cx="8046720" cy="5843347"/>
            <a:chOff x="609246" y="832270"/>
            <a:chExt cx="8046720" cy="584334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246" y="832270"/>
              <a:ext cx="8046720" cy="584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" name="Straight Connector 3"/>
            <p:cNvCxnSpPr/>
            <p:nvPr/>
          </p:nvCxnSpPr>
          <p:spPr>
            <a:xfrm>
              <a:off x="1423478" y="5015832"/>
              <a:ext cx="70104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17989" y="1182077"/>
              <a:ext cx="70104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106075" y="2304890"/>
              <a:ext cx="2127121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Bunch spacing: 50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number: 1380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length: </a:t>
              </a:r>
              <a:r>
                <a:rPr lang="en-US" sz="1400" dirty="0" smtClean="0">
                  <a:solidFill>
                    <a:srgbClr val="FF0000"/>
                  </a:solidFill>
                </a:rPr>
                <a:t>1.23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Beam intensity: 1.86E14 p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intensity: 1.35E11 p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417757" y="1217941"/>
              <a:ext cx="2943341" cy="954107"/>
              <a:chOff x="5410200" y="1066800"/>
              <a:chExt cx="2943341" cy="95410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813871" y="1066800"/>
                <a:ext cx="253967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 scaled w/r to DR)</a:t>
                </a:r>
              </a:p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(SR+IC+EC scaled w/r to DR)</a:t>
                </a:r>
              </a:p>
              <a:p>
                <a:r>
                  <a:rPr lang="en-US" sz="1400" dirty="0" smtClean="0"/>
                  <a:t>Half-cell</a:t>
                </a:r>
              </a:p>
              <a:p>
                <a:r>
                  <a:rPr lang="en-US" sz="1400" dirty="0" smtClean="0"/>
                  <a:t>Half-cell with wrong BS type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5410200" y="1219200"/>
                <a:ext cx="4572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410200" y="1447800"/>
                <a:ext cx="4572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417757" y="1674511"/>
                <a:ext cx="45720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417757" y="1886107"/>
                <a:ext cx="4572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947</Words>
  <Application>Microsoft Office PowerPoint</Application>
  <PresentationFormat>On-screen Show (4:3)</PresentationFormat>
  <Paragraphs>201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Beam induced heating assessment on LHC beam screens Arcs + DSs + ITs</vt:lpstr>
      <vt:lpstr>Assessment method (I)</vt:lpstr>
      <vt:lpstr>Assessment method (II)</vt:lpstr>
      <vt:lpstr>What about: Pout= Pc (~3 bar) ?</vt:lpstr>
      <vt:lpstr>Two typical behaviors for Arc and DS</vt:lpstr>
      <vt:lpstr>Fill 1836 (02/06/2011): Arc + DS</vt:lpstr>
      <vt:lpstr>Fill 1852 (05/06/2011): Arc + DS</vt:lpstr>
      <vt:lpstr>Fill 2022 (12/08/2011): Arc + DS</vt:lpstr>
      <vt:lpstr>Fill 2025 (13/08/2011): Arc + DS</vt:lpstr>
      <vt:lpstr>Fill 2022 (12/08/2011): Sector 56 Beam induced heating on 52 BS (Arc + DS)</vt:lpstr>
      <vt:lpstr>Beam-induced heating: Scaling laws</vt:lpstr>
      <vt:lpstr>Rangeability distribution ? (416 valves (Arc + DS))</vt:lpstr>
      <vt:lpstr>Location of valves having R &gt; 40</vt:lpstr>
      <vt:lpstr>Heating with valves having R&gt;40 Fill 2022 (12/08/2011) </vt:lpstr>
      <vt:lpstr>Fill 2022 &amp; 2025 (12-13/08/2011): Inner Triplets </vt:lpstr>
      <vt:lpstr>Steady state beam-induced loads according to the Design Report</vt:lpstr>
      <vt:lpstr>Beam-induced heating: Scaling laws</vt:lpstr>
      <vt:lpstr>Fill 1836: Inner triplets with nominal bunch population &amp; 1092 bunches  </vt:lpstr>
      <vt:lpstr>Conclusion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tavian</dc:creator>
  <cp:lastModifiedBy>tavian</cp:lastModifiedBy>
  <cp:revision>142</cp:revision>
  <dcterms:created xsi:type="dcterms:W3CDTF">2011-09-06T19:20:53Z</dcterms:created>
  <dcterms:modified xsi:type="dcterms:W3CDTF">2011-09-27T11:52:34Z</dcterms:modified>
</cp:coreProperties>
</file>