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37" r:id="rId2"/>
    <p:sldId id="397" r:id="rId3"/>
    <p:sldId id="409" r:id="rId4"/>
    <p:sldId id="411" r:id="rId5"/>
    <p:sldId id="412" r:id="rId6"/>
    <p:sldId id="410" r:id="rId7"/>
    <p:sldId id="401" r:id="rId8"/>
    <p:sldId id="403" r:id="rId9"/>
    <p:sldId id="404" r:id="rId10"/>
    <p:sldId id="413" r:id="rId11"/>
    <p:sldId id="405" r:id="rId12"/>
    <p:sldId id="406" r:id="rId13"/>
    <p:sldId id="414" r:id="rId14"/>
  </p:sldIdLst>
  <p:sldSz cx="9144000" cy="6858000" type="screen4x3"/>
  <p:notesSz cx="6718300" cy="9867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0000"/>
    <a:srgbClr val="FF6600"/>
    <a:srgbClr val="CCCCFF"/>
  </p:clrMru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1" autoAdjust="0"/>
    <p:restoredTop sz="93860" autoAdjust="0"/>
  </p:normalViewPr>
  <p:slideViewPr>
    <p:cSldViewPr snapToGrid="0">
      <p:cViewPr>
        <p:scale>
          <a:sx n="75" d="100"/>
          <a:sy n="75" d="100"/>
        </p:scale>
        <p:origin x="-918" y="-12"/>
      </p:cViewPr>
      <p:guideLst>
        <p:guide orient="horz" pos="2469"/>
        <p:guide orient="horz" pos="2573"/>
        <p:guide orient="horz" pos="2825"/>
        <p:guide pos="2880"/>
        <p:guide pos="22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-2058" y="-90"/>
      </p:cViewPr>
      <p:guideLst>
        <p:guide orient="horz" pos="3108"/>
        <p:guide pos="211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5238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ECF4053-5ADD-419D-9FFC-D517D222F1EE}" type="datetimeFigureOut">
              <a:rPr lang="en-US"/>
              <a:pPr>
                <a:defRPr/>
              </a:pPr>
              <a:t>9/27/2011</a:t>
            </a:fld>
            <a:endParaRPr lang="en-US" dirty="0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5238" y="93726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FA6E20B-6977-4AC8-9663-394F78D13D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5238" y="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160E23E-29D3-471D-9206-72908FA2326B}" type="datetimeFigureOut">
              <a:rPr lang="en-US"/>
              <a:pPr>
                <a:defRPr/>
              </a:pPr>
              <a:t>9/27/2011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1513" y="4687888"/>
            <a:ext cx="5375275" cy="4440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5238" y="937260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E2F3C25-44DA-4485-93F2-63A4E9A225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49300" y="4254500"/>
            <a:ext cx="8026400" cy="769441"/>
          </a:xfrm>
          <a:prstGeom prst="rect">
            <a:avLst/>
          </a:prstGeom>
          <a:scene3d>
            <a:camera prst="orthographicFront"/>
            <a:lightRig rig="sunset" dir="t"/>
          </a:scene3d>
          <a:sp3d/>
        </p:spPr>
        <p:txBody>
          <a:bodyPr>
            <a:spAutoFit/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en-US" sz="4400" b="1" kern="1200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41300" y="5943600"/>
            <a:ext cx="2933700" cy="400110"/>
          </a:xfrm>
          <a:prstGeom prst="rect">
            <a:avLst/>
          </a:prstGeom>
          <a:scene3d>
            <a:camera prst="orthographicFront"/>
            <a:lightRig rig="sunset" dir="t"/>
          </a:scene3d>
          <a:sp3d/>
        </p:spPr>
        <p:txBody>
          <a:bodyPr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buNone/>
              <a:defRPr lang="en-US" sz="2000" b="1" kern="1200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M.Solfaroli - LBOC 27-09-2011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7872BC33-470F-440C-B08B-5FBE3F878A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M.Solfaroli - LBOC 27-09-2011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2385C3BD-9190-4959-B4B3-CFA93E50F3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M.Solfaroli - LBOC 27-09-2011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52F1EE94-CE3C-4D61-A09F-1BAE6CB4E7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79400" y="12176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254000" y="64246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hf sldNum="0"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2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77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41300" y="6416325"/>
            <a:ext cx="3175000" cy="400110"/>
          </a:xfrm>
        </p:spPr>
        <p:txBody>
          <a:bodyPr/>
          <a:lstStyle/>
          <a:p>
            <a:pPr>
              <a:defRPr/>
            </a:pPr>
            <a:r>
              <a:rPr lang="fr-CH" dirty="0" err="1" smtClean="0"/>
              <a:t>M.Solfaroli</a:t>
            </a:r>
            <a:endParaRPr lang="en-GB" dirty="0"/>
          </a:p>
        </p:txBody>
      </p:sp>
      <p:pic>
        <p:nvPicPr>
          <p:cNvPr id="7171" name="Picture 5" descr="CERN logo With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1800" y="-12700"/>
            <a:ext cx="1090613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074"/>
          <p:cNvSpPr txBox="1">
            <a:spLocks noChangeArrowheads="1"/>
          </p:cNvSpPr>
          <p:nvPr/>
        </p:nvSpPr>
        <p:spPr>
          <a:xfrm>
            <a:off x="0" y="0"/>
            <a:ext cx="8420100" cy="1717393"/>
          </a:xfrm>
          <a:prstGeom prst="rect">
            <a:avLst/>
          </a:prstGeom>
          <a:scene3d>
            <a:camera prst="orthographicFront"/>
            <a:lightRig rig="sunset" dir="t"/>
          </a:scene3d>
          <a:sp3d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Arial" charset="0"/>
              </a:rPr>
              <a:t>Preparation for </a:t>
            </a:r>
            <a:r>
              <a:rPr 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Arial" charset="0"/>
              </a:rPr>
              <a:t>2011</a:t>
            </a:r>
          </a:p>
          <a:p>
            <a:pPr algn="ctr">
              <a:lnSpc>
                <a:spcPct val="120000"/>
              </a:lnSpc>
              <a:defRPr/>
            </a:pPr>
            <a:r>
              <a:rPr 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Arial" charset="0"/>
              </a:rPr>
              <a:t>Ions run</a:t>
            </a:r>
            <a:endParaRPr lang="en-US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7173" name="TextBox 10"/>
          <p:cNvSpPr txBox="1">
            <a:spLocks noChangeArrowheads="1"/>
          </p:cNvSpPr>
          <p:nvPr/>
        </p:nvSpPr>
        <p:spPr bwMode="auto">
          <a:xfrm>
            <a:off x="1353113" y="2106613"/>
            <a:ext cx="6240939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500" b="1" dirty="0">
                <a:solidFill>
                  <a:schemeClr val="tx2"/>
                </a:solidFill>
                <a:cs typeface="Arial" charset="0"/>
              </a:rPr>
              <a:t>CONTENT:</a:t>
            </a:r>
          </a:p>
          <a:p>
            <a:endParaRPr lang="en-US" sz="1000" b="1" dirty="0">
              <a:solidFill>
                <a:schemeClr val="tx2"/>
              </a:solidFill>
              <a:cs typeface="Arial" charset="0"/>
            </a:endParaRPr>
          </a:p>
          <a:p>
            <a:pPr algn="ctr">
              <a:buFont typeface="Arial" charset="0"/>
              <a:buChar char="•"/>
            </a:pPr>
            <a:r>
              <a:rPr lang="en-US" sz="2500" b="1" dirty="0">
                <a:solidFill>
                  <a:schemeClr val="tx2"/>
                </a:solidFill>
                <a:cs typeface="Arial" charset="0"/>
              </a:rPr>
              <a:t> Beam </a:t>
            </a:r>
            <a:r>
              <a:rPr lang="en-US" sz="2500" b="1" dirty="0" smtClean="0">
                <a:solidFill>
                  <a:schemeClr val="tx2"/>
                </a:solidFill>
                <a:cs typeface="Arial" charset="0"/>
              </a:rPr>
              <a:t>characteristics and parameters</a:t>
            </a:r>
            <a:endParaRPr lang="en-US" sz="2500" b="1" dirty="0">
              <a:solidFill>
                <a:schemeClr val="tx2"/>
              </a:solidFill>
              <a:cs typeface="Arial" charset="0"/>
            </a:endParaRPr>
          </a:p>
          <a:p>
            <a:pPr algn="ctr">
              <a:buFont typeface="Arial" charset="0"/>
              <a:buChar char="•"/>
            </a:pPr>
            <a:r>
              <a:rPr lang="en-US" sz="2500" b="1" dirty="0">
                <a:solidFill>
                  <a:schemeClr val="tx2"/>
                </a:solidFill>
                <a:cs typeface="Arial" charset="0"/>
              </a:rPr>
              <a:t> </a:t>
            </a:r>
            <a:r>
              <a:rPr lang="en-US" sz="2500" b="1" dirty="0" smtClean="0">
                <a:solidFill>
                  <a:schemeClr val="tx2"/>
                </a:solidFill>
                <a:cs typeface="Arial" charset="0"/>
              </a:rPr>
              <a:t>Filling schemes</a:t>
            </a:r>
            <a:endParaRPr lang="en-US" sz="2500" b="1" dirty="0">
              <a:solidFill>
                <a:schemeClr val="tx2"/>
              </a:solidFill>
              <a:cs typeface="Arial" charset="0"/>
            </a:endParaRPr>
          </a:p>
          <a:p>
            <a:pPr algn="ctr">
              <a:buFont typeface="Arial" charset="0"/>
              <a:buChar char="•"/>
            </a:pPr>
            <a:r>
              <a:rPr lang="en-US" sz="2500" b="1" dirty="0">
                <a:solidFill>
                  <a:schemeClr val="tx2"/>
                </a:solidFill>
                <a:cs typeface="Arial" charset="0"/>
              </a:rPr>
              <a:t> Operational settings</a:t>
            </a:r>
          </a:p>
          <a:p>
            <a:pPr algn="ctr">
              <a:buFont typeface="Arial" charset="0"/>
              <a:buChar char="•"/>
            </a:pPr>
            <a:r>
              <a:rPr lang="en-US" sz="2500" b="1" dirty="0">
                <a:solidFill>
                  <a:schemeClr val="tx2"/>
                </a:solidFill>
                <a:cs typeface="Arial" charset="0"/>
              </a:rPr>
              <a:t> </a:t>
            </a:r>
            <a:r>
              <a:rPr lang="en-US" sz="2500" b="1" dirty="0" smtClean="0">
                <a:solidFill>
                  <a:schemeClr val="tx2"/>
                </a:solidFill>
                <a:cs typeface="Arial" charset="0"/>
              </a:rPr>
              <a:t>OP procedure and COLL setting</a:t>
            </a:r>
            <a:endParaRPr lang="en-US" sz="2500" b="1" dirty="0">
              <a:solidFill>
                <a:schemeClr val="tx2"/>
              </a:solidFill>
              <a:cs typeface="Arial" charset="0"/>
            </a:endParaRPr>
          </a:p>
          <a:p>
            <a:pPr algn="ctr">
              <a:buFont typeface="Arial" charset="0"/>
              <a:buChar char="•"/>
            </a:pPr>
            <a:r>
              <a:rPr lang="en-US" sz="2500" b="1" dirty="0">
                <a:solidFill>
                  <a:schemeClr val="tx2"/>
                </a:solidFill>
                <a:cs typeface="Arial" charset="0"/>
              </a:rPr>
              <a:t> Planning</a:t>
            </a:r>
          </a:p>
          <a:p>
            <a:pPr algn="ctr">
              <a:buFont typeface="Arial" charset="0"/>
              <a:buChar char="•"/>
            </a:pPr>
            <a:r>
              <a:rPr lang="en-US" sz="2500" b="1" dirty="0">
                <a:solidFill>
                  <a:schemeClr val="tx2"/>
                </a:solidFill>
                <a:cs typeface="Arial" charset="0"/>
              </a:rPr>
              <a:t> Shift </a:t>
            </a:r>
            <a:r>
              <a:rPr lang="en-US" sz="2500" b="1" dirty="0" smtClean="0">
                <a:solidFill>
                  <a:schemeClr val="tx2"/>
                </a:solidFill>
                <a:cs typeface="Arial" charset="0"/>
              </a:rPr>
              <a:t>breakdown</a:t>
            </a:r>
          </a:p>
          <a:p>
            <a:pPr algn="ctr">
              <a:buFont typeface="Arial" charset="0"/>
              <a:buChar char="•"/>
            </a:pPr>
            <a:endParaRPr lang="en-US" sz="2500" b="1" dirty="0" smtClean="0">
              <a:solidFill>
                <a:schemeClr val="tx2"/>
              </a:solidFill>
              <a:cs typeface="Arial" charset="0"/>
            </a:endParaRPr>
          </a:p>
          <a:p>
            <a:pPr algn="ctr"/>
            <a:r>
              <a:rPr lang="en-US" sz="2200" b="1" dirty="0" smtClean="0">
                <a:solidFill>
                  <a:schemeClr val="tx2"/>
                </a:solidFill>
                <a:cs typeface="Arial" charset="0"/>
              </a:rPr>
              <a:t>To define the way and the strategy…</a:t>
            </a:r>
            <a:endParaRPr lang="en-US" sz="2200" b="1" dirty="0">
              <a:solidFill>
                <a:schemeClr val="tx2"/>
              </a:solidFill>
              <a:cs typeface="Arial" charset="0"/>
            </a:endParaRPr>
          </a:p>
        </p:txBody>
      </p:sp>
      <p:pic>
        <p:nvPicPr>
          <p:cNvPr id="12" name="Picture 11" descr="newlhc logo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" name="TextBox 9"/>
          <p:cNvSpPr txBox="1"/>
          <p:nvPr/>
        </p:nvSpPr>
        <p:spPr>
          <a:xfrm>
            <a:off x="1778001" y="6070600"/>
            <a:ext cx="579119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/>
            <a:r>
              <a:rPr lang="en-U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Thanks to: </a:t>
            </a:r>
            <a:r>
              <a:rPr lang="en-US" sz="15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C.Carli</a:t>
            </a:r>
            <a:r>
              <a:rPr lang="en-U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5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J.J.Gras</a:t>
            </a:r>
            <a:r>
              <a:rPr lang="en-U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5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J.Jowett</a:t>
            </a:r>
            <a:r>
              <a:rPr lang="en-U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5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D.Manglunki</a:t>
            </a:r>
            <a:r>
              <a:rPr lang="en-U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5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J.Wenninger</a:t>
            </a:r>
            <a:endParaRPr lang="en-US" sz="15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M.Solfaroli - LBOC 27-09-2011</a:t>
            </a:r>
            <a:endParaRPr lang="en-US"/>
          </a:p>
        </p:txBody>
      </p:sp>
      <p:pic>
        <p:nvPicPr>
          <p:cNvPr id="5" name="Picture 6" descr="CERN logo With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1800" y="25400"/>
            <a:ext cx="1090613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1473200" y="241300"/>
            <a:ext cx="5588000" cy="6858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800" b="1" dirty="0" smtClean="0">
                <a:latin typeface="Arial" charset="0"/>
                <a:cs typeface="Arial" charset="0"/>
              </a:rPr>
              <a:t>p/</a:t>
            </a:r>
            <a:r>
              <a:rPr lang="en-US" sz="3800" b="1" dirty="0" err="1" smtClean="0">
                <a:latin typeface="Arial" charset="0"/>
                <a:cs typeface="Arial" charset="0"/>
              </a:rPr>
              <a:t>Pb</a:t>
            </a:r>
            <a:r>
              <a:rPr lang="en-US" sz="3800" b="1" dirty="0" smtClean="0">
                <a:latin typeface="Arial" charset="0"/>
                <a:cs typeface="Arial" charset="0"/>
              </a:rPr>
              <a:t> feasibility studies</a:t>
            </a:r>
          </a:p>
        </p:txBody>
      </p:sp>
      <p:sp>
        <p:nvSpPr>
          <p:cNvPr id="7" name="Rectangle 6"/>
          <p:cNvSpPr/>
          <p:nvPr/>
        </p:nvSpPr>
        <p:spPr>
          <a:xfrm>
            <a:off x="952500" y="1307237"/>
            <a:ext cx="6985000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2500" b="1" dirty="0" smtClean="0">
                <a:solidFill>
                  <a:schemeClr val="tx2"/>
                </a:solidFill>
                <a:cs typeface="Arial" charset="0"/>
              </a:rPr>
              <a:t>Aim</a:t>
            </a:r>
          </a:p>
          <a:p>
            <a:pPr lvl="0" algn="ctr"/>
            <a:r>
              <a:rPr lang="en-GB" sz="2300" dirty="0" smtClean="0">
                <a:solidFill>
                  <a:schemeClr val="tx2"/>
                </a:solidFill>
                <a:cs typeface="Arial" charset="0"/>
              </a:rPr>
              <a:t>Inject and ramp with unequal RF frequencies to demonstrate feasibility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2273300" y="2989282"/>
            <a:ext cx="4191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300" dirty="0" smtClean="0">
                <a:solidFill>
                  <a:schemeClr val="tx2"/>
                </a:solidFill>
                <a:cs typeface="Arial" charset="0"/>
              </a:rPr>
              <a:t>Beam 1: 100 ns proton beam</a:t>
            </a:r>
          </a:p>
          <a:p>
            <a:pPr algn="ctr"/>
            <a:r>
              <a:rPr lang="en-GB" sz="2300" dirty="0" smtClean="0">
                <a:solidFill>
                  <a:schemeClr val="tx2"/>
                </a:solidFill>
                <a:cs typeface="Arial" charset="0"/>
              </a:rPr>
              <a:t>Beam 2: </a:t>
            </a:r>
            <a:r>
              <a:rPr lang="en-GB" sz="2300" dirty="0" err="1" smtClean="0">
                <a:solidFill>
                  <a:schemeClr val="tx2"/>
                </a:solidFill>
                <a:cs typeface="Arial" charset="0"/>
              </a:rPr>
              <a:t>Pb</a:t>
            </a:r>
            <a:r>
              <a:rPr lang="en-GB" sz="2300" dirty="0" smtClean="0">
                <a:solidFill>
                  <a:schemeClr val="tx2"/>
                </a:solidFill>
                <a:cs typeface="Arial" charset="0"/>
              </a:rPr>
              <a:t> beam</a:t>
            </a:r>
          </a:p>
        </p:txBody>
      </p:sp>
      <p:sp>
        <p:nvSpPr>
          <p:cNvPr id="9" name="Rectangle 8"/>
          <p:cNvSpPr/>
          <p:nvPr/>
        </p:nvSpPr>
        <p:spPr>
          <a:xfrm>
            <a:off x="736600" y="4227662"/>
            <a:ext cx="78232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GB" sz="2300" dirty="0" smtClean="0">
                <a:solidFill>
                  <a:schemeClr val="tx2"/>
                </a:solidFill>
                <a:cs typeface="Arial" charset="0"/>
              </a:rPr>
              <a:t>If we succeed in ramping and manually re-phasing the RF, this could give 1 (or 0) collision/turn in each experiment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44600" y="5518091"/>
            <a:ext cx="68707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en-GB" sz="2300" dirty="0" smtClean="0">
                <a:solidFill>
                  <a:schemeClr val="tx2"/>
                </a:solidFill>
                <a:cs typeface="Arial" charset="0"/>
              </a:rPr>
              <a:t>2 dedicated MDs and some time when p are still available should be allocated to this exercise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6" descr="CERN logo With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1800" y="25400"/>
            <a:ext cx="1090613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itle 2"/>
          <p:cNvSpPr>
            <a:spLocks noGrp="1"/>
          </p:cNvSpPr>
          <p:nvPr>
            <p:ph type="title"/>
          </p:nvPr>
        </p:nvSpPr>
        <p:spPr>
          <a:xfrm>
            <a:off x="798513" y="255588"/>
            <a:ext cx="7185025" cy="6858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800" b="1" smtClean="0">
                <a:latin typeface="Arial" charset="0"/>
                <a:cs typeface="Arial" charset="0"/>
              </a:rPr>
              <a:t>Planning</a:t>
            </a:r>
            <a:endParaRPr lang="en-US" sz="3000" smtClean="0">
              <a:latin typeface="Arial" charset="0"/>
              <a:cs typeface="Arial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M.Solfaroli - LBOC 27-09-2011</a:t>
            </a:r>
            <a:endParaRPr lang="en-US"/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" y="2066455"/>
            <a:ext cx="8678862" cy="392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5-Point Star 12"/>
          <p:cNvSpPr/>
          <p:nvPr/>
        </p:nvSpPr>
        <p:spPr>
          <a:xfrm>
            <a:off x="1219200" y="3035300"/>
            <a:ext cx="203200" cy="215900"/>
          </a:xfrm>
          <a:prstGeom prst="star5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25004" y="1797596"/>
            <a:ext cx="2880320" cy="553998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500" dirty="0" smtClean="0">
                <a:latin typeface="Arial" pitchFamily="34" charset="0"/>
                <a:cs typeface="Arial" pitchFamily="34" charset="0"/>
              </a:rPr>
              <a:t>2 MD  for </a:t>
            </a:r>
            <a:r>
              <a:rPr lang="en-GB" sz="1500" dirty="0" err="1" smtClean="0">
                <a:latin typeface="Arial" pitchFamily="34" charset="0"/>
                <a:cs typeface="Arial" pitchFamily="34" charset="0"/>
              </a:rPr>
              <a:t>Pb</a:t>
            </a:r>
            <a:r>
              <a:rPr lang="en-GB" sz="1500" dirty="0" smtClean="0">
                <a:latin typeface="Arial" pitchFamily="34" charset="0"/>
                <a:cs typeface="Arial" pitchFamily="34" charset="0"/>
              </a:rPr>
              <a:t> injection, test injection of </a:t>
            </a:r>
            <a:r>
              <a:rPr lang="en-GB" sz="1500" dirty="0" err="1" smtClean="0">
                <a:latin typeface="Arial" pitchFamily="34" charset="0"/>
                <a:cs typeface="Arial" pitchFamily="34" charset="0"/>
              </a:rPr>
              <a:t>Pb</a:t>
            </a:r>
            <a:r>
              <a:rPr lang="en-GB" sz="1500" dirty="0" smtClean="0">
                <a:latin typeface="Arial" pitchFamily="34" charset="0"/>
                <a:cs typeface="Arial" pitchFamily="34" charset="0"/>
              </a:rPr>
              <a:t> on p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03380" y="1725712"/>
            <a:ext cx="1997720" cy="78483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5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Test ramp of p-</a:t>
            </a:r>
            <a:r>
              <a:rPr lang="en-GB" sz="1500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Pb</a:t>
            </a:r>
            <a:r>
              <a:rPr lang="en-GB" sz="15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, while p still available from injectors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39108" y="5334744"/>
            <a:ext cx="4087192" cy="553998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5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Set up ALICE squeeze with p, then </a:t>
            </a:r>
            <a:r>
              <a:rPr lang="en-GB" sz="1500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Pb</a:t>
            </a:r>
            <a:r>
              <a:rPr lang="en-GB" sz="15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beam, ramp, squeeze, crossing angles, collimation</a:t>
            </a:r>
          </a:p>
        </p:txBody>
      </p:sp>
      <p:cxnSp>
        <p:nvCxnSpPr>
          <p:cNvPr id="20" name="Straight Arrow Connector 19"/>
          <p:cNvCxnSpPr>
            <a:stCxn id="18" idx="0"/>
          </p:cNvCxnSpPr>
          <p:nvPr/>
        </p:nvCxnSpPr>
        <p:spPr>
          <a:xfrm flipH="1" flipV="1">
            <a:off x="4394200" y="4381500"/>
            <a:ext cx="788504" cy="95324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8" idx="0"/>
          </p:cNvCxnSpPr>
          <p:nvPr/>
        </p:nvCxnSpPr>
        <p:spPr>
          <a:xfrm flipH="1" flipV="1">
            <a:off x="4914900" y="4305300"/>
            <a:ext cx="267804" cy="102944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5" idx="2"/>
          </p:cNvCxnSpPr>
          <p:nvPr/>
        </p:nvCxnSpPr>
        <p:spPr>
          <a:xfrm>
            <a:off x="1865164" y="2351594"/>
            <a:ext cx="2211536" cy="83610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6" idx="2"/>
          </p:cNvCxnSpPr>
          <p:nvPr/>
        </p:nvCxnSpPr>
        <p:spPr>
          <a:xfrm flipH="1">
            <a:off x="5435600" y="2510542"/>
            <a:ext cx="2366640" cy="98195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1"/>
          <p:cNvSpPr txBox="1">
            <a:spLocks noChangeArrowheads="1"/>
          </p:cNvSpPr>
          <p:nvPr/>
        </p:nvSpPr>
        <p:spPr bwMode="auto">
          <a:xfrm>
            <a:off x="7823200" y="5984875"/>
            <a:ext cx="907621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500" b="1" dirty="0" err="1">
                <a:latin typeface="Trebuchet MS" pitchFamily="34" charset="0"/>
              </a:rPr>
              <a:t>J.Jowet</a:t>
            </a:r>
            <a:endParaRPr lang="en-US" sz="1500" b="1" dirty="0">
              <a:latin typeface="Trebuchet MS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57080" y="1293912"/>
            <a:ext cx="1959620" cy="78483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5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Recover </a:t>
            </a:r>
            <a:r>
              <a:rPr lang="en-GB" sz="1500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Pb</a:t>
            </a:r>
            <a:r>
              <a:rPr lang="en-GB" sz="15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beams stable beams declaration</a:t>
            </a:r>
          </a:p>
        </p:txBody>
      </p:sp>
      <p:cxnSp>
        <p:nvCxnSpPr>
          <p:cNvPr id="19" name="Straight Arrow Connector 18"/>
          <p:cNvCxnSpPr>
            <a:stCxn id="17" idx="2"/>
          </p:cNvCxnSpPr>
          <p:nvPr/>
        </p:nvCxnSpPr>
        <p:spPr>
          <a:xfrm flipH="1">
            <a:off x="5359400" y="2078742"/>
            <a:ext cx="277490" cy="99465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8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6" descr="CERN logo With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1800" y="25400"/>
            <a:ext cx="1090613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itle 2"/>
          <p:cNvSpPr>
            <a:spLocks noGrp="1"/>
          </p:cNvSpPr>
          <p:nvPr>
            <p:ph type="title"/>
          </p:nvPr>
        </p:nvSpPr>
        <p:spPr>
          <a:xfrm>
            <a:off x="798513" y="227013"/>
            <a:ext cx="7185025" cy="6858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800" b="1" dirty="0" smtClean="0">
                <a:latin typeface="Arial" charset="0"/>
                <a:cs typeface="Arial" charset="0"/>
              </a:rPr>
              <a:t>Shift Breakdown</a:t>
            </a:r>
            <a:endParaRPr lang="en-US" sz="3000" dirty="0" smtClean="0">
              <a:latin typeface="Arial" charset="0"/>
              <a:cs typeface="Arial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M.Solfaroli - LBOC 27-09-2011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60400" y="1377348"/>
          <a:ext cx="7696200" cy="4921853"/>
        </p:xfrm>
        <a:graphic>
          <a:graphicData uri="http://schemas.openxmlformats.org/drawingml/2006/table">
            <a:tbl>
              <a:tblPr/>
              <a:tblGrid>
                <a:gridCol w="2111176"/>
                <a:gridCol w="614161"/>
                <a:gridCol w="1113166"/>
                <a:gridCol w="758105"/>
                <a:gridCol w="1871270"/>
                <a:gridCol w="614161"/>
                <a:gridCol w="614161"/>
              </a:tblGrid>
              <a:tr h="3988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ACTION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Species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No. OF BUNCHES/BEAM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TIME  (shift)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COMMENT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GROUP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07" marR="7607" marT="7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8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ALICE polarity flip + LHCb switch off (if not done before the MDs) 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ACCESS and recovery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Friday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88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ALICE squeeze to 1.0 m, beta beating measurement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88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Aperture measurement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Done with protons for accuracy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ABP, OP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453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Checking/setting injection </a:t>
                      </a: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(with p)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Calibrate BCTs </a:t>
                      </a:r>
                    </a:p>
                  </a:txBody>
                  <a:tcPr marL="7607" marR="7607" marT="7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Saturday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9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Injection of high intensity proton bunch  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9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Injection of low intensity proton bunch 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42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switch injector chain to ions 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908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Injection and circulating beams (already done for Beam 2 in p-Pb MD)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Pb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(non colliding)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Injection of Ions (to establish the reference orbit)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45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 check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9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Resteering of transfer lines (if needed)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ABT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9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RF capture (at -5 kHz frequency shift)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RF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45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check injection oscillation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45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check 450 GeV dump ok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ABT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45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Wire-scanner   for 1 beam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42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BGI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6" descr="CERN logo With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1800" y="25400"/>
            <a:ext cx="1090613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itle 2"/>
          <p:cNvSpPr>
            <a:spLocks noGrp="1"/>
          </p:cNvSpPr>
          <p:nvPr>
            <p:ph type="title"/>
          </p:nvPr>
        </p:nvSpPr>
        <p:spPr>
          <a:xfrm>
            <a:off x="798513" y="227013"/>
            <a:ext cx="7185025" cy="6858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800" b="1" dirty="0" smtClean="0">
                <a:latin typeface="Arial" charset="0"/>
                <a:cs typeface="Arial" charset="0"/>
              </a:rPr>
              <a:t>Shift Breakdown</a:t>
            </a:r>
            <a:endParaRPr lang="en-US" sz="3000" dirty="0" smtClean="0">
              <a:latin typeface="Arial" charset="0"/>
              <a:cs typeface="Arial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M.Solfaroli - LBOC 27-09-2011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94138" y="1308099"/>
          <a:ext cx="7033863" cy="5041900"/>
        </p:xfrm>
        <a:graphic>
          <a:graphicData uri="http://schemas.openxmlformats.org/drawingml/2006/table">
            <a:tbl>
              <a:tblPr/>
              <a:tblGrid>
                <a:gridCol w="1929488"/>
                <a:gridCol w="561306"/>
                <a:gridCol w="1017367"/>
                <a:gridCol w="692862"/>
                <a:gridCol w="1710228"/>
                <a:gridCol w="561306"/>
                <a:gridCol w="561306"/>
              </a:tblGrid>
              <a:tr h="3480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ACTION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Species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No. OF BUNCHES/BEAM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TIME  (shift)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COMMENT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GROUP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42" marR="6842" marT="68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80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450 Z GeV optics checks with two beams</a:t>
                      </a: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Pb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(non colliding)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beta-beating. &gt; 0.4 nominal bunch intensity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ABP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Sunday</a:t>
                      </a: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1968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 Ramp, squeeze, collision setup</a:t>
                      </a: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Pb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colliding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Blowup off - TFB off - OFB on - QFB on - Collimators ramp if no issues at injection, then squeeze, optics check, find collisions and transition to zero real crossing angle in ALICE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80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Loss Maps</a:t>
                      </a: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Pb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colliding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Loss maps (450 GeV) + Async dump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OP, COLL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82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TECHNICAL STOP</a:t>
                      </a: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Mon-Fri</a:t>
                      </a:r>
                    </a:p>
                  </a:txBody>
                  <a:tcPr marL="6842" marR="6842" marT="68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782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Recommissioning</a:t>
                      </a: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Pb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Saturday</a:t>
                      </a:r>
                    </a:p>
                  </a:txBody>
                  <a:tcPr marL="6842" marR="6842" marT="68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82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Setup for collisions</a:t>
                      </a: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Pb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Collimation setup. 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COLL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Sunday</a:t>
                      </a: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480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Loss Maps</a:t>
                      </a: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Pb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colliding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Loss maps (end of squeeze) + Async dump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OP, COLL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80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Loss Maps</a:t>
                      </a: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Pb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colliding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Loss maps (collisions) + Async dump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OP, COLL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77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First collisions + PHYSICS</a:t>
                      </a: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Pb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colliding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Ramp with two beams, squeeze, checks, Stable beams. 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Monday</a:t>
                      </a: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2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Increase intensity (1)</a:t>
                      </a: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Pb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~150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or 2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Increase bunch number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77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p-Pb injection, ramp</a:t>
                      </a: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p,Pb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(2,540),2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Details depending on MD experience, may try some collisions, if time agreed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Tuesday</a:t>
                      </a: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782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Increase intensity (2)</a:t>
                      </a: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Pb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358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Increase bunch number 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Wed</a:t>
                      </a: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2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Physics</a:t>
                      </a:r>
                    </a:p>
                  </a:txBody>
                  <a:tcPr marL="6842" marR="6842" marT="68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Pb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358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Steady physics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1257300" y="4749800"/>
            <a:ext cx="1701800" cy="558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2"/>
          <p:cNvSpPr>
            <a:spLocks noGrp="1"/>
          </p:cNvSpPr>
          <p:nvPr>
            <p:ph type="title"/>
          </p:nvPr>
        </p:nvSpPr>
        <p:spPr>
          <a:xfrm>
            <a:off x="1239838" y="279400"/>
            <a:ext cx="5581650" cy="792163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800" b="1" dirty="0" smtClean="0">
                <a:latin typeface="Arial" charset="0"/>
                <a:cs typeface="Arial" charset="0"/>
              </a:rPr>
              <a:t>Beam Characteristics</a:t>
            </a:r>
          </a:p>
        </p:txBody>
      </p:sp>
      <p:pic>
        <p:nvPicPr>
          <p:cNvPr id="8197" name="Picture 6" descr="CERN logo With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1800" y="25400"/>
            <a:ext cx="1090613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Rectangle 3"/>
          <p:cNvSpPr>
            <a:spLocks noGrp="1"/>
          </p:cNvSpPr>
          <p:nvPr>
            <p:ph type="body" idx="4294967295"/>
          </p:nvPr>
        </p:nvSpPr>
        <p:spPr bwMode="auto">
          <a:xfrm>
            <a:off x="838200" y="1673225"/>
            <a:ext cx="7912100" cy="43846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300" dirty="0" smtClean="0">
                <a:latin typeface="Arial" charset="0"/>
                <a:cs typeface="Arial" charset="0"/>
              </a:rPr>
              <a:t>Bunch intensity:</a:t>
            </a:r>
          </a:p>
          <a:p>
            <a:pPr lvl="1">
              <a:lnSpc>
                <a:spcPct val="90000"/>
              </a:lnSpc>
            </a:pPr>
            <a:r>
              <a:rPr lang="en-US" sz="1900" dirty="0" smtClean="0">
                <a:latin typeface="Arial" charset="0"/>
                <a:cs typeface="Arial" charset="0"/>
              </a:rPr>
              <a:t>10x10</a:t>
            </a:r>
            <a:r>
              <a:rPr lang="en-US" sz="1900" baseline="30000" dirty="0" smtClean="0">
                <a:latin typeface="Arial" charset="0"/>
                <a:cs typeface="Arial" charset="0"/>
              </a:rPr>
              <a:t>7</a:t>
            </a:r>
            <a:r>
              <a:rPr lang="en-US" sz="1900" dirty="0" smtClean="0">
                <a:latin typeface="Arial" charset="0"/>
                <a:cs typeface="Arial" charset="0"/>
              </a:rPr>
              <a:t> if 2 bunches from PS (200 ns)</a:t>
            </a:r>
          </a:p>
          <a:p>
            <a:pPr lvl="1">
              <a:lnSpc>
                <a:spcPct val="90000"/>
              </a:lnSpc>
            </a:pPr>
            <a:r>
              <a:rPr lang="en-US" sz="1900" dirty="0" smtClean="0">
                <a:latin typeface="Arial" charset="0"/>
                <a:cs typeface="Arial" charset="0"/>
              </a:rPr>
              <a:t>7x10</a:t>
            </a:r>
            <a:r>
              <a:rPr lang="en-US" sz="1900" baseline="30000" dirty="0" smtClean="0">
                <a:latin typeface="Arial" charset="0"/>
                <a:cs typeface="Arial" charset="0"/>
              </a:rPr>
              <a:t>7</a:t>
            </a:r>
            <a:r>
              <a:rPr lang="en-US" sz="1900" dirty="0" smtClean="0">
                <a:latin typeface="Arial" charset="0"/>
                <a:cs typeface="Arial" charset="0"/>
              </a:rPr>
              <a:t> if 4 bunches from PS (100 ns)</a:t>
            </a:r>
          </a:p>
          <a:p>
            <a:pPr>
              <a:lnSpc>
                <a:spcPct val="90000"/>
              </a:lnSpc>
            </a:pPr>
            <a:endParaRPr lang="en-US" sz="1500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300" dirty="0" smtClean="0">
                <a:latin typeface="Arial" charset="0"/>
                <a:cs typeface="Arial" charset="0"/>
              </a:rPr>
              <a:t>Transverse normalized (nominal) </a:t>
            </a:r>
            <a:r>
              <a:rPr lang="en-US" sz="2300" dirty="0" err="1" smtClean="0">
                <a:latin typeface="Arial" charset="0"/>
                <a:cs typeface="Arial" charset="0"/>
              </a:rPr>
              <a:t>emittance</a:t>
            </a:r>
            <a:r>
              <a:rPr lang="en-US" sz="2300" dirty="0" smtClean="0">
                <a:latin typeface="Arial" charset="0"/>
                <a:cs typeface="Arial" charset="0"/>
              </a:rPr>
              <a:t> in collisions 1.5</a:t>
            </a:r>
            <a:r>
              <a:rPr lang="el-GR" sz="2300" dirty="0" smtClean="0">
                <a:latin typeface="Arial" charset="0"/>
                <a:cs typeface="Arial" charset="0"/>
              </a:rPr>
              <a:t> μ</a:t>
            </a:r>
            <a:r>
              <a:rPr lang="en-US" sz="2300" dirty="0" smtClean="0">
                <a:latin typeface="Arial" charset="0"/>
                <a:cs typeface="Arial" charset="0"/>
              </a:rPr>
              <a:t>m</a:t>
            </a:r>
          </a:p>
          <a:p>
            <a:pPr>
              <a:lnSpc>
                <a:spcPct val="90000"/>
              </a:lnSpc>
            </a:pPr>
            <a:endParaRPr lang="en-US" sz="1500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300" dirty="0" smtClean="0">
                <a:latin typeface="Arial" charset="0"/>
                <a:cs typeface="Arial" charset="0"/>
              </a:rPr>
              <a:t>Energy of the beam:</a:t>
            </a:r>
          </a:p>
          <a:p>
            <a:pPr lvl="1">
              <a:lnSpc>
                <a:spcPct val="90000"/>
              </a:lnSpc>
            </a:pPr>
            <a:r>
              <a:rPr lang="en-US" sz="1900" dirty="0" smtClean="0">
                <a:latin typeface="Arial" charset="0"/>
                <a:cs typeface="Arial" charset="0"/>
              </a:rPr>
              <a:t>~ 1.84 MJ - (</a:t>
            </a:r>
            <a:r>
              <a:rPr lang="en-US" sz="1900" dirty="0" smtClean="0">
                <a:latin typeface="Arial" charset="0"/>
                <a:cs typeface="Arial" charset="0"/>
              </a:rPr>
              <a:t>572b – 100 ns)</a:t>
            </a:r>
            <a:endParaRPr lang="en-US" sz="1900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1900" dirty="0" smtClean="0">
                <a:latin typeface="Arial" charset="0"/>
                <a:cs typeface="Arial" charset="0"/>
              </a:rPr>
              <a:t>~ 1.65 MJ - (</a:t>
            </a:r>
            <a:r>
              <a:rPr lang="en-US" sz="1900" dirty="0" smtClean="0">
                <a:latin typeface="Arial" charset="0"/>
                <a:cs typeface="Arial" charset="0"/>
              </a:rPr>
              <a:t>358b – 200 ns)</a:t>
            </a:r>
            <a:endParaRPr lang="en-US" sz="1900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 sz="1500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300" dirty="0" smtClean="0">
                <a:latin typeface="Arial" charset="0"/>
                <a:cs typeface="Arial" charset="0"/>
              </a:rPr>
              <a:t>SBF for Ions ~7E9 (the normal one has probably to be used for the setup phase to allow 2 bunches to be safe)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M.Solfaroli - LBOC 27-09-2011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M.Solfaroli - LBOC 27-09-2011</a:t>
            </a:r>
            <a:endParaRPr lang="en-US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2832100" y="279400"/>
            <a:ext cx="3252788" cy="792163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800" b="1" dirty="0" smtClean="0">
                <a:latin typeface="Arial" charset="0"/>
                <a:cs typeface="Arial" charset="0"/>
              </a:rPr>
              <a:t>Squeezing</a:t>
            </a:r>
          </a:p>
        </p:txBody>
      </p:sp>
      <p:pic>
        <p:nvPicPr>
          <p:cNvPr id="6" name="Picture 6" descr="CERN logo With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1800" y="25400"/>
            <a:ext cx="1090613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4"/>
          <p:cNvSpPr txBox="1">
            <a:spLocks/>
          </p:cNvSpPr>
          <p:nvPr/>
        </p:nvSpPr>
        <p:spPr>
          <a:xfrm>
            <a:off x="571500" y="1890713"/>
            <a:ext cx="8229600" cy="3900487"/>
          </a:xfrm>
          <a:prstGeom prst="rect">
            <a:avLst/>
          </a:prstGeom>
        </p:spPr>
        <p:txBody>
          <a:bodyPr/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Squeeze ATLAS and CMS to 1.0 m  (already done for p)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Squeeze ALICE to 1.5 m (first with p)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457200" lvl="0" indent="-4572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GB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Squeeze ALICE to </a:t>
            </a:r>
            <a:r>
              <a:rPr lang="en-GB" sz="23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1.0 m (first with p)</a:t>
            </a:r>
            <a:endParaRPr kumimoji="0" lang="en-GB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GB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This will be the most “squeezed” LHC optics so far…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Most sensitive to errors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Need good beta-beat measurements (</a:t>
            </a:r>
            <a:r>
              <a:rPr kumimoji="0" lang="en-GB" sz="23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ie</a:t>
            </a:r>
            <a:r>
              <a:rPr kumimoji="0" lang="en-GB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with protons) to achieve good corrections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GB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Must commission squeeze first with protons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M.Solfaroli - LBOC 27-09-2011</a:t>
            </a:r>
            <a:endParaRPr lang="en-US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2832100" y="279400"/>
            <a:ext cx="3252788" cy="792163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800" b="1" dirty="0" smtClean="0">
                <a:latin typeface="Arial" charset="0"/>
                <a:cs typeface="Arial" charset="0"/>
              </a:rPr>
              <a:t>Xing angles</a:t>
            </a:r>
          </a:p>
        </p:txBody>
      </p:sp>
      <p:pic>
        <p:nvPicPr>
          <p:cNvPr id="6" name="Picture 6" descr="CERN logo With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1800" y="25400"/>
            <a:ext cx="1090613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5700" y="2177906"/>
            <a:ext cx="2716776" cy="1724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292100" y="1255713"/>
            <a:ext cx="8229600" cy="27320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ATLAS/CMS</a:t>
            </a:r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Zero crossing angle impossible (unless we go back </a:t>
            </a:r>
            <a:r>
              <a:rPr lang="en-GB" sz="2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to 500 ns (2010 filling scheme)</a:t>
            </a: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Low-</a:t>
            </a:r>
            <a:r>
              <a:rPr kumimoji="0" lang="el-GR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β</a:t>
            </a: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optics already commissioned for p-p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Proposal: use same crossing angles as p-p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Already commissioned, saves time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Caveat: beam sizes may be larger with </a:t>
            </a:r>
            <a:r>
              <a:rPr kumimoji="0" lang="en-GB" sz="2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Pb</a:t>
            </a:r>
            <a:endParaRPr kumimoji="0" lang="en-GB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79400" y="4011613"/>
            <a:ext cx="6108700" cy="23002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ALICE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Polarity change during run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Try to have zero crossing angle - large </a:t>
            </a:r>
            <a:r>
              <a:rPr kumimoji="0" lang="en-GB" sz="2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external</a:t>
            </a: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Xing angle to compensate spectrometer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sz="2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Assuming full field, Xing angle is ±140 </a:t>
            </a:r>
            <a:r>
              <a:rPr lang="el-GR" sz="2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μ</a:t>
            </a:r>
            <a:r>
              <a:rPr lang="en-GB" sz="21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rad</a:t>
            </a:r>
            <a:endParaRPr kumimoji="0" lang="en-GB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N.B. separation good for 100 ns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62700" y="4460733"/>
            <a:ext cx="2600003" cy="16916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7950200" y="6096000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rebuchet MS" pitchFamily="34" charset="0"/>
              </a:rPr>
              <a:t>J.Jowett</a:t>
            </a:r>
            <a:endParaRPr lang="en-US" dirty="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M.Solfaroli - LBOC 27-09-2011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50900" y="1490712"/>
            <a:ext cx="7747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>
                <a:solidFill>
                  <a:schemeClr val="tx2"/>
                </a:solidFill>
                <a:cs typeface="Arial" charset="0"/>
              </a:rPr>
              <a:t>TCTVs need to be fully open as last year:</a:t>
            </a:r>
          </a:p>
          <a:p>
            <a:pPr>
              <a:buFont typeface="Arial" pitchFamily="34" charset="0"/>
              <a:buChar char="•"/>
            </a:pPr>
            <a:r>
              <a:rPr lang="en-GB" sz="2200" dirty="0" smtClean="0">
                <a:solidFill>
                  <a:schemeClr val="tx2"/>
                </a:solidFill>
                <a:cs typeface="Arial" charset="0"/>
              </a:rPr>
              <a:t> Principle approved by </a:t>
            </a:r>
            <a:r>
              <a:rPr lang="en-GB" sz="2200" dirty="0" err="1" smtClean="0">
                <a:solidFill>
                  <a:schemeClr val="tx2"/>
                </a:solidFill>
                <a:cs typeface="Arial" charset="0"/>
              </a:rPr>
              <a:t>rMPP</a:t>
            </a:r>
            <a:endParaRPr lang="en-GB" sz="2200" dirty="0" smtClean="0">
              <a:solidFill>
                <a:schemeClr val="tx2"/>
              </a:solidFill>
              <a:cs typeface="Arial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200" dirty="0" smtClean="0">
                <a:solidFill>
                  <a:schemeClr val="tx2"/>
                </a:solidFill>
                <a:cs typeface="Arial" charset="0"/>
              </a:rPr>
              <a:t> BLM thresholds on triplet to be lowered by a factor 10 (ending to the same configuration as last year)</a:t>
            </a:r>
          </a:p>
          <a:p>
            <a:pPr>
              <a:buFont typeface="Arial" pitchFamily="34" charset="0"/>
              <a:buChar char="•"/>
            </a:pPr>
            <a:r>
              <a:rPr lang="en-GB" sz="2200" dirty="0" smtClean="0">
                <a:solidFill>
                  <a:schemeClr val="tx2"/>
                </a:solidFill>
                <a:cs typeface="Arial" charset="0"/>
              </a:rPr>
              <a:t> Procedure being written and circulated in EDMS</a:t>
            </a:r>
          </a:p>
          <a:p>
            <a:pPr algn="ctr"/>
            <a:endParaRPr lang="en-GB" sz="2200" dirty="0" smtClean="0">
              <a:solidFill>
                <a:schemeClr val="tx2"/>
              </a:solidFill>
              <a:cs typeface="Arial" charset="0"/>
            </a:endParaRPr>
          </a:p>
          <a:p>
            <a:pPr algn="ctr"/>
            <a:r>
              <a:rPr lang="en-GB" sz="2200" dirty="0" smtClean="0">
                <a:solidFill>
                  <a:schemeClr val="tx2"/>
                </a:solidFill>
                <a:cs typeface="Arial" charset="0"/>
              </a:rPr>
              <a:t>TCDD has to be moved out after injection</a:t>
            </a:r>
          </a:p>
          <a:p>
            <a:pPr algn="ctr"/>
            <a:endParaRPr lang="en-GB" sz="2200" dirty="0" smtClean="0">
              <a:solidFill>
                <a:schemeClr val="tx2"/>
              </a:solidFill>
              <a:cs typeface="Arial" charset="0"/>
            </a:endParaRPr>
          </a:p>
          <a:p>
            <a:pPr algn="ctr"/>
            <a:r>
              <a:rPr lang="en-GB" sz="2200" dirty="0" smtClean="0">
                <a:solidFill>
                  <a:schemeClr val="tx2"/>
                </a:solidFill>
                <a:cs typeface="Arial" charset="0"/>
              </a:rPr>
              <a:t>Alice polarity flip can be tried with beam at the end of one fill (reviewing whether they really want the polarity flip):</a:t>
            </a:r>
          </a:p>
          <a:p>
            <a:pPr>
              <a:buFont typeface="Arial" pitchFamily="34" charset="0"/>
              <a:buChar char="•"/>
            </a:pPr>
            <a:r>
              <a:rPr lang="en-GB" sz="2200" dirty="0" smtClean="0">
                <a:solidFill>
                  <a:schemeClr val="tx2"/>
                </a:solidFill>
                <a:cs typeface="Arial" charset="0"/>
              </a:rPr>
              <a:t> As the intensity is smaller, luckily the beams survive</a:t>
            </a:r>
          </a:p>
          <a:p>
            <a:pPr>
              <a:buFont typeface="Arial" pitchFamily="34" charset="0"/>
              <a:buChar char="•"/>
            </a:pPr>
            <a:r>
              <a:rPr lang="en-GB" sz="2200" dirty="0" smtClean="0">
                <a:solidFill>
                  <a:schemeClr val="tx2"/>
                </a:solidFill>
                <a:cs typeface="Arial" charset="0"/>
              </a:rPr>
              <a:t> No TCTVs to be re-aligned</a:t>
            </a:r>
          </a:p>
          <a:p>
            <a:pPr>
              <a:buFont typeface="Arial" pitchFamily="34" charset="0"/>
              <a:buChar char="•"/>
            </a:pPr>
            <a:r>
              <a:rPr lang="en-GB" sz="2200" dirty="0" smtClean="0">
                <a:solidFill>
                  <a:schemeClr val="tx2"/>
                </a:solidFill>
                <a:cs typeface="Arial" charset="0"/>
              </a:rPr>
              <a:t> Avoid changing all the settings throughout the cycle</a:t>
            </a:r>
          </a:p>
          <a:p>
            <a:pPr>
              <a:buFont typeface="Arial" pitchFamily="34" charset="0"/>
              <a:buChar char="•"/>
            </a:pPr>
            <a:r>
              <a:rPr lang="en-GB" sz="2200" dirty="0" smtClean="0">
                <a:solidFill>
                  <a:schemeClr val="tx2"/>
                </a:solidFill>
                <a:cs typeface="Arial" charset="0"/>
              </a:rPr>
              <a:t> Sensible gain in time</a:t>
            </a:r>
          </a:p>
        </p:txBody>
      </p:sp>
      <p:sp>
        <p:nvSpPr>
          <p:cNvPr id="10" name="Title 2"/>
          <p:cNvSpPr txBox="1">
            <a:spLocks/>
          </p:cNvSpPr>
          <p:nvPr/>
        </p:nvSpPr>
        <p:spPr bwMode="auto">
          <a:xfrm>
            <a:off x="800100" y="279400"/>
            <a:ext cx="64389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r" eaLnBrk="0" hangingPunct="0">
              <a:defRPr/>
            </a:pPr>
            <a:r>
              <a:rPr lang="en-US" sz="3800" b="1" dirty="0" smtClean="0">
                <a:solidFill>
                  <a:schemeClr val="tx2"/>
                </a:solidFill>
                <a:cs typeface="Arial" charset="0"/>
              </a:rPr>
              <a:t>ALICE  -  </a:t>
            </a:r>
            <a:r>
              <a:rPr kumimoji="0" lang="en-US" sz="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ZDC + polarity</a:t>
            </a:r>
          </a:p>
        </p:txBody>
      </p:sp>
      <p:pic>
        <p:nvPicPr>
          <p:cNvPr id="11" name="Picture 6" descr="CERN logo With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1800" y="25400"/>
            <a:ext cx="1090613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M.Solfaroli - LBOC 27-09-2011</a:t>
            </a:r>
            <a:endParaRPr lang="en-US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2057400" y="279400"/>
            <a:ext cx="4281488" cy="792163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800" b="1" dirty="0" smtClean="0">
                <a:latin typeface="Arial" charset="0"/>
                <a:cs typeface="Arial" charset="0"/>
              </a:rPr>
              <a:t>Filling schemes</a:t>
            </a:r>
          </a:p>
        </p:txBody>
      </p:sp>
      <p:pic>
        <p:nvPicPr>
          <p:cNvPr id="6" name="Picture 6" descr="CERN logo With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1800" y="25400"/>
            <a:ext cx="1090613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>
            <a:spLocks noGrp="1"/>
          </p:cNvSpPr>
          <p:nvPr>
            <p:ph type="body" idx="4294967295"/>
          </p:nvPr>
        </p:nvSpPr>
        <p:spPr bwMode="auto">
          <a:xfrm>
            <a:off x="2489200" y="1330325"/>
            <a:ext cx="3721100" cy="37214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000" dirty="0" smtClean="0">
                <a:latin typeface="Arial" charset="0"/>
                <a:cs typeface="Arial" charset="0"/>
              </a:rPr>
              <a:t>2 filing schemes are foreseen: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60399" y="1765300"/>
          <a:ext cx="7962901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9104"/>
                <a:gridCol w="1955097"/>
                <a:gridCol w="22987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NOMINAL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INTERMEDIATE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number of bunches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~572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~356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PS bunch spacing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100 ns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200 ns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SPS bunch spacing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200 ns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200 ns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PS bunch splitting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Bunch intensity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~7E7  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Pb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/bunch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~10E7  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Pb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/bunch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Colliding bunches in ATLAS/CMS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~572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~356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Colliding bunches in 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~536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~336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3"/>
          <p:cNvSpPr>
            <a:spLocks noGrp="1"/>
          </p:cNvSpPr>
          <p:nvPr>
            <p:ph type="body" idx="4294967295"/>
          </p:nvPr>
        </p:nvSpPr>
        <p:spPr bwMode="auto">
          <a:xfrm>
            <a:off x="685800" y="4822825"/>
            <a:ext cx="8026400" cy="15017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SPS long injection plateau may cause blow-up and/or intensity loss – MD of Sept. 29</a:t>
            </a:r>
            <a:r>
              <a:rPr lang="en-US" sz="2000" baseline="30000" dirty="0" smtClean="0">
                <a:latin typeface="Arial" charset="0"/>
                <a:cs typeface="Arial" charset="0"/>
              </a:rPr>
              <a:t>th</a:t>
            </a:r>
            <a:r>
              <a:rPr lang="en-US" sz="2000" dirty="0" smtClean="0">
                <a:latin typeface="Arial" charset="0"/>
                <a:cs typeface="Arial" charset="0"/>
              </a:rPr>
              <a:t> – alternatively injections of 12 bunches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Alternative schemes with 150ns spacing (no bunch splitting) in the PS has been studied, but the luminosity improvements is marginal with respect to 200 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6" descr="CERN logo With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1800" y="25400"/>
            <a:ext cx="1090613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itle 2"/>
          <p:cNvSpPr>
            <a:spLocks noGrp="1"/>
          </p:cNvSpPr>
          <p:nvPr>
            <p:ph type="title"/>
          </p:nvPr>
        </p:nvSpPr>
        <p:spPr>
          <a:xfrm>
            <a:off x="1397000" y="215900"/>
            <a:ext cx="5499100" cy="6858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800" b="1" smtClean="0">
                <a:latin typeface="Arial" charset="0"/>
                <a:cs typeface="Arial" charset="0"/>
              </a:rPr>
              <a:t>Settings management</a:t>
            </a:r>
          </a:p>
        </p:txBody>
      </p:sp>
      <p:sp>
        <p:nvSpPr>
          <p:cNvPr id="10246" name="TextBox 8"/>
          <p:cNvSpPr txBox="1">
            <a:spLocks noChangeArrowheads="1"/>
          </p:cNvSpPr>
          <p:nvPr/>
        </p:nvSpPr>
        <p:spPr bwMode="auto">
          <a:xfrm>
            <a:off x="609600" y="1528763"/>
            <a:ext cx="81915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100" dirty="0">
                <a:solidFill>
                  <a:schemeClr val="tx2"/>
                </a:solidFill>
                <a:cs typeface="Arial" charset="0"/>
              </a:rPr>
              <a:t> </a:t>
            </a:r>
            <a:r>
              <a:rPr lang="en-US" sz="2100" dirty="0" smtClean="0">
                <a:solidFill>
                  <a:schemeClr val="tx2"/>
                </a:solidFill>
                <a:cs typeface="Arial" charset="0"/>
              </a:rPr>
              <a:t>A dedicated </a:t>
            </a:r>
            <a:r>
              <a:rPr lang="en-US" sz="2100" dirty="0" err="1" smtClean="0">
                <a:solidFill>
                  <a:schemeClr val="tx2"/>
                </a:solidFill>
                <a:cs typeface="Arial" charset="0"/>
              </a:rPr>
              <a:t>Hypercycle</a:t>
            </a:r>
            <a:r>
              <a:rPr lang="en-US" sz="2100" dirty="0">
                <a:solidFill>
                  <a:schemeClr val="tx2"/>
                </a:solidFill>
                <a:cs typeface="Arial" charset="0"/>
              </a:rPr>
              <a:t> </a:t>
            </a:r>
            <a:r>
              <a:rPr lang="en-US" sz="2100" dirty="0" smtClean="0">
                <a:solidFill>
                  <a:schemeClr val="tx2"/>
                </a:solidFill>
                <a:cs typeface="Arial" charset="0"/>
              </a:rPr>
              <a:t>has been created (3.5TeV_10Aps_IONS_1m)</a:t>
            </a:r>
            <a:endParaRPr lang="en-US" sz="2100" dirty="0">
              <a:solidFill>
                <a:schemeClr val="tx2"/>
              </a:solidFill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US" sz="2100" dirty="0" smtClean="0">
                <a:solidFill>
                  <a:schemeClr val="tx2"/>
                </a:solidFill>
                <a:cs typeface="Arial" charset="0"/>
              </a:rPr>
              <a:t> Most </a:t>
            </a:r>
            <a:r>
              <a:rPr lang="en-US" sz="2100" dirty="0">
                <a:solidFill>
                  <a:schemeClr val="tx2"/>
                </a:solidFill>
                <a:cs typeface="Arial" charset="0"/>
              </a:rPr>
              <a:t>settings identical to protons but:</a:t>
            </a:r>
          </a:p>
          <a:p>
            <a:pPr lvl="1">
              <a:buFont typeface="Arial" charset="0"/>
              <a:buChar char="•"/>
            </a:pPr>
            <a:r>
              <a:rPr lang="en-US" sz="2100" dirty="0">
                <a:solidFill>
                  <a:schemeClr val="tx2"/>
                </a:solidFill>
                <a:cs typeface="Arial" charset="0"/>
              </a:rPr>
              <a:t> RF (</a:t>
            </a:r>
            <a:r>
              <a:rPr lang="en-US" sz="2100" dirty="0">
                <a:solidFill>
                  <a:schemeClr val="tx2"/>
                </a:solidFill>
                <a:cs typeface="Arial" charset="0"/>
                <a:sym typeface="Wingdings" pitchFamily="2" charset="2"/>
              </a:rPr>
              <a:t> </a:t>
            </a:r>
            <a:r>
              <a:rPr lang="en-US" sz="2100" dirty="0">
                <a:solidFill>
                  <a:schemeClr val="tx2"/>
                </a:solidFill>
                <a:cs typeface="Arial" charset="0"/>
              </a:rPr>
              <a:t>functions </a:t>
            </a:r>
            <a:r>
              <a:rPr lang="en-US" sz="2100" dirty="0" smtClean="0">
                <a:solidFill>
                  <a:schemeClr val="tx2"/>
                </a:solidFill>
                <a:cs typeface="Arial" charset="0"/>
              </a:rPr>
              <a:t>to be prepared)</a:t>
            </a:r>
            <a:endParaRPr lang="en-US" sz="2100" dirty="0">
              <a:solidFill>
                <a:schemeClr val="tx2"/>
              </a:solidFill>
              <a:cs typeface="Arial" charset="0"/>
            </a:endParaRPr>
          </a:p>
          <a:p>
            <a:pPr lvl="1">
              <a:buFont typeface="Arial" charset="0"/>
              <a:buChar char="•"/>
            </a:pPr>
            <a:r>
              <a:rPr lang="en-US" sz="2100" dirty="0">
                <a:solidFill>
                  <a:schemeClr val="tx2"/>
                </a:solidFill>
                <a:cs typeface="Arial" charset="0"/>
              </a:rPr>
              <a:t> Xing angles in collisions</a:t>
            </a:r>
          </a:p>
          <a:p>
            <a:pPr lvl="1">
              <a:buFont typeface="Arial" charset="0"/>
              <a:buChar char="•"/>
            </a:pPr>
            <a:r>
              <a:rPr lang="en-US" sz="2100" dirty="0">
                <a:solidFill>
                  <a:schemeClr val="tx2"/>
                </a:solidFill>
                <a:cs typeface="Arial" charset="0"/>
              </a:rPr>
              <a:t> Collimation</a:t>
            </a:r>
          </a:p>
          <a:p>
            <a:pPr>
              <a:buFont typeface="Arial" charset="0"/>
              <a:buChar char="•"/>
            </a:pPr>
            <a:r>
              <a:rPr lang="en-US" sz="2100" dirty="0">
                <a:solidFill>
                  <a:schemeClr val="tx2"/>
                </a:solidFill>
                <a:cs typeface="Arial" charset="0"/>
              </a:rPr>
              <a:t> To minimize the </a:t>
            </a:r>
            <a:r>
              <a:rPr lang="en-US" sz="2100" dirty="0" smtClean="0">
                <a:solidFill>
                  <a:schemeClr val="tx2"/>
                </a:solidFill>
                <a:cs typeface="Arial" charset="0"/>
              </a:rPr>
              <a:t>changes, </a:t>
            </a:r>
            <a:r>
              <a:rPr lang="en-US" sz="2100" dirty="0">
                <a:solidFill>
                  <a:schemeClr val="tx2"/>
                </a:solidFill>
                <a:cs typeface="Arial" charset="0"/>
              </a:rPr>
              <a:t>Xing settings maintained as for p throughout </a:t>
            </a:r>
            <a:r>
              <a:rPr lang="en-US" sz="2100" dirty="0" smtClean="0">
                <a:solidFill>
                  <a:schemeClr val="tx2"/>
                </a:solidFill>
                <a:cs typeface="Arial" charset="0"/>
              </a:rPr>
              <a:t>INJECTION, RAMP and SQUEEZE:</a:t>
            </a:r>
            <a:endParaRPr lang="en-US" sz="2100" dirty="0">
              <a:solidFill>
                <a:schemeClr val="tx2"/>
              </a:solidFill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GB" sz="2100" dirty="0" smtClean="0">
                <a:solidFill>
                  <a:schemeClr val="tx2"/>
                </a:solidFill>
                <a:cs typeface="Arial" charset="0"/>
              </a:rPr>
              <a:t> Xing </a:t>
            </a:r>
            <a:r>
              <a:rPr lang="en-GB" sz="2100" dirty="0">
                <a:solidFill>
                  <a:schemeClr val="tx2"/>
                </a:solidFill>
                <a:cs typeface="Arial" charset="0"/>
              </a:rPr>
              <a:t>angle to be </a:t>
            </a:r>
            <a:r>
              <a:rPr lang="en-GB" sz="2100" dirty="0" smtClean="0">
                <a:solidFill>
                  <a:schemeClr val="tx2"/>
                </a:solidFill>
                <a:cs typeface="Arial" charset="0"/>
              </a:rPr>
              <a:t>set at:</a:t>
            </a:r>
            <a:endParaRPr lang="en-GB" sz="2100" dirty="0">
              <a:solidFill>
                <a:schemeClr val="tx2"/>
              </a:solidFill>
              <a:cs typeface="Arial" charset="0"/>
            </a:endParaRPr>
          </a:p>
          <a:p>
            <a:pPr lvl="1">
              <a:buFont typeface="Arial" charset="0"/>
              <a:buChar char="•"/>
            </a:pPr>
            <a:r>
              <a:rPr lang="en-US" sz="2100" dirty="0" smtClean="0">
                <a:solidFill>
                  <a:schemeClr val="tx2"/>
                </a:solidFill>
                <a:cs typeface="Arial" charset="0"/>
              </a:rPr>
              <a:t> 120 </a:t>
            </a:r>
            <a:r>
              <a:rPr lang="el-GR" sz="2100" dirty="0" smtClean="0">
                <a:solidFill>
                  <a:schemeClr val="tx2"/>
                </a:solidFill>
                <a:cs typeface="Arial" charset="0"/>
              </a:rPr>
              <a:t>μ</a:t>
            </a:r>
            <a:r>
              <a:rPr lang="en-GB" sz="2100" dirty="0" err="1" smtClean="0">
                <a:solidFill>
                  <a:schemeClr val="tx2"/>
                </a:solidFill>
                <a:cs typeface="Arial" charset="0"/>
              </a:rPr>
              <a:t>rad</a:t>
            </a:r>
            <a:r>
              <a:rPr lang="en-GB" sz="2100" dirty="0" smtClean="0">
                <a:solidFill>
                  <a:schemeClr val="tx2"/>
                </a:solidFill>
                <a:cs typeface="Arial" charset="0"/>
              </a:rPr>
              <a:t> for IP1 </a:t>
            </a:r>
            <a:r>
              <a:rPr lang="en-GB" sz="2100" dirty="0">
                <a:solidFill>
                  <a:schemeClr val="tx2"/>
                </a:solidFill>
                <a:cs typeface="Arial" charset="0"/>
              </a:rPr>
              <a:t>and </a:t>
            </a:r>
            <a:r>
              <a:rPr lang="en-GB" sz="2100" dirty="0" smtClean="0">
                <a:solidFill>
                  <a:schemeClr val="tx2"/>
                </a:solidFill>
                <a:cs typeface="Arial" charset="0"/>
              </a:rPr>
              <a:t>IP5</a:t>
            </a:r>
            <a:endParaRPr lang="en-GB" sz="2100" dirty="0">
              <a:solidFill>
                <a:schemeClr val="tx2"/>
              </a:solidFill>
              <a:cs typeface="Arial" charset="0"/>
            </a:endParaRPr>
          </a:p>
          <a:p>
            <a:pPr lvl="1">
              <a:buFont typeface="Arial" charset="0"/>
              <a:buChar char="•"/>
            </a:pPr>
            <a:r>
              <a:rPr lang="en-GB" sz="2100" dirty="0">
                <a:solidFill>
                  <a:schemeClr val="tx2"/>
                </a:solidFill>
                <a:cs typeface="Arial" charset="0"/>
              </a:rPr>
              <a:t> </a:t>
            </a:r>
            <a:r>
              <a:rPr lang="en-GB" sz="2100" dirty="0" smtClean="0">
                <a:solidFill>
                  <a:schemeClr val="tx2"/>
                </a:solidFill>
                <a:cs typeface="Arial" charset="0"/>
              </a:rPr>
              <a:t>-140 </a:t>
            </a:r>
            <a:r>
              <a:rPr lang="el-GR" sz="2100" dirty="0" smtClean="0">
                <a:solidFill>
                  <a:schemeClr val="tx2"/>
                </a:solidFill>
                <a:cs typeface="Arial" charset="0"/>
              </a:rPr>
              <a:t>μ</a:t>
            </a:r>
            <a:r>
              <a:rPr lang="en-GB" sz="2100" dirty="0" err="1" smtClean="0">
                <a:solidFill>
                  <a:schemeClr val="tx2"/>
                </a:solidFill>
                <a:cs typeface="Arial" charset="0"/>
              </a:rPr>
              <a:t>rad</a:t>
            </a:r>
            <a:r>
              <a:rPr lang="en-GB" sz="2100" dirty="0" smtClean="0">
                <a:solidFill>
                  <a:schemeClr val="tx2"/>
                </a:solidFill>
                <a:cs typeface="Arial" charset="0"/>
              </a:rPr>
              <a:t> (</a:t>
            </a:r>
            <a:r>
              <a:rPr lang="en-GB" sz="2100" dirty="0" smtClean="0">
                <a:solidFill>
                  <a:schemeClr val="tx2"/>
                </a:solidFill>
                <a:cs typeface="Arial" charset="0"/>
                <a:sym typeface="Wingdings" pitchFamily="2" charset="2"/>
              </a:rPr>
              <a:t>external angle</a:t>
            </a:r>
            <a:r>
              <a:rPr lang="en-GB" sz="2100" dirty="0" smtClean="0">
                <a:solidFill>
                  <a:schemeClr val="tx2"/>
                </a:solidFill>
                <a:cs typeface="Arial" charset="0"/>
              </a:rPr>
              <a:t>) for IP2. If ALICE’s polarity is flipped during </a:t>
            </a:r>
            <a:r>
              <a:rPr lang="en-GB" sz="2100" dirty="0">
                <a:solidFill>
                  <a:schemeClr val="tx2"/>
                </a:solidFill>
                <a:cs typeface="Arial" charset="0"/>
              </a:rPr>
              <a:t>the run </a:t>
            </a:r>
            <a:r>
              <a:rPr lang="en-GB" sz="2100" dirty="0" smtClean="0">
                <a:solidFill>
                  <a:schemeClr val="tx2"/>
                </a:solidFill>
                <a:cs typeface="Arial" charset="0"/>
              </a:rPr>
              <a:t>the external </a:t>
            </a:r>
            <a:r>
              <a:rPr lang="en-GB" sz="2100" dirty="0">
                <a:solidFill>
                  <a:schemeClr val="tx2"/>
                </a:solidFill>
                <a:cs typeface="Arial" charset="0"/>
              </a:rPr>
              <a:t>angle </a:t>
            </a:r>
            <a:r>
              <a:rPr lang="en-GB" sz="2100" dirty="0" smtClean="0">
                <a:solidFill>
                  <a:schemeClr val="tx2"/>
                </a:solidFill>
                <a:cs typeface="Arial" charset="0"/>
              </a:rPr>
              <a:t>must be set at </a:t>
            </a:r>
            <a:r>
              <a:rPr lang="en-GB" sz="2100" dirty="0">
                <a:solidFill>
                  <a:schemeClr val="tx2"/>
                </a:solidFill>
                <a:cs typeface="Arial" charset="0"/>
              </a:rPr>
              <a:t>+140 </a:t>
            </a:r>
            <a:r>
              <a:rPr lang="el-GR" sz="2100" dirty="0">
                <a:solidFill>
                  <a:schemeClr val="tx2"/>
                </a:solidFill>
                <a:cs typeface="Arial" charset="0"/>
              </a:rPr>
              <a:t>μ</a:t>
            </a:r>
            <a:r>
              <a:rPr lang="en-GB" sz="2100" dirty="0" err="1" smtClean="0">
                <a:solidFill>
                  <a:schemeClr val="tx2"/>
                </a:solidFill>
                <a:cs typeface="Arial" charset="0"/>
              </a:rPr>
              <a:t>rad</a:t>
            </a:r>
            <a:endParaRPr lang="en-GB" sz="2100" dirty="0">
              <a:solidFill>
                <a:schemeClr val="tx2"/>
              </a:solidFill>
              <a:cs typeface="Arial" charset="0"/>
            </a:endParaRPr>
          </a:p>
          <a:p>
            <a:pPr lvl="1">
              <a:buFont typeface="Arial" charset="0"/>
              <a:buChar char="•"/>
            </a:pPr>
            <a:r>
              <a:rPr lang="en-GB" sz="2100" dirty="0" smtClean="0">
                <a:solidFill>
                  <a:schemeClr val="tx2"/>
                </a:solidFill>
                <a:cs typeface="Arial" charset="0"/>
              </a:rPr>
              <a:t> Same Xing angle as for protons and </a:t>
            </a:r>
            <a:r>
              <a:rPr lang="en-GB" sz="2100" dirty="0">
                <a:solidFill>
                  <a:schemeClr val="tx2"/>
                </a:solidFill>
                <a:cs typeface="Arial" charset="0"/>
              </a:rPr>
              <a:t>parallel </a:t>
            </a:r>
            <a:r>
              <a:rPr lang="en-GB" sz="2100" dirty="0" smtClean="0">
                <a:solidFill>
                  <a:schemeClr val="tx2"/>
                </a:solidFill>
                <a:cs typeface="Arial" charset="0"/>
              </a:rPr>
              <a:t>separation for IP8 (no collision required)</a:t>
            </a:r>
            <a:endParaRPr lang="en-GB" sz="2100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M.Solfaroli - LBOC 27-09-2011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6" descr="CERN logo With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1800" y="25400"/>
            <a:ext cx="1090613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itle 2"/>
          <p:cNvSpPr>
            <a:spLocks noGrp="1"/>
          </p:cNvSpPr>
          <p:nvPr>
            <p:ph type="title"/>
          </p:nvPr>
        </p:nvSpPr>
        <p:spPr>
          <a:xfrm>
            <a:off x="495300" y="241300"/>
            <a:ext cx="7683500" cy="6858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b="1" dirty="0" smtClean="0">
                <a:cs typeface="Arial" charset="0"/>
              </a:rPr>
              <a:t>OP procedure + COLL setting</a:t>
            </a:r>
            <a:endParaRPr lang="en-US" sz="3800" b="1" dirty="0" smtClean="0">
              <a:latin typeface="Arial" charset="0"/>
              <a:cs typeface="Arial" charset="0"/>
            </a:endParaRPr>
          </a:p>
        </p:txBody>
      </p:sp>
      <p:sp>
        <p:nvSpPr>
          <p:cNvPr id="11270" name="Rectangle 3"/>
          <p:cNvSpPr>
            <a:spLocks noGrp="1"/>
          </p:cNvSpPr>
          <p:nvPr>
            <p:ph type="body" idx="4294967295"/>
          </p:nvPr>
        </p:nvSpPr>
        <p:spPr bwMode="auto">
          <a:xfrm>
            <a:off x="850901" y="1566863"/>
            <a:ext cx="7632699" cy="4643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200" dirty="0" smtClean="0">
                <a:latin typeface="Arial" charset="0"/>
                <a:cs typeface="Arial" charset="0"/>
              </a:rPr>
              <a:t>No changes to IP7 and IP3 settings all over the cycle 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latin typeface="Arial" charset="0"/>
                <a:cs typeface="Arial" charset="0"/>
              </a:rPr>
              <a:t>Cross calibration of orbit reading with protons, as last year (can be done before!?):</a:t>
            </a:r>
          </a:p>
          <a:p>
            <a:pPr lvl="2">
              <a:lnSpc>
                <a:spcPct val="80000"/>
              </a:lnSpc>
            </a:pPr>
            <a:r>
              <a:rPr lang="en-US" sz="2200" dirty="0" smtClean="0">
                <a:latin typeface="Arial" charset="0"/>
                <a:cs typeface="Arial" charset="0"/>
              </a:rPr>
              <a:t>Inject high intensity p bunch (LOW BPM sensitivity)</a:t>
            </a:r>
          </a:p>
          <a:p>
            <a:pPr lvl="2">
              <a:lnSpc>
                <a:spcPct val="80000"/>
              </a:lnSpc>
            </a:pPr>
            <a:r>
              <a:rPr lang="en-US" sz="2200" dirty="0" smtClean="0">
                <a:latin typeface="Arial" charset="0"/>
                <a:cs typeface="Arial" charset="0"/>
              </a:rPr>
              <a:t>Correct against reference orbit</a:t>
            </a:r>
          </a:p>
          <a:p>
            <a:pPr lvl="2">
              <a:lnSpc>
                <a:spcPct val="80000"/>
              </a:lnSpc>
            </a:pPr>
            <a:r>
              <a:rPr lang="en-US" sz="2200" dirty="0" smtClean="0">
                <a:latin typeface="Arial" charset="0"/>
                <a:cs typeface="Arial" charset="0"/>
              </a:rPr>
              <a:t>Inject low intensity p bunch and record orbit (HIGH BPM sensitivity)</a:t>
            </a:r>
          </a:p>
          <a:p>
            <a:pPr lvl="2">
              <a:lnSpc>
                <a:spcPct val="80000"/>
              </a:lnSpc>
            </a:pPr>
            <a:r>
              <a:rPr lang="en-US" sz="2200" dirty="0" smtClean="0">
                <a:latin typeface="Arial" charset="0"/>
                <a:cs typeface="Arial" charset="0"/>
              </a:rPr>
              <a:t>Inject an Ions bunch and check that orbit is the same</a:t>
            </a:r>
          </a:p>
          <a:p>
            <a:pPr lvl="2">
              <a:lnSpc>
                <a:spcPct val="80000"/>
              </a:lnSpc>
            </a:pPr>
            <a:r>
              <a:rPr lang="en-US" sz="2200" dirty="0" smtClean="0">
                <a:latin typeface="Arial" charset="0"/>
                <a:cs typeface="Arial" charset="0"/>
              </a:rPr>
              <a:t>Define it as Ions reference orbit 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latin typeface="Arial" charset="0"/>
                <a:cs typeface="Arial" charset="0"/>
              </a:rPr>
              <a:t>Test ramp with safe Ions beam (2b) to establish reference orbit up to high energy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latin typeface="Arial" charset="0"/>
                <a:cs typeface="Arial" charset="0"/>
              </a:rPr>
              <a:t>During squeeze use same orbit reference as for protons and measure the optics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M.Solfaroli - LBOC 27-09-2011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6" descr="CERN logo With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1800" y="25400"/>
            <a:ext cx="1090613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3"/>
          <p:cNvSpPr>
            <a:spLocks noGrp="1"/>
          </p:cNvSpPr>
          <p:nvPr>
            <p:ph type="body" idx="4294967295"/>
          </p:nvPr>
        </p:nvSpPr>
        <p:spPr>
          <a:xfrm>
            <a:off x="277813" y="1520824"/>
            <a:ext cx="8599487" cy="2949576"/>
          </a:xfrm>
          <a:prstGeom prst="rect">
            <a:avLst/>
          </a:prstGeo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Ramp with the same collimator settings as for p till the end of the squeeze, then:</a:t>
            </a:r>
          </a:p>
          <a:p>
            <a:pPr lvl="2">
              <a:lnSpc>
                <a:spcPct val="80000"/>
              </a:lnSpc>
            </a:pPr>
            <a:r>
              <a:rPr lang="en-US" sz="2200" dirty="0" smtClean="0">
                <a:latin typeface="Arial" charset="0"/>
                <a:cs typeface="Arial" charset="0"/>
              </a:rPr>
              <a:t>Keep IP8 separation and Xing angle</a:t>
            </a:r>
          </a:p>
          <a:p>
            <a:pPr lvl="2">
              <a:lnSpc>
                <a:spcPct val="80000"/>
              </a:lnSpc>
            </a:pPr>
            <a:r>
              <a:rPr lang="en-US" sz="2200" dirty="0" smtClean="0">
                <a:latin typeface="Arial" charset="0"/>
                <a:cs typeface="Arial" charset="0"/>
              </a:rPr>
              <a:t>Change Xing angles as required in IP1, IP2 and IP5</a:t>
            </a:r>
          </a:p>
          <a:p>
            <a:pPr lvl="2">
              <a:lnSpc>
                <a:spcPct val="80000"/>
              </a:lnSpc>
            </a:pPr>
            <a:r>
              <a:rPr lang="en-US" sz="2200" dirty="0" smtClean="0">
                <a:latin typeface="Arial" charset="0"/>
                <a:cs typeface="Arial" charset="0"/>
              </a:rPr>
              <a:t>Set-up of TCTs (not V for IP2) around new collision orbit</a:t>
            </a:r>
          </a:p>
          <a:p>
            <a:pPr lvl="2">
              <a:lnSpc>
                <a:spcPct val="80000"/>
              </a:lnSpc>
            </a:pPr>
            <a:r>
              <a:rPr lang="en-US" sz="1700" dirty="0" smtClean="0">
                <a:latin typeface="Arial" charset="0"/>
                <a:cs typeface="Arial" charset="0"/>
              </a:rPr>
              <a:t>As a result only one collimator set-up to be done at top energy</a:t>
            </a:r>
          </a:p>
          <a:p>
            <a:pPr>
              <a:lnSpc>
                <a:spcPct val="80000"/>
              </a:lnSpc>
            </a:pPr>
            <a:r>
              <a:rPr lang="en-US" sz="2500" dirty="0" smtClean="0">
                <a:latin typeface="Arial" charset="0"/>
                <a:cs typeface="Arial" charset="0"/>
              </a:rPr>
              <a:t>Loss maps:</a:t>
            </a:r>
          </a:p>
          <a:p>
            <a:pPr lvl="1">
              <a:lnSpc>
                <a:spcPct val="80000"/>
              </a:lnSpc>
            </a:pPr>
            <a:r>
              <a:rPr lang="en-US" sz="2100" dirty="0" smtClean="0">
                <a:latin typeface="Arial" charset="0"/>
                <a:cs typeface="Arial" charset="0"/>
              </a:rPr>
              <a:t>Last year the following loss maps were performed for Ions: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M.Solfaroli - LBOC 27-09-2011</a:t>
            </a:r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61510" y="4325730"/>
          <a:ext cx="850309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182"/>
                <a:gridCol w="1417182"/>
                <a:gridCol w="1417182"/>
                <a:gridCol w="1417182"/>
                <a:gridCol w="1417182"/>
                <a:gridCol w="1417182"/>
              </a:tblGrid>
              <a:tr h="32103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Condition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Betatron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 H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Betatron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 V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Dp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/p +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Dp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/p -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Dump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103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Injection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008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</a:t>
                      </a:r>
                      <a:endParaRPr lang="en-US" sz="1800" b="1" kern="1200" dirty="0">
                        <a:solidFill>
                          <a:srgbClr val="008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008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</a:t>
                      </a:r>
                      <a:endParaRPr lang="en-US" sz="1800" b="1" kern="1200" dirty="0">
                        <a:solidFill>
                          <a:srgbClr val="008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008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</a:t>
                      </a:r>
                      <a:endParaRPr lang="en-US" sz="1800" b="1" kern="1200" dirty="0">
                        <a:solidFill>
                          <a:srgbClr val="008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008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</a:t>
                      </a:r>
                      <a:endParaRPr lang="en-US" sz="1800" b="1" kern="1200" dirty="0">
                        <a:solidFill>
                          <a:srgbClr val="008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008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 </a:t>
                      </a:r>
                      <a:r>
                        <a:rPr lang="en-US" sz="1800" b="1" kern="1200" dirty="0" err="1" smtClean="0">
                          <a:solidFill>
                            <a:srgbClr val="008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</a:t>
                      </a:r>
                      <a:endParaRPr lang="en-US" sz="1800" b="1" kern="1200" dirty="0">
                        <a:solidFill>
                          <a:srgbClr val="008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32103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Flat top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008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</a:t>
                      </a:r>
                      <a:endParaRPr lang="en-US" sz="1800" b="1" kern="1200" dirty="0">
                        <a:solidFill>
                          <a:srgbClr val="008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008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</a:t>
                      </a:r>
                      <a:endParaRPr lang="en-US" sz="1800" b="1" kern="1200" dirty="0">
                        <a:solidFill>
                          <a:srgbClr val="008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008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</a:t>
                      </a:r>
                      <a:endParaRPr lang="en-US" sz="1800" b="1" kern="1200" dirty="0">
                        <a:solidFill>
                          <a:srgbClr val="008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008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</a:t>
                      </a:r>
                      <a:endParaRPr lang="en-US" sz="1800" b="1" kern="1200" dirty="0">
                        <a:solidFill>
                          <a:srgbClr val="008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008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</a:t>
                      </a:r>
                      <a:endParaRPr lang="en-US" sz="1800" b="1" kern="1200" dirty="0">
                        <a:solidFill>
                          <a:srgbClr val="008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32103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Squeezed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008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</a:t>
                      </a:r>
                      <a:endParaRPr lang="en-US" sz="1800" b="1" kern="1200" dirty="0">
                        <a:solidFill>
                          <a:srgbClr val="008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008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</a:t>
                      </a:r>
                      <a:endParaRPr lang="en-US" sz="1800" b="1" kern="1200" dirty="0">
                        <a:solidFill>
                          <a:srgbClr val="008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008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</a:t>
                      </a:r>
                      <a:endParaRPr lang="en-US" sz="1800" b="1" kern="1200" dirty="0">
                        <a:solidFill>
                          <a:srgbClr val="008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32103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Collisions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008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</a:t>
                      </a:r>
                      <a:endParaRPr lang="en-US" sz="1800" b="1" kern="1200" dirty="0">
                        <a:solidFill>
                          <a:srgbClr val="008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008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</a:t>
                      </a:r>
                      <a:endParaRPr lang="en-US" sz="1800" b="1" kern="1200" dirty="0">
                        <a:solidFill>
                          <a:srgbClr val="008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008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008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</a:t>
                      </a:r>
                      <a:endParaRPr lang="en-US" sz="1800" b="1" kern="1200" dirty="0">
                        <a:solidFill>
                          <a:srgbClr val="008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008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</a:t>
                      </a:r>
                      <a:endParaRPr lang="en-US" sz="1800" b="1" kern="1200" dirty="0">
                        <a:solidFill>
                          <a:srgbClr val="008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itle 2"/>
          <p:cNvSpPr txBox="1">
            <a:spLocks/>
          </p:cNvSpPr>
          <p:nvPr/>
        </p:nvSpPr>
        <p:spPr bwMode="auto">
          <a:xfrm>
            <a:off x="495300" y="241300"/>
            <a:ext cx="76835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Arial" charset="0"/>
              </a:rPr>
              <a:t>OP procedure + COLL setting</a:t>
            </a:r>
            <a:endParaRPr kumimoji="0" lang="en-US" sz="3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smtClean="0">
            <a:latin typeface="Trebuchet MS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8386</TotalTime>
  <Words>1410</Words>
  <Application>Microsoft Office PowerPoint</Application>
  <PresentationFormat>On-screen Show (4:3)</PresentationFormat>
  <Paragraphs>320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Beam Characteristics</vt:lpstr>
      <vt:lpstr>Squeezing</vt:lpstr>
      <vt:lpstr>Xing angles</vt:lpstr>
      <vt:lpstr>Slide 5</vt:lpstr>
      <vt:lpstr>Filling schemes</vt:lpstr>
      <vt:lpstr>Settings management</vt:lpstr>
      <vt:lpstr>OP procedure + COLL setting</vt:lpstr>
      <vt:lpstr>Slide 9</vt:lpstr>
      <vt:lpstr>p/Pb feasibility studies</vt:lpstr>
      <vt:lpstr>Planning</vt:lpstr>
      <vt:lpstr>Shift Breakdown</vt:lpstr>
      <vt:lpstr>Shift Breakdown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 report of the hardware commissioning activities</dc:title>
  <dc:creator>Roberto Saban</dc:creator>
  <cp:lastModifiedBy>msolfaro</cp:lastModifiedBy>
  <cp:revision>704</cp:revision>
  <dcterms:created xsi:type="dcterms:W3CDTF">2007-06-13T08:16:34Z</dcterms:created>
  <dcterms:modified xsi:type="dcterms:W3CDTF">2011-09-27T14:40:20Z</dcterms:modified>
</cp:coreProperties>
</file>