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3" r:id="rId2"/>
    <p:sldId id="336" r:id="rId3"/>
    <p:sldId id="264" r:id="rId4"/>
    <p:sldId id="322" r:id="rId5"/>
    <p:sldId id="335" r:id="rId6"/>
    <p:sldId id="332" r:id="rId7"/>
    <p:sldId id="339" r:id="rId8"/>
    <p:sldId id="338" r:id="rId9"/>
    <p:sldId id="317" r:id="rId10"/>
    <p:sldId id="337" r:id="rId11"/>
    <p:sldId id="318" r:id="rId12"/>
    <p:sldId id="269" r:id="rId13"/>
    <p:sldId id="319" r:id="rId14"/>
    <p:sldId id="320" r:id="rId15"/>
    <p:sldId id="270" r:id="rId16"/>
    <p:sldId id="331" r:id="rId17"/>
    <p:sldId id="328" r:id="rId18"/>
    <p:sldId id="273" r:id="rId19"/>
    <p:sldId id="313" r:id="rId20"/>
    <p:sldId id="327" r:id="rId21"/>
    <p:sldId id="333" r:id="rId22"/>
    <p:sldId id="324" r:id="rId23"/>
    <p:sldId id="325" r:id="rId24"/>
    <p:sldId id="345" r:id="rId25"/>
    <p:sldId id="321" r:id="rId26"/>
    <p:sldId id="326" r:id="rId27"/>
    <p:sldId id="334" r:id="rId28"/>
    <p:sldId id="340" r:id="rId29"/>
    <p:sldId id="342" r:id="rId30"/>
    <p:sldId id="344" r:id="rId31"/>
    <p:sldId id="343" r:id="rId32"/>
    <p:sldId id="341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254AD-C119-479D-9A3D-7203AE16AFF5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2D029-6895-41F7-9553-A2D862046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945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FD524-BF9B-4B64-895F-266CCCFFA4D4}" type="slidenum">
              <a:rPr lang="fr-CH"/>
              <a:pPr/>
              <a:t>17</a:t>
            </a:fld>
            <a:endParaRPr lang="fr-CH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6B9-D9C2-4B4E-886A-D6798621863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F742-7701-4A04-B529-142EC691F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6B9-D9C2-4B4E-886A-D6798621863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F742-7701-4A04-B529-142EC691F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6B9-D9C2-4B4E-886A-D6798621863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F742-7701-4A04-B529-142EC691F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6B9-D9C2-4B4E-886A-D6798621863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F742-7701-4A04-B529-142EC691F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6B9-D9C2-4B4E-886A-D6798621863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F742-7701-4A04-B529-142EC691F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6B9-D9C2-4B4E-886A-D6798621863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F742-7701-4A04-B529-142EC691F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6B9-D9C2-4B4E-886A-D6798621863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F742-7701-4A04-B529-142EC691F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6B9-D9C2-4B4E-886A-D6798621863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F742-7701-4A04-B529-142EC691F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6B9-D9C2-4B4E-886A-D6798621863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F742-7701-4A04-B529-142EC691F7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VSC logo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351" y="6518275"/>
            <a:ext cx="47598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6B9-D9C2-4B4E-886A-D6798621863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F742-7701-4A04-B529-142EC691F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6B9-D9C2-4B4E-886A-D6798621863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F742-7701-4A04-B529-142EC691F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206B9-D9C2-4B4E-886A-D6798621863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F742-7701-4A04-B529-142EC691F7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SC logo.gif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11351" y="6518275"/>
            <a:ext cx="475988" cy="324000"/>
          </a:xfrm>
          <a:prstGeom prst="rect">
            <a:avLst/>
          </a:prstGeom>
        </p:spPr>
      </p:pic>
      <p:sp>
        <p:nvSpPr>
          <p:cNvPr id="8" name="Footer Placeholder 13"/>
          <p:cNvSpPr txBox="1">
            <a:spLocks/>
          </p:cNvSpPr>
          <p:nvPr userDrawn="1"/>
        </p:nvSpPr>
        <p:spPr>
          <a:xfrm>
            <a:off x="2895600" y="6518275"/>
            <a:ext cx="3429000" cy="3397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 </a:t>
            </a: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Bregliozzi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LBOC – 27</a:t>
            </a:r>
            <a:r>
              <a:rPr kumimoji="0" lang="en-US" sz="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September 2011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lhc-div-miwg.web.cern.ch/lhc-div-miwg/Main_Pages/new_frame%20miwg_icl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914400" y="111932"/>
            <a:ext cx="7858148" cy="15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 anchor="ctr"/>
          <a:lstStyle/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Vacuum Observation 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/>
          <a:lstStyle/>
          <a:p>
            <a:pPr marL="334787" indent="-334787" algn="ctr" defTabSz="975990">
              <a:spcBef>
                <a:spcPct val="20000"/>
              </a:spcBef>
            </a:pPr>
            <a:r>
              <a:rPr lang="en-US" sz="2900" dirty="0" smtClean="0">
                <a:solidFill>
                  <a:srgbClr val="3366FF"/>
                </a:solidFill>
              </a:rPr>
              <a:t>G. Bregliozzi </a:t>
            </a:r>
            <a:r>
              <a:rPr lang="en-US" sz="2900" dirty="0" smtClean="0">
                <a:solidFill>
                  <a:srgbClr val="3366FF"/>
                </a:solidFill>
              </a:rPr>
              <a:t>(27/09/11</a:t>
            </a:r>
            <a:r>
              <a:rPr lang="en-US" sz="2900" dirty="0" smtClean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378864"/>
            <a:ext cx="9144000" cy="3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365" tIns="45392" rIns="89365" bIns="45392">
            <a:spAutoFit/>
          </a:bodyPr>
          <a:lstStyle/>
          <a:p>
            <a:pPr algn="ctr" defTabSz="975990"/>
            <a:r>
              <a:rPr lang="en-US" dirty="0">
                <a:solidFill>
                  <a:srgbClr val="00CC99"/>
                </a:solidFill>
              </a:rPr>
              <a:t>CERN </a:t>
            </a:r>
            <a:r>
              <a:rPr lang="en-US" dirty="0" smtClean="0">
                <a:solidFill>
                  <a:srgbClr val="00CC99"/>
                </a:solidFill>
              </a:rPr>
              <a:t>TE-VSC, </a:t>
            </a:r>
            <a:r>
              <a:rPr lang="en-US" dirty="0">
                <a:solidFill>
                  <a:srgbClr val="00CC99"/>
                </a:solidFill>
              </a:rPr>
              <a:t>Geneva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0" y="2850352"/>
            <a:ext cx="9144000" cy="0"/>
          </a:xfrm>
          <a:prstGeom prst="line">
            <a:avLst/>
          </a:prstGeom>
          <a:noFill/>
          <a:ln w="34925">
            <a:solidFill>
              <a:srgbClr val="FF0066"/>
            </a:solidFill>
            <a:round/>
            <a:headEnd/>
            <a:tailEnd/>
          </a:ln>
          <a:effectLst/>
        </p:spPr>
        <p:txBody>
          <a:bodyPr lIns="81711" tIns="40855" rIns="81711" bIns="40855"/>
          <a:lstStyle/>
          <a:p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71438" y="524650"/>
            <a:ext cx="1643042" cy="2189970"/>
            <a:chOff x="0" y="357166"/>
            <a:chExt cx="1643042" cy="2189970"/>
          </a:xfrm>
        </p:grpSpPr>
        <p:pic>
          <p:nvPicPr>
            <p:cNvPr id="12" name="Picture 11" descr="icon-bul-pho-2007-046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85720" y="357166"/>
              <a:ext cx="1065396" cy="1078714"/>
            </a:xfrm>
            <a:prstGeom prst="rect">
              <a:avLst/>
            </a:prstGeom>
          </p:spPr>
        </p:pic>
        <p:pic>
          <p:nvPicPr>
            <p:cNvPr id="13" name="Picture 12" descr="VSC logo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1428736"/>
              <a:ext cx="1643042" cy="11184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362200" y="3505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03642"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/>
              <a:t>ALICE Background</a:t>
            </a:r>
          </a:p>
          <a:p>
            <a:pPr marL="342900" indent="-342900" defTabSz="903642"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/>
              <a:t>ID 800: ZDC Detector</a:t>
            </a:r>
          </a:p>
          <a:p>
            <a:pPr marL="342900" indent="-342900" defTabSz="903642"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/>
              <a:t>TDI2L  &amp; TDI8R</a:t>
            </a:r>
          </a:p>
          <a:p>
            <a:pPr marL="342900" indent="-342900" defTabSz="903642"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/>
              <a:t>ATLAS, CMS and </a:t>
            </a:r>
            <a:r>
              <a:rPr lang="en-US" sz="2400" dirty="0" err="1" smtClean="0"/>
              <a:t>LHCb</a:t>
            </a:r>
            <a:endParaRPr lang="en-US" sz="2400" dirty="0" smtClean="0"/>
          </a:p>
          <a:p>
            <a:pPr marL="342900" indent="-342900" defTabSz="903642"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/>
              <a:t>Summary</a:t>
            </a:r>
          </a:p>
        </p:txBody>
      </p:sp>
      <p:sp>
        <p:nvSpPr>
          <p:cNvPr id="11" name="Footer Placeholder 13"/>
          <p:cNvSpPr txBox="1">
            <a:spLocks/>
          </p:cNvSpPr>
          <p:nvPr/>
        </p:nvSpPr>
        <p:spPr>
          <a:xfrm>
            <a:off x="2895600" y="61880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Bregliozzi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LBOC – 27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September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092" y="6353544"/>
            <a:ext cx="2514600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01196" y="6578838"/>
            <a:ext cx="4604403" cy="243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198" y="1303314"/>
          <a:ext cx="8915402" cy="5314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37"/>
                <a:gridCol w="875788"/>
                <a:gridCol w="875788"/>
                <a:gridCol w="823477"/>
                <a:gridCol w="782510"/>
                <a:gridCol w="987558"/>
                <a:gridCol w="931914"/>
                <a:gridCol w="931914"/>
                <a:gridCol w="822208"/>
                <a:gridCol w="822208"/>
              </a:tblGrid>
              <a:tr h="613224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ALICE IP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Inner Triplets – D1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TDI</a:t>
                      </a:r>
                      <a:endParaRPr lang="en-US" sz="1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Q3-Q4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/>
                </a:tc>
              </a:tr>
              <a:tr h="1007439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Average Bunch Intensity p/b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D1L2 RT</a:t>
                      </a:r>
                    </a:p>
                    <a:p>
                      <a:pPr algn="ctr"/>
                      <a:r>
                        <a:rPr lang="en-US" sz="1050" dirty="0" smtClean="0"/>
                        <a:t>VGPB.190.1L2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VAX.L2</a:t>
                      </a:r>
                    </a:p>
                    <a:p>
                      <a:pPr algn="ctr"/>
                      <a:r>
                        <a:rPr lang="en-US" sz="1050" dirty="0" smtClean="0"/>
                        <a:t>VGI.220.1L2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VAX.R2</a:t>
                      </a:r>
                    </a:p>
                    <a:p>
                      <a:pPr algn="ctr"/>
                      <a:r>
                        <a:rPr lang="en-US" sz="1050" dirty="0" smtClean="0"/>
                        <a:t>VGI.220.1R2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D1.L2</a:t>
                      </a:r>
                    </a:p>
                    <a:p>
                      <a:pPr algn="ctr"/>
                      <a:r>
                        <a:rPr lang="en-US" sz="1050" dirty="0" smtClean="0"/>
                        <a:t>VGPB.123.4L2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D1.R2</a:t>
                      </a:r>
                    </a:p>
                    <a:p>
                      <a:pPr algn="ctr"/>
                      <a:r>
                        <a:rPr lang="en-US" sz="1050" dirty="0" smtClean="0"/>
                        <a:t>VGPB.123.4R2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TDI</a:t>
                      </a:r>
                    </a:p>
                    <a:p>
                      <a:pPr algn="ctr"/>
                      <a:r>
                        <a:rPr lang="en-US" sz="1050" dirty="0" smtClean="0"/>
                        <a:t>VGPB.231.4L2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Recombination Chamber  L2</a:t>
                      </a:r>
                    </a:p>
                    <a:p>
                      <a:pPr algn="ctr"/>
                      <a:r>
                        <a:rPr lang="en-US" sz="1050" dirty="0" smtClean="0"/>
                        <a:t>VGI.514.4L2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Recombination Chamber R2 – ZDC</a:t>
                      </a:r>
                    </a:p>
                    <a:p>
                      <a:pPr algn="ctr"/>
                      <a:r>
                        <a:rPr lang="en-US" sz="1050" dirty="0" smtClean="0"/>
                        <a:t>VGI.514.4R2</a:t>
                      </a:r>
                      <a:endParaRPr lang="en-US" sz="1050" dirty="0"/>
                    </a:p>
                  </a:txBody>
                  <a:tcPr anchor="ctr"/>
                </a:tc>
              </a:tr>
              <a:tr h="5213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Before TS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Fill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1.35e11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4.5e-10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2e-10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1.2e-10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2.5e-8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1e-8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3.5e-8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4e-8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5.5e-8</a:t>
                      </a:r>
                      <a:endParaRPr lang="en-US" sz="1400" dirty="0"/>
                    </a:p>
                  </a:txBody>
                  <a:tcPr anchor="ctr"/>
                </a:tc>
              </a:tr>
              <a:tr h="5213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Before TS</a:t>
                      </a:r>
                    </a:p>
                    <a:p>
                      <a:r>
                        <a:rPr lang="en-US" sz="1400" dirty="0" smtClean="0"/>
                        <a:t>Fill 2040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1.28e11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4E-10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2e-10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1.3e-10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1.1e-8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3e-8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1.5e-8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1.5e-8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1.5E-8</a:t>
                      </a:r>
                      <a:endParaRPr lang="en-US" sz="1400" dirty="0"/>
                    </a:p>
                  </a:txBody>
                  <a:tcPr anchor="ctr"/>
                </a:tc>
              </a:tr>
              <a:tr h="5213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After TS</a:t>
                      </a:r>
                    </a:p>
                    <a:p>
                      <a:r>
                        <a:rPr lang="en-US" sz="1400" dirty="0" smtClean="0"/>
                        <a:t>Fill 2092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1.29e11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5E-10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2E-10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1.5E-10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1.5E-8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1.5E-8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2E-8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5E-8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1.3e-7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213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After TS</a:t>
                      </a:r>
                    </a:p>
                    <a:p>
                      <a:r>
                        <a:rPr lang="en-US" sz="1400" dirty="0" smtClean="0"/>
                        <a:t>Fill 2105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1.37E11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6E-10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2E-10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1.5E-10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1.7E-8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1.2E-8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2.5E-8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4E-8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7.5E-8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213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After TS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Fill 2117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1.38e11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5.5E10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2E-10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1.5E-10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1.6E-8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8E-9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2E-8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3.5E-8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5.5E-8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213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Ratio 2117/2025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≈1.2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≈1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≈1.25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≈0.65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≈0.8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≈0.6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≈0.85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≈1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213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Distance from IP2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 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 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 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 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 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82 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108 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108 m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218" y="76200"/>
            <a:ext cx="8901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Pressure at 3.5 </a:t>
            </a:r>
            <a:r>
              <a:rPr lang="en-US" sz="3200" b="1" dirty="0" err="1" smtClean="0">
                <a:solidFill>
                  <a:srgbClr val="C00000"/>
                </a:solidFill>
              </a:rPr>
              <a:t>TeV</a:t>
            </a:r>
            <a:r>
              <a:rPr lang="en-US" sz="3200" b="1" dirty="0" smtClean="0">
                <a:solidFill>
                  <a:srgbClr val="C00000"/>
                </a:solidFill>
              </a:rPr>
              <a:t> before collision: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Before </a:t>
            </a:r>
            <a:r>
              <a:rPr lang="en-US" sz="3200" b="1" dirty="0" smtClean="0">
                <a:solidFill>
                  <a:srgbClr val="C00000"/>
                </a:solidFill>
              </a:rPr>
              <a:t>and </a:t>
            </a:r>
            <a:r>
              <a:rPr lang="en-US" sz="3200" b="1" dirty="0" smtClean="0">
                <a:solidFill>
                  <a:srgbClr val="C00000"/>
                </a:solidFill>
              </a:rPr>
              <a:t>After </a:t>
            </a:r>
            <a:r>
              <a:rPr lang="en-US" sz="3200" b="1" dirty="0" smtClean="0">
                <a:solidFill>
                  <a:srgbClr val="C00000"/>
                </a:solidFill>
              </a:rPr>
              <a:t>technical stop 4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167735"/>
            <a:ext cx="867846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Practically no pressure variation before and after the technical stop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8229600" y="4038600"/>
            <a:ext cx="67746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06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715962"/>
          </a:xfrm>
        </p:spPr>
        <p:txBody>
          <a:bodyPr>
            <a:noAutofit/>
          </a:bodyPr>
          <a:lstStyle/>
          <a:p>
            <a:r>
              <a:rPr lang="en-US" sz="4400" dirty="0" smtClean="0"/>
              <a:t>ID800 Pressure Variation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8546" y="5926508"/>
            <a:ext cx="5943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ID800 vacuum </a:t>
            </a:r>
            <a:r>
              <a:rPr lang="en-US" sz="2900" dirty="0" smtClean="0"/>
              <a:t>Chambers</a:t>
            </a:r>
            <a:br>
              <a:rPr lang="en-US" sz="2900" dirty="0" smtClean="0"/>
            </a:br>
            <a:r>
              <a:rPr lang="en-US" sz="2900" dirty="0" smtClean="0"/>
              <a:t>Intensity </a:t>
            </a:r>
            <a:r>
              <a:rPr lang="en-US" sz="2900" dirty="0" smtClean="0"/>
              <a:t>Threshold for Electron Cloud</a:t>
            </a:r>
            <a:endParaRPr lang="en-US" sz="2900" dirty="0"/>
          </a:p>
        </p:txBody>
      </p:sp>
      <p:pic>
        <p:nvPicPr>
          <p:cNvPr id="4" name="Picture 3" descr="Picture12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87541"/>
            <a:ext cx="9144000" cy="4532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181600"/>
            <a:ext cx="97013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Fill 2037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5334000"/>
            <a:ext cx="97013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Fill 2040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1676400"/>
            <a:ext cx="90601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304 </a:t>
            </a:r>
            <a:r>
              <a:rPr lang="en-US" dirty="0" err="1" smtClean="0"/>
              <a:t>mA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2600" y="1752600"/>
            <a:ext cx="90601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321 </a:t>
            </a:r>
            <a:r>
              <a:rPr lang="en-US" dirty="0" err="1" smtClean="0"/>
              <a:t>mA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33544" y="3429794"/>
            <a:ext cx="906017" cy="1130538"/>
            <a:chOff x="4733544" y="3277394"/>
            <a:chExt cx="906017" cy="1130538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4800600" y="36576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733544" y="4038600"/>
              <a:ext cx="90601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/>
                <a:t>304 </a:t>
              </a:r>
              <a:r>
                <a:rPr lang="en-US" dirty="0" err="1" smtClean="0"/>
                <a:t>mA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0" y="112389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 Transient in the VGI at 108 m from the IP: both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in the ID800 </a:t>
            </a:r>
            <a:r>
              <a:rPr lang="en-US" dirty="0" smtClean="0"/>
              <a:t>Vacuum Chambers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Before </a:t>
            </a:r>
            <a:r>
              <a:rPr lang="en-US" dirty="0" smtClean="0"/>
              <a:t>Technical Stop 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602069"/>
            <a:ext cx="83058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Pressure taken (max) at 3.5 </a:t>
            </a:r>
            <a:r>
              <a:rPr lang="en-US" sz="2000" b="1" dirty="0" err="1" smtClean="0"/>
              <a:t>TeV</a:t>
            </a:r>
            <a:r>
              <a:rPr lang="en-US" sz="2000" b="1" dirty="0" smtClean="0"/>
              <a:t> before starting collision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Linear dependence with the beam current: Electron cloud symptom 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952500"/>
            <a:ext cx="66713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914400"/>
            <a:ext cx="842206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Pressure in the ID800 </a:t>
            </a:r>
            <a:r>
              <a:rPr lang="en-US" dirty="0" smtClean="0"/>
              <a:t>Vacuum Chambers</a:t>
            </a:r>
            <a:br>
              <a:rPr lang="en-US" dirty="0" smtClean="0"/>
            </a:br>
            <a:r>
              <a:rPr lang="en-US" dirty="0" smtClean="0"/>
              <a:t>After </a:t>
            </a:r>
            <a:r>
              <a:rPr lang="en-US" dirty="0" smtClean="0"/>
              <a:t>Technical Stop 4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24125" y="2133600"/>
            <a:ext cx="2971800" cy="964287"/>
            <a:chOff x="4419600" y="2438400"/>
            <a:chExt cx="2971800" cy="964287"/>
          </a:xfrm>
        </p:grpSpPr>
        <p:sp>
          <p:nvSpPr>
            <p:cNvPr id="4" name="Right Brace 3"/>
            <p:cNvSpPr/>
            <p:nvPr/>
          </p:nvSpPr>
          <p:spPr>
            <a:xfrm rot="5400000">
              <a:off x="5676900" y="1181100"/>
              <a:ext cx="457200" cy="2971800"/>
            </a:xfrm>
            <a:prstGeom prst="rightBrac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52062" y="2971800"/>
              <a:ext cx="2358338" cy="4308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 dirty="0" smtClean="0"/>
                <a:t>Constant Increase of Bunch Intensity </a:t>
              </a:r>
            </a:p>
            <a:p>
              <a:pPr algn="ctr"/>
              <a:r>
                <a:rPr lang="en-US" sz="1100" b="1" dirty="0" smtClean="0"/>
                <a:t>form 1.3E11 up 1.38E11 p/b</a:t>
              </a:r>
              <a:endParaRPr lang="en-US" sz="11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 rot="10800000">
            <a:off x="2447926" y="3515496"/>
            <a:ext cx="3566160" cy="999329"/>
            <a:chOff x="4155905" y="4688587"/>
            <a:chExt cx="3566160" cy="999329"/>
          </a:xfrm>
        </p:grpSpPr>
        <p:sp>
          <p:nvSpPr>
            <p:cNvPr id="6" name="TextBox 5"/>
            <p:cNvSpPr txBox="1"/>
            <p:nvPr/>
          </p:nvSpPr>
          <p:spPr>
            <a:xfrm rot="10800000">
              <a:off x="4343560" y="5180085"/>
              <a:ext cx="3204723" cy="5078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 dirty="0" smtClean="0"/>
                <a:t>Despite increase in beam current </a:t>
              </a:r>
              <a:r>
                <a:rPr lang="en-US" sz="1100" b="1" dirty="0" smtClean="0"/>
                <a:t>(bunch intensity)</a:t>
              </a:r>
              <a:endParaRPr lang="en-US" sz="1100" b="1" dirty="0" smtClean="0"/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Decrease of Pressure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ight Brace 6"/>
            <p:cNvSpPr/>
            <p:nvPr/>
          </p:nvSpPr>
          <p:spPr>
            <a:xfrm rot="5400000">
              <a:off x="5710385" y="3134107"/>
              <a:ext cx="457200" cy="356616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Normalized Pressure to Beam Current 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ID800 </a:t>
            </a:r>
            <a:r>
              <a:rPr lang="en-US" dirty="0" smtClean="0"/>
              <a:t>Vacuum Chambers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6288" y="1280160"/>
            <a:ext cx="7280912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86400" y="2057400"/>
            <a:ext cx="205453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Conditioning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952500"/>
            <a:ext cx="81026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</a:t>
            </a:r>
            <a:r>
              <a:rPr lang="en-US" dirty="0" smtClean="0"/>
              <a:t>Beam Scrubbing</a:t>
            </a:r>
            <a:br>
              <a:rPr lang="en-US" dirty="0" smtClean="0"/>
            </a:br>
            <a:r>
              <a:rPr lang="en-US" dirty="0" smtClean="0"/>
              <a:t>ID 800 mm </a:t>
            </a:r>
            <a:r>
              <a:rPr lang="en-US" dirty="0" smtClean="0"/>
              <a:t>and </a:t>
            </a:r>
            <a:r>
              <a:rPr lang="en-US" dirty="0" smtClean="0"/>
              <a:t>LSS7 during April 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1" y="5385197"/>
            <a:ext cx="6857999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Pressure decrease in LSS2 is behaving the same as the pressure decrease due to beam scrubbing performed during MD in April in LSS7</a:t>
            </a:r>
            <a:endParaRPr lang="en-US" sz="1700" dirty="0"/>
          </a:p>
        </p:txBody>
      </p:sp>
      <p:grpSp>
        <p:nvGrpSpPr>
          <p:cNvPr id="9" name="Group 8"/>
          <p:cNvGrpSpPr/>
          <p:nvPr/>
        </p:nvGrpSpPr>
        <p:grpSpPr>
          <a:xfrm>
            <a:off x="1981200" y="2038350"/>
            <a:ext cx="5029200" cy="1295400"/>
            <a:chOff x="1981200" y="1752600"/>
            <a:chExt cx="5029200" cy="12954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981200" y="1752600"/>
              <a:ext cx="5029200" cy="12954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857979">
              <a:off x="2349853" y="1972386"/>
              <a:ext cx="4383123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Both gauges decrease of factor 4 after 30 h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50825" y="1223963"/>
            <a:ext cx="8642350" cy="4329112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grpSp>
        <p:nvGrpSpPr>
          <p:cNvPr id="2" name="Group 80"/>
          <p:cNvGrpSpPr/>
          <p:nvPr/>
        </p:nvGrpSpPr>
        <p:grpSpPr>
          <a:xfrm>
            <a:off x="7523163" y="1223963"/>
            <a:ext cx="649287" cy="4321175"/>
            <a:chOff x="7523163" y="1223963"/>
            <a:chExt cx="649287" cy="4321175"/>
          </a:xfrm>
        </p:grpSpPr>
        <p:sp>
          <p:nvSpPr>
            <p:cNvPr id="146464" name="Line 32"/>
            <p:cNvSpPr>
              <a:spLocks noChangeShapeType="1"/>
            </p:cNvSpPr>
            <p:nvPr/>
          </p:nvSpPr>
          <p:spPr bwMode="auto">
            <a:xfrm flipH="1">
              <a:off x="7523163" y="1223963"/>
              <a:ext cx="649287" cy="43211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66" name="Text Box 34"/>
            <p:cNvSpPr txBox="1">
              <a:spLocks noChangeArrowheads="1"/>
            </p:cNvSpPr>
            <p:nvPr/>
          </p:nvSpPr>
          <p:spPr bwMode="auto">
            <a:xfrm rot="-4888378">
              <a:off x="6839744" y="2642394"/>
              <a:ext cx="1930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rgbClr val="660066"/>
                  </a:solidFill>
                  <a:latin typeface="Arial" charset="0"/>
                </a:rPr>
                <a:t>Photoelectron 200 </a:t>
              </a:r>
              <a:r>
                <a:rPr lang="en-US" sz="1200" b="1" dirty="0" err="1">
                  <a:solidFill>
                    <a:srgbClr val="660066"/>
                  </a:solidFill>
                  <a:latin typeface="Arial" charset="0"/>
                </a:rPr>
                <a:t>eV</a:t>
              </a:r>
              <a:endParaRPr lang="en-US" sz="1200" b="1" dirty="0">
                <a:solidFill>
                  <a:srgbClr val="660066"/>
                </a:solidFill>
                <a:latin typeface="Arial" charset="0"/>
              </a:endParaRPr>
            </a:p>
          </p:txBody>
        </p:sp>
      </p:grpSp>
      <p:grpSp>
        <p:nvGrpSpPr>
          <p:cNvPr id="3" name="Group 79"/>
          <p:cNvGrpSpPr/>
          <p:nvPr/>
        </p:nvGrpSpPr>
        <p:grpSpPr>
          <a:xfrm>
            <a:off x="971550" y="1271588"/>
            <a:ext cx="7272338" cy="215900"/>
            <a:chOff x="971550" y="1271588"/>
            <a:chExt cx="7272338" cy="215900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 rot="-1901552">
              <a:off x="971550" y="1271588"/>
              <a:ext cx="642938" cy="215900"/>
              <a:chOff x="1519" y="2840"/>
              <a:chExt cx="405" cy="136"/>
            </a:xfrm>
          </p:grpSpPr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519" y="2840"/>
                <a:ext cx="318" cy="136"/>
                <a:chOff x="1519" y="2840"/>
                <a:chExt cx="1973" cy="409"/>
              </a:xfrm>
            </p:grpSpPr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1519" y="2840"/>
                  <a:ext cx="1716" cy="409"/>
                  <a:chOff x="1519" y="2840"/>
                  <a:chExt cx="1716" cy="409"/>
                </a:xfrm>
              </p:grpSpPr>
              <p:sp>
                <p:nvSpPr>
                  <p:cNvPr id="146447" name="Freeform 15"/>
                  <p:cNvSpPr>
                    <a:spLocks/>
                  </p:cNvSpPr>
                  <p:nvPr/>
                </p:nvSpPr>
                <p:spPr bwMode="auto">
                  <a:xfrm>
                    <a:off x="1519" y="2840"/>
                    <a:ext cx="363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448" name="Freeform 16"/>
                  <p:cNvSpPr>
                    <a:spLocks/>
                  </p:cNvSpPr>
                  <p:nvPr/>
                </p:nvSpPr>
                <p:spPr bwMode="auto">
                  <a:xfrm rot="10800000">
                    <a:off x="1853" y="3022"/>
                    <a:ext cx="363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449" name="Freeform 17"/>
                  <p:cNvSpPr>
                    <a:spLocks/>
                  </p:cNvSpPr>
                  <p:nvPr/>
                </p:nvSpPr>
                <p:spPr bwMode="auto">
                  <a:xfrm>
                    <a:off x="2191" y="2840"/>
                    <a:ext cx="363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450" name="Freeform 18"/>
                  <p:cNvSpPr>
                    <a:spLocks/>
                  </p:cNvSpPr>
                  <p:nvPr/>
                </p:nvSpPr>
                <p:spPr bwMode="auto">
                  <a:xfrm rot="10800000">
                    <a:off x="2525" y="3022"/>
                    <a:ext cx="363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451" name="Freeform 19"/>
                  <p:cNvSpPr>
                    <a:spLocks/>
                  </p:cNvSpPr>
                  <p:nvPr/>
                </p:nvSpPr>
                <p:spPr bwMode="auto">
                  <a:xfrm>
                    <a:off x="2859" y="2840"/>
                    <a:ext cx="376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6452" name="Freeform 20"/>
                <p:cNvSpPr>
                  <a:spLocks/>
                </p:cNvSpPr>
                <p:nvPr/>
              </p:nvSpPr>
              <p:spPr bwMode="auto">
                <a:xfrm>
                  <a:off x="3232" y="3064"/>
                  <a:ext cx="260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6"/>
                    </a:cxn>
                    <a:cxn ang="0">
                      <a:pos x="54" y="44"/>
                    </a:cxn>
                    <a:cxn ang="0">
                      <a:pos x="72" y="50"/>
                    </a:cxn>
                    <a:cxn ang="0">
                      <a:pos x="124" y="46"/>
                    </a:cxn>
                    <a:cxn ang="0">
                      <a:pos x="218" y="2"/>
                    </a:cxn>
                    <a:cxn ang="0">
                      <a:pos x="260" y="4"/>
                    </a:cxn>
                  </a:cxnLst>
                  <a:rect l="0" t="0" r="r" b="b"/>
                  <a:pathLst>
                    <a:path w="260" h="50">
                      <a:moveTo>
                        <a:pt x="0" y="0"/>
                      </a:moveTo>
                      <a:cubicBezTo>
                        <a:pt x="9" y="14"/>
                        <a:pt x="4" y="9"/>
                        <a:pt x="14" y="16"/>
                      </a:cubicBezTo>
                      <a:cubicBezTo>
                        <a:pt x="20" y="26"/>
                        <a:pt x="42" y="40"/>
                        <a:pt x="54" y="44"/>
                      </a:cubicBezTo>
                      <a:cubicBezTo>
                        <a:pt x="60" y="46"/>
                        <a:pt x="72" y="50"/>
                        <a:pt x="72" y="50"/>
                      </a:cubicBezTo>
                      <a:cubicBezTo>
                        <a:pt x="89" y="49"/>
                        <a:pt x="107" y="48"/>
                        <a:pt x="124" y="46"/>
                      </a:cubicBezTo>
                      <a:cubicBezTo>
                        <a:pt x="158" y="42"/>
                        <a:pt x="188" y="17"/>
                        <a:pt x="218" y="2"/>
                      </a:cubicBezTo>
                      <a:cubicBezTo>
                        <a:pt x="252" y="4"/>
                        <a:pt x="238" y="4"/>
                        <a:pt x="260" y="4"/>
                      </a:cubicBezTo>
                    </a:path>
                  </a:pathLst>
                </a:cu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453" name="Line 21"/>
              <p:cNvSpPr>
                <a:spLocks noChangeShapeType="1"/>
              </p:cNvSpPr>
              <p:nvPr/>
            </p:nvSpPr>
            <p:spPr bwMode="auto">
              <a:xfrm>
                <a:off x="1833" y="2914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 rot="-1901552">
              <a:off x="4216400" y="1271588"/>
              <a:ext cx="642938" cy="215900"/>
              <a:chOff x="1519" y="2840"/>
              <a:chExt cx="405" cy="136"/>
            </a:xfrm>
          </p:grpSpPr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1519" y="2840"/>
                <a:ext cx="318" cy="136"/>
                <a:chOff x="1519" y="2840"/>
                <a:chExt cx="1973" cy="409"/>
              </a:xfrm>
            </p:grpSpPr>
            <p:grpSp>
              <p:nvGrpSpPr>
                <p:cNvPr id="9" name="Group 24"/>
                <p:cNvGrpSpPr>
                  <a:grpSpLocks/>
                </p:cNvGrpSpPr>
                <p:nvPr/>
              </p:nvGrpSpPr>
              <p:grpSpPr bwMode="auto">
                <a:xfrm>
                  <a:off x="1519" y="2840"/>
                  <a:ext cx="1716" cy="409"/>
                  <a:chOff x="1519" y="2840"/>
                  <a:chExt cx="1716" cy="409"/>
                </a:xfrm>
              </p:grpSpPr>
              <p:sp>
                <p:nvSpPr>
                  <p:cNvPr id="146457" name="Freeform 25"/>
                  <p:cNvSpPr>
                    <a:spLocks/>
                  </p:cNvSpPr>
                  <p:nvPr/>
                </p:nvSpPr>
                <p:spPr bwMode="auto">
                  <a:xfrm>
                    <a:off x="1519" y="2840"/>
                    <a:ext cx="363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458" name="Freeform 26"/>
                  <p:cNvSpPr>
                    <a:spLocks/>
                  </p:cNvSpPr>
                  <p:nvPr/>
                </p:nvSpPr>
                <p:spPr bwMode="auto">
                  <a:xfrm rot="10800000">
                    <a:off x="1853" y="3022"/>
                    <a:ext cx="363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459" name="Freeform 27"/>
                  <p:cNvSpPr>
                    <a:spLocks/>
                  </p:cNvSpPr>
                  <p:nvPr/>
                </p:nvSpPr>
                <p:spPr bwMode="auto">
                  <a:xfrm>
                    <a:off x="2191" y="2840"/>
                    <a:ext cx="363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460" name="Freeform 28"/>
                  <p:cNvSpPr>
                    <a:spLocks/>
                  </p:cNvSpPr>
                  <p:nvPr/>
                </p:nvSpPr>
                <p:spPr bwMode="auto">
                  <a:xfrm rot="10800000">
                    <a:off x="2525" y="3022"/>
                    <a:ext cx="363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461" name="Freeform 29"/>
                  <p:cNvSpPr>
                    <a:spLocks/>
                  </p:cNvSpPr>
                  <p:nvPr/>
                </p:nvSpPr>
                <p:spPr bwMode="auto">
                  <a:xfrm>
                    <a:off x="2859" y="2840"/>
                    <a:ext cx="376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6462" name="Freeform 30"/>
                <p:cNvSpPr>
                  <a:spLocks/>
                </p:cNvSpPr>
                <p:nvPr/>
              </p:nvSpPr>
              <p:spPr bwMode="auto">
                <a:xfrm>
                  <a:off x="3232" y="3064"/>
                  <a:ext cx="260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6"/>
                    </a:cxn>
                    <a:cxn ang="0">
                      <a:pos x="54" y="44"/>
                    </a:cxn>
                    <a:cxn ang="0">
                      <a:pos x="72" y="50"/>
                    </a:cxn>
                    <a:cxn ang="0">
                      <a:pos x="124" y="46"/>
                    </a:cxn>
                    <a:cxn ang="0">
                      <a:pos x="218" y="2"/>
                    </a:cxn>
                    <a:cxn ang="0">
                      <a:pos x="260" y="4"/>
                    </a:cxn>
                  </a:cxnLst>
                  <a:rect l="0" t="0" r="r" b="b"/>
                  <a:pathLst>
                    <a:path w="260" h="50">
                      <a:moveTo>
                        <a:pt x="0" y="0"/>
                      </a:moveTo>
                      <a:cubicBezTo>
                        <a:pt x="9" y="14"/>
                        <a:pt x="4" y="9"/>
                        <a:pt x="14" y="16"/>
                      </a:cubicBezTo>
                      <a:cubicBezTo>
                        <a:pt x="20" y="26"/>
                        <a:pt x="42" y="40"/>
                        <a:pt x="54" y="44"/>
                      </a:cubicBezTo>
                      <a:cubicBezTo>
                        <a:pt x="60" y="46"/>
                        <a:pt x="72" y="50"/>
                        <a:pt x="72" y="50"/>
                      </a:cubicBezTo>
                      <a:cubicBezTo>
                        <a:pt x="89" y="49"/>
                        <a:pt x="107" y="48"/>
                        <a:pt x="124" y="46"/>
                      </a:cubicBezTo>
                      <a:cubicBezTo>
                        <a:pt x="158" y="42"/>
                        <a:pt x="188" y="17"/>
                        <a:pt x="218" y="2"/>
                      </a:cubicBezTo>
                      <a:cubicBezTo>
                        <a:pt x="252" y="4"/>
                        <a:pt x="238" y="4"/>
                        <a:pt x="260" y="4"/>
                      </a:cubicBezTo>
                    </a:path>
                  </a:pathLst>
                </a:cu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463" name="Line 31"/>
              <p:cNvSpPr>
                <a:spLocks noChangeShapeType="1"/>
              </p:cNvSpPr>
              <p:nvPr/>
            </p:nvSpPr>
            <p:spPr bwMode="auto">
              <a:xfrm>
                <a:off x="1833" y="2914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 rot="-1901552">
              <a:off x="7600950" y="1271588"/>
              <a:ext cx="642938" cy="215900"/>
              <a:chOff x="1519" y="2840"/>
              <a:chExt cx="405" cy="136"/>
            </a:xfrm>
          </p:grpSpPr>
          <p:grpSp>
            <p:nvGrpSpPr>
              <p:cNvPr id="11" name="Group 36"/>
              <p:cNvGrpSpPr>
                <a:grpSpLocks/>
              </p:cNvGrpSpPr>
              <p:nvPr/>
            </p:nvGrpSpPr>
            <p:grpSpPr bwMode="auto">
              <a:xfrm>
                <a:off x="1519" y="2840"/>
                <a:ext cx="318" cy="136"/>
                <a:chOff x="1519" y="2840"/>
                <a:chExt cx="1973" cy="409"/>
              </a:xfrm>
            </p:grpSpPr>
            <p:grpSp>
              <p:nvGrpSpPr>
                <p:cNvPr id="12" name="Group 37"/>
                <p:cNvGrpSpPr>
                  <a:grpSpLocks/>
                </p:cNvGrpSpPr>
                <p:nvPr/>
              </p:nvGrpSpPr>
              <p:grpSpPr bwMode="auto">
                <a:xfrm>
                  <a:off x="1519" y="2840"/>
                  <a:ext cx="1716" cy="409"/>
                  <a:chOff x="1519" y="2840"/>
                  <a:chExt cx="1716" cy="409"/>
                </a:xfrm>
              </p:grpSpPr>
              <p:sp>
                <p:nvSpPr>
                  <p:cNvPr id="146470" name="Freeform 38"/>
                  <p:cNvSpPr>
                    <a:spLocks/>
                  </p:cNvSpPr>
                  <p:nvPr/>
                </p:nvSpPr>
                <p:spPr bwMode="auto">
                  <a:xfrm>
                    <a:off x="1519" y="2840"/>
                    <a:ext cx="363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471" name="Freeform 39"/>
                  <p:cNvSpPr>
                    <a:spLocks/>
                  </p:cNvSpPr>
                  <p:nvPr/>
                </p:nvSpPr>
                <p:spPr bwMode="auto">
                  <a:xfrm rot="10800000">
                    <a:off x="1853" y="3022"/>
                    <a:ext cx="363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472" name="Freeform 40"/>
                  <p:cNvSpPr>
                    <a:spLocks/>
                  </p:cNvSpPr>
                  <p:nvPr/>
                </p:nvSpPr>
                <p:spPr bwMode="auto">
                  <a:xfrm>
                    <a:off x="2191" y="2840"/>
                    <a:ext cx="363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473" name="Freeform 41"/>
                  <p:cNvSpPr>
                    <a:spLocks/>
                  </p:cNvSpPr>
                  <p:nvPr/>
                </p:nvSpPr>
                <p:spPr bwMode="auto">
                  <a:xfrm rot="10800000">
                    <a:off x="2525" y="3022"/>
                    <a:ext cx="363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474" name="Freeform 42"/>
                  <p:cNvSpPr>
                    <a:spLocks/>
                  </p:cNvSpPr>
                  <p:nvPr/>
                </p:nvSpPr>
                <p:spPr bwMode="auto">
                  <a:xfrm>
                    <a:off x="2859" y="2840"/>
                    <a:ext cx="376" cy="227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182" y="0"/>
                      </a:cxn>
                      <a:cxn ang="0">
                        <a:pos x="363" y="227"/>
                      </a:cxn>
                    </a:cxnLst>
                    <a:rect l="0" t="0" r="r" b="b"/>
                    <a:pathLst>
                      <a:path w="363" h="227">
                        <a:moveTo>
                          <a:pt x="0" y="227"/>
                        </a:moveTo>
                        <a:cubicBezTo>
                          <a:pt x="61" y="113"/>
                          <a:pt x="122" y="0"/>
                          <a:pt x="182" y="0"/>
                        </a:cubicBezTo>
                        <a:cubicBezTo>
                          <a:pt x="242" y="0"/>
                          <a:pt x="333" y="189"/>
                          <a:pt x="363" y="227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6475" name="Freeform 43"/>
                <p:cNvSpPr>
                  <a:spLocks/>
                </p:cNvSpPr>
                <p:nvPr/>
              </p:nvSpPr>
              <p:spPr bwMode="auto">
                <a:xfrm>
                  <a:off x="3232" y="3064"/>
                  <a:ext cx="260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6"/>
                    </a:cxn>
                    <a:cxn ang="0">
                      <a:pos x="54" y="44"/>
                    </a:cxn>
                    <a:cxn ang="0">
                      <a:pos x="72" y="50"/>
                    </a:cxn>
                    <a:cxn ang="0">
                      <a:pos x="124" y="46"/>
                    </a:cxn>
                    <a:cxn ang="0">
                      <a:pos x="218" y="2"/>
                    </a:cxn>
                    <a:cxn ang="0">
                      <a:pos x="260" y="4"/>
                    </a:cxn>
                  </a:cxnLst>
                  <a:rect l="0" t="0" r="r" b="b"/>
                  <a:pathLst>
                    <a:path w="260" h="50">
                      <a:moveTo>
                        <a:pt x="0" y="0"/>
                      </a:moveTo>
                      <a:cubicBezTo>
                        <a:pt x="9" y="14"/>
                        <a:pt x="4" y="9"/>
                        <a:pt x="14" y="16"/>
                      </a:cubicBezTo>
                      <a:cubicBezTo>
                        <a:pt x="20" y="26"/>
                        <a:pt x="42" y="40"/>
                        <a:pt x="54" y="44"/>
                      </a:cubicBezTo>
                      <a:cubicBezTo>
                        <a:pt x="60" y="46"/>
                        <a:pt x="72" y="50"/>
                        <a:pt x="72" y="50"/>
                      </a:cubicBezTo>
                      <a:cubicBezTo>
                        <a:pt x="89" y="49"/>
                        <a:pt x="107" y="48"/>
                        <a:pt x="124" y="46"/>
                      </a:cubicBezTo>
                      <a:cubicBezTo>
                        <a:pt x="158" y="42"/>
                        <a:pt x="188" y="17"/>
                        <a:pt x="218" y="2"/>
                      </a:cubicBezTo>
                      <a:cubicBezTo>
                        <a:pt x="252" y="4"/>
                        <a:pt x="238" y="4"/>
                        <a:pt x="260" y="4"/>
                      </a:cubicBezTo>
                    </a:path>
                  </a:pathLst>
                </a:cu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476" name="Line 44"/>
              <p:cNvSpPr>
                <a:spLocks noChangeShapeType="1"/>
              </p:cNvSpPr>
              <p:nvPr/>
            </p:nvSpPr>
            <p:spPr bwMode="auto">
              <a:xfrm>
                <a:off x="1833" y="2914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83"/>
          <p:cNvGrpSpPr/>
          <p:nvPr/>
        </p:nvGrpSpPr>
        <p:grpSpPr>
          <a:xfrm>
            <a:off x="6248400" y="1223963"/>
            <a:ext cx="1274763" cy="4273550"/>
            <a:chOff x="6248400" y="1223963"/>
            <a:chExt cx="1274763" cy="4273550"/>
          </a:xfrm>
        </p:grpSpPr>
        <p:sp>
          <p:nvSpPr>
            <p:cNvPr id="146465" name="Line 33"/>
            <p:cNvSpPr>
              <a:spLocks noChangeShapeType="1"/>
            </p:cNvSpPr>
            <p:nvPr/>
          </p:nvSpPr>
          <p:spPr bwMode="auto">
            <a:xfrm flipH="1" flipV="1">
              <a:off x="6248400" y="1223963"/>
              <a:ext cx="1274763" cy="42735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78" name="Text Box 46"/>
            <p:cNvSpPr txBox="1">
              <a:spLocks noChangeArrowheads="1"/>
            </p:cNvSpPr>
            <p:nvPr/>
          </p:nvSpPr>
          <p:spPr bwMode="auto">
            <a:xfrm>
              <a:off x="6319838" y="1296988"/>
              <a:ext cx="657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LOST</a:t>
              </a:r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3970338" y="2592388"/>
            <a:ext cx="3536950" cy="2981325"/>
            <a:chOff x="2456" y="1661"/>
            <a:chExt cx="2228" cy="1878"/>
          </a:xfrm>
        </p:grpSpPr>
        <p:sp>
          <p:nvSpPr>
            <p:cNvPr id="146480" name="Line 48"/>
            <p:cNvSpPr>
              <a:spLocks noChangeShapeType="1"/>
            </p:cNvSpPr>
            <p:nvPr/>
          </p:nvSpPr>
          <p:spPr bwMode="auto">
            <a:xfrm flipH="1" flipV="1">
              <a:off x="3651" y="1979"/>
              <a:ext cx="1033" cy="15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Line 49"/>
            <p:cNvSpPr>
              <a:spLocks noChangeShapeType="1"/>
            </p:cNvSpPr>
            <p:nvPr/>
          </p:nvSpPr>
          <p:spPr bwMode="auto">
            <a:xfrm flipH="1">
              <a:off x="2456" y="2205"/>
              <a:ext cx="469" cy="133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Text Box 50"/>
            <p:cNvSpPr txBox="1">
              <a:spLocks noChangeArrowheads="1"/>
            </p:cNvSpPr>
            <p:nvPr/>
          </p:nvSpPr>
          <p:spPr bwMode="auto">
            <a:xfrm rot="-18231033">
              <a:off x="3307" y="2277"/>
              <a:ext cx="14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rgbClr val="660066"/>
                  </a:solidFill>
                  <a:latin typeface="Arial" charset="0"/>
                </a:rPr>
                <a:t>Secondary electron 5 </a:t>
              </a:r>
              <a:r>
                <a:rPr lang="en-US" sz="1200" b="1" dirty="0" err="1">
                  <a:solidFill>
                    <a:srgbClr val="660066"/>
                  </a:solidFill>
                  <a:latin typeface="Arial" charset="0"/>
                </a:rPr>
                <a:t>eV</a:t>
              </a:r>
              <a:endParaRPr lang="en-US" sz="1200" b="1" dirty="0">
                <a:solidFill>
                  <a:srgbClr val="660066"/>
                </a:solidFill>
                <a:latin typeface="Arial" charset="0"/>
              </a:endParaRPr>
            </a:p>
          </p:txBody>
        </p:sp>
        <p:sp>
          <p:nvSpPr>
            <p:cNvPr id="146483" name="Text Box 51"/>
            <p:cNvSpPr txBox="1">
              <a:spLocks noChangeArrowheads="1"/>
            </p:cNvSpPr>
            <p:nvPr/>
          </p:nvSpPr>
          <p:spPr bwMode="auto">
            <a:xfrm rot="-47403153">
              <a:off x="2536" y="2595"/>
              <a:ext cx="3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60066"/>
                  </a:solidFill>
                  <a:latin typeface="Arial" charset="0"/>
                </a:rPr>
                <a:t>KeV</a:t>
              </a:r>
            </a:p>
          </p:txBody>
        </p:sp>
        <p:sp>
          <p:nvSpPr>
            <p:cNvPr id="146484" name="Freeform 52"/>
            <p:cNvSpPr>
              <a:spLocks/>
            </p:cNvSpPr>
            <p:nvPr/>
          </p:nvSpPr>
          <p:spPr bwMode="auto">
            <a:xfrm>
              <a:off x="2925" y="1668"/>
              <a:ext cx="726" cy="537"/>
            </a:xfrm>
            <a:custGeom>
              <a:avLst/>
              <a:gdLst/>
              <a:ahLst/>
              <a:cxnLst>
                <a:cxn ang="0">
                  <a:pos x="771" y="311"/>
                </a:cxn>
                <a:cxn ang="0">
                  <a:pos x="318" y="38"/>
                </a:cxn>
                <a:cxn ang="0">
                  <a:pos x="0" y="537"/>
                </a:cxn>
              </a:cxnLst>
              <a:rect l="0" t="0" r="r" b="b"/>
              <a:pathLst>
                <a:path w="771" h="537">
                  <a:moveTo>
                    <a:pt x="771" y="311"/>
                  </a:moveTo>
                  <a:cubicBezTo>
                    <a:pt x="609" y="155"/>
                    <a:pt x="447" y="0"/>
                    <a:pt x="318" y="38"/>
                  </a:cubicBezTo>
                  <a:cubicBezTo>
                    <a:pt x="189" y="76"/>
                    <a:pt x="53" y="454"/>
                    <a:pt x="0" y="537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7"/>
          <p:cNvGrpSpPr/>
          <p:nvPr/>
        </p:nvGrpSpPr>
        <p:grpSpPr>
          <a:xfrm>
            <a:off x="3419475" y="1281113"/>
            <a:ext cx="1368425" cy="4321175"/>
            <a:chOff x="3419475" y="1281113"/>
            <a:chExt cx="1368425" cy="4321175"/>
          </a:xfrm>
        </p:grpSpPr>
        <p:sp>
          <p:nvSpPr>
            <p:cNvPr id="146492" name="Line 60"/>
            <p:cNvSpPr>
              <a:spLocks noChangeShapeType="1"/>
            </p:cNvSpPr>
            <p:nvPr/>
          </p:nvSpPr>
          <p:spPr bwMode="auto">
            <a:xfrm flipH="1">
              <a:off x="3419475" y="1281113"/>
              <a:ext cx="1368425" cy="43211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Text Box 61"/>
            <p:cNvSpPr txBox="1">
              <a:spLocks noChangeArrowheads="1"/>
            </p:cNvSpPr>
            <p:nvPr/>
          </p:nvSpPr>
          <p:spPr bwMode="auto">
            <a:xfrm rot="-25978464">
              <a:off x="3167857" y="2699544"/>
              <a:ext cx="19304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rgbClr val="660066"/>
                  </a:solidFill>
                  <a:latin typeface="Arial" charset="0"/>
                </a:rPr>
                <a:t>Photoelectron 200 </a:t>
              </a:r>
              <a:r>
                <a:rPr lang="en-US" sz="1200" b="1" dirty="0" err="1">
                  <a:solidFill>
                    <a:srgbClr val="660066"/>
                  </a:solidFill>
                  <a:latin typeface="Arial" charset="0"/>
                </a:rPr>
                <a:t>eV</a:t>
              </a:r>
              <a:endParaRPr lang="en-US" sz="1200" b="1" dirty="0">
                <a:solidFill>
                  <a:srgbClr val="660066"/>
                </a:solidFill>
                <a:latin typeface="Arial" charset="0"/>
              </a:endParaRPr>
            </a:p>
          </p:txBody>
        </p:sp>
      </p:grpSp>
      <p:grpSp>
        <p:nvGrpSpPr>
          <p:cNvPr id="16" name="Group 90"/>
          <p:cNvGrpSpPr/>
          <p:nvPr/>
        </p:nvGrpSpPr>
        <p:grpSpPr>
          <a:xfrm>
            <a:off x="1619250" y="1223963"/>
            <a:ext cx="1800225" cy="4321175"/>
            <a:chOff x="1619250" y="1223963"/>
            <a:chExt cx="1800225" cy="4321175"/>
          </a:xfrm>
        </p:grpSpPr>
        <p:grpSp>
          <p:nvGrpSpPr>
            <p:cNvPr id="17" name="Group 85"/>
            <p:cNvGrpSpPr/>
            <p:nvPr/>
          </p:nvGrpSpPr>
          <p:grpSpPr>
            <a:xfrm>
              <a:off x="2195513" y="1223963"/>
              <a:ext cx="1223962" cy="4321175"/>
              <a:chOff x="2195513" y="1223963"/>
              <a:chExt cx="1223962" cy="4321175"/>
            </a:xfrm>
          </p:grpSpPr>
          <p:sp>
            <p:nvSpPr>
              <p:cNvPr id="146477" name="Text Box 45"/>
              <p:cNvSpPr txBox="1">
                <a:spLocks noChangeArrowheads="1"/>
              </p:cNvSpPr>
              <p:nvPr/>
            </p:nvSpPr>
            <p:spPr bwMode="auto">
              <a:xfrm rot="-17124935">
                <a:off x="1720056" y="2634457"/>
                <a:ext cx="22320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200" b="1" dirty="0">
                    <a:solidFill>
                      <a:srgbClr val="660066"/>
                    </a:solidFill>
                    <a:latin typeface="Arial" charset="0"/>
                  </a:rPr>
                  <a:t>Secondary electron 10 </a:t>
                </a:r>
                <a:r>
                  <a:rPr lang="en-US" sz="1200" b="1" dirty="0" err="1">
                    <a:solidFill>
                      <a:srgbClr val="660066"/>
                    </a:solidFill>
                    <a:latin typeface="Arial" charset="0"/>
                  </a:rPr>
                  <a:t>eV</a:t>
                </a:r>
                <a:endParaRPr lang="en-US" sz="1200" b="1" dirty="0">
                  <a:solidFill>
                    <a:srgbClr val="660066"/>
                  </a:solidFill>
                  <a:latin typeface="Arial" charset="0"/>
                </a:endParaRPr>
              </a:p>
            </p:txBody>
          </p:sp>
          <p:sp>
            <p:nvSpPr>
              <p:cNvPr id="146495" name="Line 63"/>
              <p:cNvSpPr>
                <a:spLocks noChangeShapeType="1"/>
              </p:cNvSpPr>
              <p:nvPr/>
            </p:nvSpPr>
            <p:spPr bwMode="auto">
              <a:xfrm flipH="1" flipV="1">
                <a:off x="2195513" y="1223963"/>
                <a:ext cx="1223962" cy="432117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96" name="Text Box 64"/>
            <p:cNvSpPr txBox="1">
              <a:spLocks noChangeArrowheads="1"/>
            </p:cNvSpPr>
            <p:nvPr/>
          </p:nvSpPr>
          <p:spPr bwMode="auto">
            <a:xfrm>
              <a:off x="1619250" y="1279525"/>
              <a:ext cx="657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LOST</a:t>
              </a:r>
            </a:p>
          </p:txBody>
        </p:sp>
      </p:grpSp>
      <p:grpSp>
        <p:nvGrpSpPr>
          <p:cNvPr id="18" name="Group 86"/>
          <p:cNvGrpSpPr/>
          <p:nvPr/>
        </p:nvGrpSpPr>
        <p:grpSpPr>
          <a:xfrm>
            <a:off x="568325" y="3036888"/>
            <a:ext cx="2779713" cy="2508250"/>
            <a:chOff x="568325" y="3036888"/>
            <a:chExt cx="2779713" cy="2508250"/>
          </a:xfrm>
        </p:grpSpPr>
        <p:sp>
          <p:nvSpPr>
            <p:cNvPr id="146488" name="Text Box 56"/>
            <p:cNvSpPr txBox="1">
              <a:spLocks noChangeArrowheads="1"/>
            </p:cNvSpPr>
            <p:nvPr/>
          </p:nvSpPr>
          <p:spPr bwMode="auto">
            <a:xfrm rot="-18311818">
              <a:off x="1373981" y="4075907"/>
              <a:ext cx="22320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660066"/>
                  </a:solidFill>
                  <a:latin typeface="Arial" charset="0"/>
                </a:rPr>
                <a:t>Secondary electron 5 eV</a:t>
              </a:r>
            </a:p>
          </p:txBody>
        </p:sp>
        <p:sp>
          <p:nvSpPr>
            <p:cNvPr id="146497" name="Line 65"/>
            <p:cNvSpPr>
              <a:spLocks noChangeShapeType="1"/>
            </p:cNvSpPr>
            <p:nvPr/>
          </p:nvSpPr>
          <p:spPr bwMode="auto">
            <a:xfrm flipH="1" flipV="1">
              <a:off x="1690688" y="3240088"/>
              <a:ext cx="1657350" cy="23050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98" name="Freeform 66"/>
            <p:cNvSpPr>
              <a:spLocks/>
            </p:cNvSpPr>
            <p:nvPr/>
          </p:nvSpPr>
          <p:spPr bwMode="auto">
            <a:xfrm>
              <a:off x="1258888" y="3036888"/>
              <a:ext cx="431800" cy="563562"/>
            </a:xfrm>
            <a:custGeom>
              <a:avLst/>
              <a:gdLst/>
              <a:ahLst/>
              <a:cxnLst>
                <a:cxn ang="0">
                  <a:pos x="272" y="128"/>
                </a:cxn>
                <a:cxn ang="0">
                  <a:pos x="136" y="38"/>
                </a:cxn>
                <a:cxn ang="0">
                  <a:pos x="0" y="355"/>
                </a:cxn>
              </a:cxnLst>
              <a:rect l="0" t="0" r="r" b="b"/>
              <a:pathLst>
                <a:path w="272" h="355">
                  <a:moveTo>
                    <a:pt x="272" y="128"/>
                  </a:moveTo>
                  <a:cubicBezTo>
                    <a:pt x="226" y="64"/>
                    <a:pt x="181" y="0"/>
                    <a:pt x="136" y="38"/>
                  </a:cubicBezTo>
                  <a:cubicBezTo>
                    <a:pt x="91" y="76"/>
                    <a:pt x="23" y="302"/>
                    <a:pt x="0" y="35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99" name="Line 67"/>
            <p:cNvSpPr>
              <a:spLocks noChangeShapeType="1"/>
            </p:cNvSpPr>
            <p:nvPr/>
          </p:nvSpPr>
          <p:spPr bwMode="auto">
            <a:xfrm flipH="1">
              <a:off x="568325" y="3529013"/>
              <a:ext cx="719138" cy="20161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78"/>
          <p:cNvGrpSpPr/>
          <p:nvPr/>
        </p:nvGrpSpPr>
        <p:grpSpPr>
          <a:xfrm>
            <a:off x="4918075" y="4897438"/>
            <a:ext cx="3613150" cy="1657350"/>
            <a:chOff x="4918075" y="4897438"/>
            <a:chExt cx="3613150" cy="1657350"/>
          </a:xfrm>
        </p:grpSpPr>
        <p:sp>
          <p:nvSpPr>
            <p:cNvPr id="146443" name="Text Box 11"/>
            <p:cNvSpPr txBox="1">
              <a:spLocks noChangeArrowheads="1"/>
            </p:cNvSpPr>
            <p:nvPr/>
          </p:nvSpPr>
          <p:spPr bwMode="auto">
            <a:xfrm>
              <a:off x="6392863" y="5899150"/>
              <a:ext cx="65563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7.5 m</a:t>
              </a:r>
            </a:p>
            <a:p>
              <a:r>
                <a:rPr lang="en-US" sz="1600" b="1" dirty="0">
                  <a:solidFill>
                    <a:schemeClr val="accent2"/>
                  </a:solidFill>
                </a:rPr>
                <a:t>25 ns</a:t>
              </a:r>
            </a:p>
          </p:txBody>
        </p:sp>
        <p:grpSp>
          <p:nvGrpSpPr>
            <p:cNvPr id="20" name="Group 77"/>
            <p:cNvGrpSpPr/>
            <p:nvPr/>
          </p:nvGrpSpPr>
          <p:grpSpPr>
            <a:xfrm>
              <a:off x="4918075" y="4897438"/>
              <a:ext cx="3613150" cy="1657350"/>
              <a:chOff x="4918075" y="4897438"/>
              <a:chExt cx="3613150" cy="1657350"/>
            </a:xfrm>
          </p:grpSpPr>
          <p:sp>
            <p:nvSpPr>
              <p:cNvPr id="146440" name="Line 8"/>
              <p:cNvSpPr>
                <a:spLocks noChangeShapeType="1"/>
              </p:cNvSpPr>
              <p:nvPr/>
            </p:nvSpPr>
            <p:spPr bwMode="auto">
              <a:xfrm>
                <a:off x="4918075" y="4897438"/>
                <a:ext cx="0" cy="1584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1" name="Line 9"/>
              <p:cNvSpPr>
                <a:spLocks noChangeShapeType="1"/>
              </p:cNvSpPr>
              <p:nvPr/>
            </p:nvSpPr>
            <p:spPr bwMode="auto">
              <a:xfrm>
                <a:off x="8518525" y="4970463"/>
                <a:ext cx="0" cy="1584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2" name="Line 10"/>
              <p:cNvSpPr>
                <a:spLocks noChangeShapeType="1"/>
              </p:cNvSpPr>
              <p:nvPr/>
            </p:nvSpPr>
            <p:spPr bwMode="auto">
              <a:xfrm>
                <a:off x="4930775" y="6194425"/>
                <a:ext cx="3600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0" name="Line 68"/>
              <p:cNvSpPr>
                <a:spLocks noChangeShapeType="1"/>
              </p:cNvSpPr>
              <p:nvPr/>
            </p:nvSpPr>
            <p:spPr bwMode="auto">
              <a:xfrm>
                <a:off x="7523163" y="5689600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1" name="Line 69"/>
              <p:cNvSpPr>
                <a:spLocks noChangeShapeType="1"/>
              </p:cNvSpPr>
              <p:nvPr/>
            </p:nvSpPr>
            <p:spPr bwMode="auto">
              <a:xfrm>
                <a:off x="7523163" y="5976938"/>
                <a:ext cx="10080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2" name="Text Box 70"/>
              <p:cNvSpPr txBox="1">
                <a:spLocks noChangeArrowheads="1"/>
              </p:cNvSpPr>
              <p:nvPr/>
            </p:nvSpPr>
            <p:spPr bwMode="auto">
              <a:xfrm>
                <a:off x="7797800" y="5400675"/>
                <a:ext cx="523875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1600" b="1">
                  <a:solidFill>
                    <a:schemeClr val="accent2"/>
                  </a:solidFill>
                </a:endParaRPr>
              </a:p>
              <a:p>
                <a:r>
                  <a:rPr lang="en-US" sz="1600" b="1">
                    <a:solidFill>
                      <a:schemeClr val="accent2"/>
                    </a:solidFill>
                  </a:rPr>
                  <a:t>5 ns</a:t>
                </a:r>
              </a:p>
            </p:txBody>
          </p:sp>
        </p:grpSp>
      </p:grpSp>
      <p:sp>
        <p:nvSpPr>
          <p:cNvPr id="146503" name="AutoShape 71"/>
          <p:cNvSpPr>
            <a:spLocks noChangeArrowheads="1"/>
          </p:cNvSpPr>
          <p:nvPr/>
        </p:nvSpPr>
        <p:spPr bwMode="auto">
          <a:xfrm>
            <a:off x="898525" y="5976938"/>
            <a:ext cx="1150938" cy="215900"/>
          </a:xfrm>
          <a:prstGeom prst="notchedRightArrow">
            <a:avLst>
              <a:gd name="adj1" fmla="val 50000"/>
              <a:gd name="adj2" fmla="val 133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504" name="Text Box 72"/>
          <p:cNvSpPr txBox="1">
            <a:spLocks noChangeArrowheads="1"/>
          </p:cNvSpPr>
          <p:nvPr/>
        </p:nvSpPr>
        <p:spPr bwMode="auto">
          <a:xfrm>
            <a:off x="2103438" y="5929868"/>
            <a:ext cx="1637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Beam </a:t>
            </a:r>
            <a:r>
              <a:rPr lang="en-US" b="1" dirty="0" smtClean="0"/>
              <a:t>direction</a:t>
            </a:r>
            <a:endParaRPr lang="en-US" b="1" dirty="0"/>
          </a:p>
        </p:txBody>
      </p:sp>
      <p:sp>
        <p:nvSpPr>
          <p:cNvPr id="146505" name="Text Box 73"/>
          <p:cNvSpPr txBox="1">
            <a:spLocks noChangeArrowheads="1"/>
          </p:cNvSpPr>
          <p:nvPr/>
        </p:nvSpPr>
        <p:spPr bwMode="auto">
          <a:xfrm>
            <a:off x="71438" y="644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46506" name="Text Box 74"/>
          <p:cNvSpPr txBox="1">
            <a:spLocks noChangeArrowheads="1"/>
          </p:cNvSpPr>
          <p:nvPr/>
        </p:nvSpPr>
        <p:spPr bwMode="auto">
          <a:xfrm>
            <a:off x="530225" y="6248400"/>
            <a:ext cx="3508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After F. Ruggiero, Chamonix X workshop</a:t>
            </a:r>
          </a:p>
        </p:txBody>
      </p:sp>
      <p:sp>
        <p:nvSpPr>
          <p:cNvPr id="146508" name="Text Box 76"/>
          <p:cNvSpPr txBox="1">
            <a:spLocks noChangeArrowheads="1"/>
          </p:cNvSpPr>
          <p:nvPr/>
        </p:nvSpPr>
        <p:spPr bwMode="auto">
          <a:xfrm>
            <a:off x="304800" y="2286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Electron Cloud Build Up Mechanism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1" name="Group 89"/>
          <p:cNvGrpSpPr/>
          <p:nvPr/>
        </p:nvGrpSpPr>
        <p:grpSpPr>
          <a:xfrm>
            <a:off x="322263" y="1223963"/>
            <a:ext cx="1225550" cy="4105275"/>
            <a:chOff x="322263" y="1223963"/>
            <a:chExt cx="1225550" cy="4105275"/>
          </a:xfrm>
        </p:grpSpPr>
        <p:sp>
          <p:nvSpPr>
            <p:cNvPr id="146494" name="Line 62"/>
            <p:cNvSpPr>
              <a:spLocks noChangeShapeType="1"/>
            </p:cNvSpPr>
            <p:nvPr/>
          </p:nvSpPr>
          <p:spPr bwMode="auto">
            <a:xfrm flipH="1">
              <a:off x="322263" y="1223963"/>
              <a:ext cx="1225550" cy="41052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 Box 34"/>
            <p:cNvSpPr txBox="1">
              <a:spLocks noChangeArrowheads="1"/>
            </p:cNvSpPr>
            <p:nvPr/>
          </p:nvSpPr>
          <p:spPr bwMode="auto">
            <a:xfrm rot="17283294">
              <a:off x="-23301" y="2590173"/>
              <a:ext cx="1930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rgbClr val="660066"/>
                  </a:solidFill>
                  <a:latin typeface="Arial" charset="0"/>
                </a:rPr>
                <a:t>Photoelectron 200 </a:t>
              </a:r>
              <a:r>
                <a:rPr lang="en-US" sz="1200" b="1" dirty="0" err="1">
                  <a:solidFill>
                    <a:srgbClr val="660066"/>
                  </a:solidFill>
                  <a:latin typeface="Arial" charset="0"/>
                </a:rPr>
                <a:t>eV</a:t>
              </a:r>
              <a:endParaRPr lang="en-US" sz="1200" b="1" dirty="0">
                <a:solidFill>
                  <a:srgbClr val="660066"/>
                </a:solidFill>
                <a:latin typeface="Arial" charset="0"/>
              </a:endParaRPr>
            </a:p>
          </p:txBody>
        </p:sp>
      </p:grpSp>
      <p:grpSp>
        <p:nvGrpSpPr>
          <p:cNvPr id="22" name="Group 94"/>
          <p:cNvGrpSpPr/>
          <p:nvPr/>
        </p:nvGrpSpPr>
        <p:grpSpPr>
          <a:xfrm>
            <a:off x="1187450" y="3188495"/>
            <a:ext cx="7504164" cy="371713"/>
            <a:chOff x="1187450" y="3188495"/>
            <a:chExt cx="7504164" cy="371713"/>
          </a:xfrm>
        </p:grpSpPr>
        <p:grpSp>
          <p:nvGrpSpPr>
            <p:cNvPr id="23" name="Group 82"/>
            <p:cNvGrpSpPr/>
            <p:nvPr/>
          </p:nvGrpSpPr>
          <p:grpSpPr>
            <a:xfrm>
              <a:off x="1187450" y="3311525"/>
              <a:ext cx="7488238" cy="144463"/>
              <a:chOff x="1187450" y="3311525"/>
              <a:chExt cx="7488238" cy="144463"/>
            </a:xfrm>
          </p:grpSpPr>
          <p:sp>
            <p:nvSpPr>
              <p:cNvPr id="146437" name="Oval 5"/>
              <p:cNvSpPr>
                <a:spLocks noChangeArrowheads="1"/>
              </p:cNvSpPr>
              <p:nvPr/>
            </p:nvSpPr>
            <p:spPr bwMode="auto">
              <a:xfrm>
                <a:off x="8388350" y="3311525"/>
                <a:ext cx="287338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38" name="Oval 6"/>
              <p:cNvSpPr>
                <a:spLocks noChangeArrowheads="1"/>
              </p:cNvSpPr>
              <p:nvPr/>
            </p:nvSpPr>
            <p:spPr bwMode="auto">
              <a:xfrm>
                <a:off x="4787900" y="3311525"/>
                <a:ext cx="287338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6439" name="Oval 7"/>
              <p:cNvSpPr>
                <a:spLocks noChangeArrowheads="1"/>
              </p:cNvSpPr>
              <p:nvPr/>
            </p:nvSpPr>
            <p:spPr bwMode="auto">
              <a:xfrm>
                <a:off x="1187450" y="3311525"/>
                <a:ext cx="287338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4786314" y="3188495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391532" y="3190876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88239" y="3190876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Electron cloud: Vacuum pressure rise</a:t>
            </a:r>
            <a:endParaRPr lang="en-US" sz="3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3733800" cy="2514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Vacuum pressure rise</a:t>
            </a:r>
          </a:p>
          <a:p>
            <a:pPr lvl="1"/>
            <a:r>
              <a:rPr lang="en-US" sz="1800" dirty="0" smtClean="0"/>
              <a:t>Electron stimulated desorption (ESD)</a:t>
            </a:r>
          </a:p>
          <a:p>
            <a:pPr lvl="1"/>
            <a:r>
              <a:rPr lang="en-US" sz="1800" dirty="0" smtClean="0"/>
              <a:t>Multipacting length </a:t>
            </a:r>
          </a:p>
          <a:p>
            <a:pPr lvl="1"/>
            <a:r>
              <a:rPr lang="en-US" sz="1800" dirty="0" smtClean="0"/>
              <a:t>Effective pumping speed</a:t>
            </a:r>
          </a:p>
          <a:p>
            <a:pPr lvl="3"/>
            <a:endParaRPr lang="en-US" sz="600" dirty="0" smtClean="0"/>
          </a:p>
          <a:p>
            <a:pPr lvl="4"/>
            <a:endParaRPr lang="en-US" sz="600" dirty="0" smtClean="0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304800" y="3276600"/>
          <a:ext cx="2952750" cy="1289050"/>
        </p:xfrm>
        <a:graphic>
          <a:graphicData uri="http://schemas.openxmlformats.org/presentationml/2006/ole">
            <p:oleObj spid="_x0000_s2106" name="Equation" r:id="rId4" imgW="1333500" imgH="558800" progId="Equation.3">
              <p:embed/>
            </p:oleObj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838200" y="4876800"/>
          <a:ext cx="1658937" cy="555625"/>
        </p:xfrm>
        <a:graphic>
          <a:graphicData uri="http://schemas.openxmlformats.org/presentationml/2006/ole">
            <p:oleObj spid="_x0000_s2107" name="Equation" r:id="rId5" imgW="748975" imgH="241195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0" y="1187708"/>
            <a:ext cx="480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Ø"/>
            </a:pPr>
            <a:r>
              <a:rPr lang="en-GB" sz="2400" b="1" i="1" u="sng" dirty="0" smtClean="0">
                <a:latin typeface="Calibri" pitchFamily="34" charset="0"/>
              </a:rPr>
              <a:t>Vacuum cleaning:</a:t>
            </a:r>
          </a:p>
          <a:p>
            <a:pPr lvl="1" algn="just"/>
            <a:r>
              <a:rPr lang="en-GB" sz="2000" dirty="0" smtClean="0">
                <a:latin typeface="Calibri" pitchFamily="34" charset="0"/>
              </a:rPr>
              <a:t>Dose effects due to the electron bombardments which produce a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</a:rPr>
              <a:t>decrease of the electron desorption yield</a:t>
            </a:r>
            <a:r>
              <a:rPr lang="en-GB" sz="2000" dirty="0" smtClean="0">
                <a:latin typeface="Calibri" pitchFamily="34" charset="0"/>
              </a:rPr>
              <a:t>, </a:t>
            </a:r>
            <a:r>
              <a:rPr lang="en-GB" sz="2000" dirty="0" smtClean="0">
                <a:latin typeface="Symbol" pitchFamily="18" charset="2"/>
              </a:rPr>
              <a:t>h</a:t>
            </a:r>
            <a:r>
              <a:rPr lang="en-GB" sz="2000" dirty="0" smtClean="0">
                <a:latin typeface="Calibri" pitchFamily="34" charset="0"/>
              </a:rPr>
              <a:t>, the number of gas molecules desorbed from the surface of the beam vacuum pipe by the primary electron.</a:t>
            </a:r>
          </a:p>
          <a:p>
            <a:pPr lvl="1" algn="just"/>
            <a:endParaRPr lang="en-GB" sz="2000" dirty="0" smtClean="0">
              <a:latin typeface="Calibri" pitchFamily="34" charset="0"/>
            </a:endParaRPr>
          </a:p>
          <a:p>
            <a:pPr marL="174625" indent="-174625" algn="just">
              <a:buFont typeface="Wingdings" pitchFamily="2" charset="2"/>
              <a:buChar char="Ø"/>
            </a:pPr>
            <a:r>
              <a:rPr lang="en-GB" sz="2400" b="1" i="1" u="sng" dirty="0" smtClean="0">
                <a:latin typeface="Calibri" pitchFamily="34" charset="0"/>
              </a:rPr>
              <a:t>Beam Scrubbing:</a:t>
            </a:r>
          </a:p>
          <a:p>
            <a:pPr lvl="1" algn="just"/>
            <a:r>
              <a:rPr lang="en-GB" sz="2000" dirty="0" smtClean="0">
                <a:latin typeface="Calibri" pitchFamily="34" charset="0"/>
              </a:rPr>
              <a:t>Dose effects due to the electron bombardments which produce a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</a:rPr>
              <a:t>reduction of the secondary electron yield</a:t>
            </a:r>
            <a:r>
              <a:rPr lang="en-GB" sz="2000" dirty="0" smtClean="0">
                <a:latin typeface="Calibri" pitchFamily="34" charset="0"/>
              </a:rPr>
              <a:t>, </a:t>
            </a:r>
            <a:r>
              <a:rPr lang="en-GB" sz="2000" dirty="0" smtClean="0">
                <a:latin typeface="Symbol" pitchFamily="18" charset="2"/>
              </a:rPr>
              <a:t>d</a:t>
            </a:r>
            <a:r>
              <a:rPr lang="en-GB" sz="2000" dirty="0" smtClean="0">
                <a:latin typeface="Calibri" pitchFamily="34" charset="0"/>
              </a:rPr>
              <a:t>, the number of secondary electron generated by the primary electron.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anchor="ctr">
            <a:noAutofit/>
          </a:bodyPr>
          <a:lstStyle/>
          <a:p>
            <a:pPr lvl="0"/>
            <a:r>
              <a:rPr lang="en-GB" dirty="0" smtClean="0"/>
              <a:t>Vacuum Cleaning and Beam Scrubbing:</a:t>
            </a:r>
            <a:br>
              <a:rPr lang="en-GB" dirty="0" smtClean="0"/>
            </a:br>
            <a:r>
              <a:rPr lang="en-GB" dirty="0" smtClean="0"/>
              <a:t>Electron Dose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066800"/>
            <a:ext cx="595648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016192"/>
            <a:ext cx="618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J. G</a:t>
            </a:r>
            <a:r>
              <a:rPr lang="en-GB" sz="1200" dirty="0"/>
              <a:t>ó</a:t>
            </a:r>
            <a:r>
              <a:rPr lang="en-GB" sz="1200" dirty="0" smtClean="0"/>
              <a:t>mez-</a:t>
            </a:r>
            <a:r>
              <a:rPr lang="en-GB" sz="1200" dirty="0" err="1" smtClean="0"/>
              <a:t>Goñi</a:t>
            </a:r>
            <a:r>
              <a:rPr lang="en-GB" sz="1200" dirty="0" smtClean="0"/>
              <a:t> and A.G. Mathewson. J. Vac. Sci. Technol. A, vol. 15, No. 6, Nov/Dec 1997, p 3093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ALICE: Vacuum layout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546" y="5926508"/>
            <a:ext cx="5943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3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Installation of Electron Cloud Suppressor in Conical Transition of ZDC Vacuum Chambers</a:t>
            </a:r>
            <a:endParaRPr lang="en-US" dirty="0"/>
          </a:p>
        </p:txBody>
      </p:sp>
      <p:pic>
        <p:nvPicPr>
          <p:cNvPr id="4" name="Picture 3" descr="New Image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24400" y="3352800"/>
            <a:ext cx="4267200" cy="3200400"/>
          </a:xfrm>
          <a:prstGeom prst="rect">
            <a:avLst/>
          </a:prstGeom>
        </p:spPr>
      </p:pic>
      <p:pic>
        <p:nvPicPr>
          <p:cNvPr id="5" name="Picture 4" descr="New Ima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" y="1066800"/>
            <a:ext cx="4267200" cy="3200400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800600" y="1510099"/>
            <a:ext cx="396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This week end 950 m of cable around the conical chambers located at the extremity of the ID800 mm vacuum chambers of vacuum sector A4R2.C</a:t>
            </a:r>
            <a:r>
              <a:rPr kumimoji="0" lang="en-GB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were </a:t>
            </a:r>
            <a:r>
              <a:rPr kumimoji="0" lang="en-GB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installed: 1 layer</a:t>
            </a: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8006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>
                <a:ea typeface="Calibri" pitchFamily="34" charset="0"/>
                <a:cs typeface="Times New Roman" pitchFamily="18" charset="0"/>
              </a:rPr>
              <a:t>The solenoid in LSS2R are powered to 5A: </a:t>
            </a:r>
            <a:r>
              <a:rPr lang="en-GB" b="1" dirty="0" smtClean="0">
                <a:ea typeface="Calibri" pitchFamily="34" charset="0"/>
                <a:cs typeface="Times New Roman" pitchFamily="18" charset="0"/>
              </a:rPr>
              <a:t>Apparently not sufficient magnetic </a:t>
            </a:r>
            <a:r>
              <a:rPr lang="en-GB" b="1" dirty="0" smtClean="0">
                <a:ea typeface="Calibri" pitchFamily="34" charset="0"/>
                <a:cs typeface="Times New Roman" pitchFamily="18" charset="0"/>
              </a:rPr>
              <a:t>field to suppress the formation of secondary electrons.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554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TDI2R Pressure Variation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546" y="5926508"/>
            <a:ext cx="5943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0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LSS2L before Technical Stop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 l="5000" t="8889" r="7917" b="9630"/>
          <a:stretch>
            <a:fillRect/>
          </a:stretch>
        </p:blipFill>
        <p:spPr bwMode="auto">
          <a:xfrm>
            <a:off x="249936" y="996696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53136" y="2692146"/>
            <a:ext cx="7660934" cy="1403350"/>
            <a:chOff x="431800" y="3143250"/>
            <a:chExt cx="7660934" cy="140335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31800" y="4140284"/>
              <a:ext cx="75438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31800" y="3481060"/>
              <a:ext cx="75438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213600" y="3143250"/>
              <a:ext cx="822661" cy="2539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 smtClean="0"/>
                <a:t>5</a:t>
              </a:r>
              <a:r>
                <a:rPr lang="en-US" sz="1050" dirty="0" smtClean="0">
                  <a:latin typeface="Verdana"/>
                </a:rPr>
                <a:t>·</a:t>
              </a:r>
              <a:r>
                <a:rPr lang="en-US" sz="1050" dirty="0" smtClean="0"/>
                <a:t>10</a:t>
              </a:r>
              <a:r>
                <a:rPr lang="en-US" sz="1050" baseline="30000" dirty="0" smtClean="0"/>
                <a:t>-8 </a:t>
              </a:r>
              <a:r>
                <a:rPr lang="en-US" sz="1050" dirty="0" smtClean="0"/>
                <a:t>mbar</a:t>
              </a:r>
              <a:endParaRPr lang="en-US" sz="1050" baseline="30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7481" y="4292684"/>
              <a:ext cx="925253" cy="2539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 smtClean="0"/>
                <a:t>1.0</a:t>
              </a:r>
              <a:r>
                <a:rPr lang="en-US" sz="1050" dirty="0" smtClean="0">
                  <a:latin typeface="Verdana"/>
                </a:rPr>
                <a:t>·</a:t>
              </a:r>
              <a:r>
                <a:rPr lang="en-US" sz="1050" dirty="0" smtClean="0"/>
                <a:t>10</a:t>
              </a:r>
              <a:r>
                <a:rPr lang="en-US" sz="1050" baseline="30000" dirty="0" smtClean="0"/>
                <a:t>-8 </a:t>
              </a:r>
              <a:r>
                <a:rPr lang="en-US" sz="1050" dirty="0" smtClean="0"/>
                <a:t>mbar</a:t>
              </a:r>
              <a:endParaRPr lang="en-US" sz="1050" baseline="30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5715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pressure increase was 5</a:t>
            </a:r>
            <a:r>
              <a:rPr lang="en-US" dirty="0" smtClean="0">
                <a:latin typeface="Verdana"/>
              </a:rPr>
              <a:t>·</a:t>
            </a:r>
            <a:r>
              <a:rPr lang="en-US" dirty="0" smtClean="0"/>
              <a:t>10</a:t>
            </a:r>
            <a:r>
              <a:rPr lang="en-US" baseline="30000" dirty="0" smtClean="0"/>
              <a:t>-8 </a:t>
            </a:r>
            <a:r>
              <a:rPr lang="en-US" dirty="0" smtClean="0"/>
              <a:t>mbar.</a:t>
            </a:r>
          </a:p>
          <a:p>
            <a:r>
              <a:rPr lang="en-US" dirty="0" smtClean="0"/>
              <a:t>Pressure increase during the injection due to electron cloud</a:t>
            </a:r>
          </a:p>
          <a:p>
            <a:r>
              <a:rPr lang="en-US" dirty="0" smtClean="0"/>
              <a:t>After about 2 h of stable beam, pressure increase due to heating effects.</a:t>
            </a: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280160" y="3221736"/>
            <a:ext cx="548640" cy="548640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25040" y="3008376"/>
            <a:ext cx="640080" cy="640080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LSS2L after Technical Stop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 l="5000" t="8889" r="7917" b="9630"/>
          <a:stretch>
            <a:fillRect/>
          </a:stretch>
        </p:blipFill>
        <p:spPr bwMode="auto">
          <a:xfrm>
            <a:off x="457200" y="8382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609600" y="3505200"/>
            <a:ext cx="7543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2971800"/>
            <a:ext cx="7543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91400" y="2633990"/>
            <a:ext cx="960519" cy="261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 smtClean="0"/>
              <a:t>3.5</a:t>
            </a:r>
            <a:r>
              <a:rPr lang="en-US" sz="1050" dirty="0" smtClean="0">
                <a:latin typeface="Verdana"/>
              </a:rPr>
              <a:t>·</a:t>
            </a:r>
            <a:r>
              <a:rPr lang="en-US" sz="1050" dirty="0" smtClean="0"/>
              <a:t>10</a:t>
            </a:r>
            <a:r>
              <a:rPr lang="en-US" sz="1050" baseline="30000" dirty="0" smtClean="0"/>
              <a:t>-8 </a:t>
            </a:r>
            <a:r>
              <a:rPr lang="en-US" sz="1050" dirty="0" smtClean="0"/>
              <a:t>mbar</a:t>
            </a:r>
            <a:endParaRPr lang="en-US" sz="105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7345281" y="3657600"/>
            <a:ext cx="925253" cy="2539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 smtClean="0"/>
              <a:t>1.0</a:t>
            </a:r>
            <a:r>
              <a:rPr lang="en-US" sz="1050" dirty="0" smtClean="0">
                <a:latin typeface="Verdana"/>
              </a:rPr>
              <a:t>·</a:t>
            </a:r>
            <a:r>
              <a:rPr lang="en-US" sz="1050" dirty="0" smtClean="0"/>
              <a:t>10</a:t>
            </a:r>
            <a:r>
              <a:rPr lang="en-US" sz="1050" baseline="30000" dirty="0" smtClean="0"/>
              <a:t>-8 </a:t>
            </a:r>
            <a:r>
              <a:rPr lang="en-US" sz="1050" dirty="0" smtClean="0"/>
              <a:t>mbar</a:t>
            </a:r>
            <a:endParaRPr lang="en-US" sz="105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486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pressure increase was 3.5</a:t>
            </a:r>
            <a:r>
              <a:rPr lang="en-US" dirty="0" smtClean="0">
                <a:latin typeface="Verdana"/>
              </a:rPr>
              <a:t>·</a:t>
            </a:r>
            <a:r>
              <a:rPr lang="en-US" dirty="0" smtClean="0"/>
              <a:t>10</a:t>
            </a:r>
            <a:r>
              <a:rPr lang="en-US" baseline="30000" dirty="0" smtClean="0"/>
              <a:t>-8 </a:t>
            </a:r>
            <a:r>
              <a:rPr lang="en-US" dirty="0" smtClean="0"/>
              <a:t>mbar.</a:t>
            </a:r>
          </a:p>
          <a:p>
            <a:r>
              <a:rPr lang="en-US" dirty="0" smtClean="0"/>
              <a:t>Pressure increase during the injection due to electron cloud</a:t>
            </a:r>
          </a:p>
          <a:p>
            <a:r>
              <a:rPr lang="en-US" dirty="0" smtClean="0"/>
              <a:t>After about 2 h of stable beam, pressure increase due to heating effects.</a:t>
            </a: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324600" y="2895600"/>
            <a:ext cx="990600" cy="548640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29200" y="2895600"/>
            <a:ext cx="640080" cy="640080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LSS2L and </a:t>
            </a:r>
            <a:r>
              <a:rPr lang="en-US" dirty="0" smtClean="0"/>
              <a:t>LSS8R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730012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0" y="4572000"/>
            <a:ext cx="41910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Both TDIs have the same behavior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990600"/>
            <a:ext cx="674483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TDI in LSS8R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5493603"/>
            <a:ext cx="7696200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Starting from fill 2092 (1.29E11 p/b) a pressure increases are seen at TDI about 1h-2h after machine full</a:t>
            </a:r>
          </a:p>
          <a:p>
            <a:pPr>
              <a:buFont typeface="Arial" pitchFamily="34" charset="0"/>
              <a:buChar char="•"/>
            </a:pPr>
            <a:endParaRPr lang="en-US" sz="9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Temperature increases from 8 to 17 deg are observed at TDI extremities: measurements done externally. The temperature internally is higher.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effects of the heating in the vacuum?</a:t>
            </a:r>
            <a:endParaRPr lang="en-US" dirty="0"/>
          </a:p>
        </p:txBody>
      </p:sp>
      <p:graphicFrame>
        <p:nvGraphicFramePr>
          <p:cNvPr id="5" name="Object 211"/>
          <p:cNvGraphicFramePr>
            <a:graphicFrameLocks noChangeAspect="1"/>
          </p:cNvGraphicFramePr>
          <p:nvPr/>
        </p:nvGraphicFramePr>
        <p:xfrm>
          <a:off x="457200" y="795309"/>
          <a:ext cx="4970463" cy="4081491"/>
        </p:xfrm>
        <a:graphic>
          <a:graphicData uri="http://schemas.openxmlformats.org/presentationml/2006/ole">
            <p:oleObj spid="_x0000_s14366" name="KGPlot" r:id="rId3" imgW="5489448" imgH="4506468" progId="">
              <p:embed/>
            </p:oleObj>
          </a:graphicData>
        </a:graphic>
      </p:graphicFrame>
      <p:sp>
        <p:nvSpPr>
          <p:cNvPr id="11" name="Text Box 245"/>
          <p:cNvSpPr txBox="1">
            <a:spLocks noChangeArrowheads="1"/>
          </p:cNvSpPr>
          <p:nvPr/>
        </p:nvSpPr>
        <p:spPr bwMode="auto">
          <a:xfrm>
            <a:off x="4343400" y="1447800"/>
            <a:ext cx="609600" cy="33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 dirty="0">
                <a:solidFill>
                  <a:srgbClr val="0000CC"/>
                </a:solidFill>
                <a:latin typeface="Comic Sans MS" pitchFamily="66" charset="0"/>
              </a:rPr>
              <a:t>20h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5257800" y="2941320"/>
            <a:ext cx="228600" cy="640080"/>
          </a:xfrm>
          <a:prstGeom prst="rightBrac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2971800"/>
            <a:ext cx="2590800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From room temperature to 50˚C the outgassing increase of factor ≈10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953000" y="2225040"/>
            <a:ext cx="228600" cy="1280160"/>
          </a:xfrm>
          <a:prstGeom prst="rightBrace">
            <a:avLst/>
          </a:prstGeom>
          <a:ln w="317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2057400"/>
            <a:ext cx="2590800" cy="73866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FF"/>
                </a:solidFill>
              </a:rPr>
              <a:t>From room temperature to 100˚C the outgassing increase of factor  ≈100</a:t>
            </a:r>
            <a:endParaRPr lang="en-US" sz="1400" b="1" dirty="0">
              <a:solidFill>
                <a:srgbClr val="FF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7244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Data from P. Chiggiato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502920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constant increase of bunch intensity before and after the technical stop are producing an heating effect in the TDI: HOM. </a:t>
            </a:r>
          </a:p>
          <a:p>
            <a:r>
              <a:rPr lang="en-US" sz="1600" dirty="0" smtClean="0"/>
              <a:t>	Possible mitigations:</a:t>
            </a:r>
          </a:p>
          <a:p>
            <a:r>
              <a:rPr lang="en-US" sz="1600" dirty="0" smtClean="0"/>
              <a:t>	1) </a:t>
            </a:r>
            <a:r>
              <a:rPr lang="en-US" sz="1600" dirty="0"/>
              <a:t>Add ventilator externally</a:t>
            </a:r>
            <a:r>
              <a:rPr lang="en-US" sz="1600" dirty="0" smtClean="0"/>
              <a:t>: reduce outgassing (possibly </a:t>
            </a:r>
            <a:r>
              <a:rPr lang="en-US" sz="1600" dirty="0"/>
              <a:t>not </a:t>
            </a:r>
            <a:r>
              <a:rPr lang="en-US" sz="1600" dirty="0" smtClean="0"/>
              <a:t>sufficient)</a:t>
            </a:r>
            <a:endParaRPr lang="en-US" sz="1600" dirty="0"/>
          </a:p>
          <a:p>
            <a:r>
              <a:rPr lang="en-US" sz="1600" dirty="0" smtClean="0"/>
              <a:t>	2) Increase bunch length and/or decrease bunch intensity (to be defined by impedance experts)	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82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Vacuum Observations:</a:t>
            </a:r>
            <a:br>
              <a:rPr lang="en-US" sz="4800" dirty="0" smtClean="0"/>
            </a:br>
            <a:r>
              <a:rPr lang="en-US" sz="4800" dirty="0" smtClean="0"/>
              <a:t>ATLAS, CMS and </a:t>
            </a:r>
            <a:r>
              <a:rPr lang="en-US" sz="4800" dirty="0" err="1" smtClean="0"/>
              <a:t>LHCb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8546" y="5926508"/>
            <a:ext cx="5943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69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Cavern : Q1 – Q1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69" y="1168400"/>
            <a:ext cx="89629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213426" y="1916668"/>
            <a:ext cx="2273828" cy="978932"/>
            <a:chOff x="2213426" y="1916668"/>
            <a:chExt cx="2273828" cy="97893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352800" y="2286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213426" y="1916668"/>
              <a:ext cx="2273828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/>
                <a:t>Synchrotron Radiation</a:t>
              </a:r>
              <a:endParaRPr lang="fr-FR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8200" y="3124200"/>
            <a:ext cx="45717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Q1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114800"/>
            <a:ext cx="1648272" cy="36933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At</a:t>
            </a:r>
            <a:r>
              <a:rPr lang="fr-FR" dirty="0" smtClean="0"/>
              <a:t> 18 m </a:t>
            </a:r>
            <a:r>
              <a:rPr lang="fr-FR" dirty="0" err="1" smtClean="0"/>
              <a:t>from</a:t>
            </a:r>
            <a:r>
              <a:rPr lang="fr-FR" dirty="0" smtClean="0"/>
              <a:t> IP</a:t>
            </a:r>
            <a:endParaRPr lang="fr-FR" dirty="0"/>
          </a:p>
        </p:txBody>
      </p:sp>
      <p:grpSp>
        <p:nvGrpSpPr>
          <p:cNvPr id="12" name="Group 11"/>
          <p:cNvGrpSpPr/>
          <p:nvPr/>
        </p:nvGrpSpPr>
        <p:grpSpPr>
          <a:xfrm rot="10800000">
            <a:off x="3692214" y="4299466"/>
            <a:ext cx="1616148" cy="978932"/>
            <a:chOff x="2529232" y="1916668"/>
            <a:chExt cx="1616148" cy="9789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352800" y="2286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sp>
          <p:nvSpPr>
            <p:cNvPr id="14" name="TextBox 13"/>
            <p:cNvSpPr txBox="1"/>
            <p:nvPr/>
          </p:nvSpPr>
          <p:spPr>
            <a:xfrm rot="10800000">
              <a:off x="2529232" y="1916668"/>
              <a:ext cx="1616148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err="1" smtClean="0"/>
                <a:t>Beam</a:t>
              </a:r>
              <a:r>
                <a:rPr lang="fr-FR" dirty="0" smtClean="0"/>
                <a:t> Collision </a:t>
              </a:r>
              <a:endParaRPr lang="fr-FR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9600" y="5867400"/>
            <a:ext cx="4804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Maximum Pressure </a:t>
            </a:r>
            <a:r>
              <a:rPr lang="fr-FR" dirty="0" err="1" smtClean="0"/>
              <a:t>at</a:t>
            </a:r>
            <a:r>
              <a:rPr lang="fr-FR" dirty="0" smtClean="0"/>
              <a:t> Q1: 1·10</a:t>
            </a:r>
            <a:r>
              <a:rPr lang="fr-FR" baseline="30000" dirty="0" smtClean="0"/>
              <a:t>-9</a:t>
            </a:r>
            <a:r>
              <a:rPr lang="fr-FR" dirty="0" smtClean="0"/>
              <a:t> mbar</a:t>
            </a:r>
          </a:p>
          <a:p>
            <a:r>
              <a:rPr lang="fr-FR" dirty="0"/>
              <a:t>Maximum Pressure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smtClean="0"/>
              <a:t>18 m </a:t>
            </a:r>
            <a:r>
              <a:rPr lang="fr-FR" dirty="0" err="1" smtClean="0"/>
              <a:t>from</a:t>
            </a:r>
            <a:r>
              <a:rPr lang="fr-FR" dirty="0" smtClean="0"/>
              <a:t> IP: 5·10</a:t>
            </a:r>
            <a:r>
              <a:rPr lang="fr-FR" baseline="30000" dirty="0" smtClean="0"/>
              <a:t>-11</a:t>
            </a:r>
            <a:r>
              <a:rPr lang="fr-FR" dirty="0" smtClean="0"/>
              <a:t> mbar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8135407" y="5904598"/>
            <a:ext cx="97013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Fill</a:t>
            </a:r>
            <a:r>
              <a:rPr lang="fr-FR" dirty="0" smtClean="0"/>
              <a:t> 2155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Cavern: Q1 – Q1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914400"/>
            <a:ext cx="90525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1434171" y="1611868"/>
            <a:ext cx="1554721" cy="978932"/>
            <a:chOff x="2568625" y="1916668"/>
            <a:chExt cx="1554721" cy="97893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352800" y="2286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568625" y="1916668"/>
              <a:ext cx="1554721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/>
                <a:t>Electron Cloud</a:t>
              </a:r>
              <a:endParaRPr lang="fr-FR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6693" y="2406134"/>
            <a:ext cx="159537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At</a:t>
            </a:r>
            <a:r>
              <a:rPr lang="fr-FR" dirty="0" smtClean="0"/>
              <a:t> 18m </a:t>
            </a:r>
            <a:r>
              <a:rPr lang="fr-FR" dirty="0" err="1" smtClean="0"/>
              <a:t>from</a:t>
            </a:r>
            <a:r>
              <a:rPr lang="fr-FR" dirty="0" smtClean="0"/>
              <a:t> IP</a:t>
            </a:r>
            <a:endParaRPr lang="fr-FR" dirty="0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3573998" y="4239644"/>
            <a:ext cx="1616148" cy="978932"/>
            <a:chOff x="2529232" y="1916668"/>
            <a:chExt cx="1616148" cy="9789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352800" y="2286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sp>
          <p:nvSpPr>
            <p:cNvPr id="11" name="TextBox 10"/>
            <p:cNvSpPr txBox="1"/>
            <p:nvPr/>
          </p:nvSpPr>
          <p:spPr>
            <a:xfrm rot="10800000">
              <a:off x="2529232" y="1916668"/>
              <a:ext cx="1616148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err="1" smtClean="0"/>
                <a:t>Beam</a:t>
              </a:r>
              <a:r>
                <a:rPr lang="fr-FR" dirty="0" smtClean="0"/>
                <a:t> Collision </a:t>
              </a:r>
              <a:endParaRPr lang="fr-FR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600" y="5715000"/>
            <a:ext cx="696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During collision pressure quite constant in all IP: 5·10</a:t>
            </a:r>
            <a:r>
              <a:rPr lang="en-US" baseline="30000" dirty="0" smtClean="0"/>
              <a:t>-10</a:t>
            </a:r>
            <a:r>
              <a:rPr lang="en-US" dirty="0" smtClean="0"/>
              <a:t> mbar</a:t>
            </a:r>
          </a:p>
          <a:p>
            <a:r>
              <a:rPr lang="en-US" dirty="0" smtClean="0"/>
              <a:t>At 18 m right: pressure function of beam parameters: orbit, emittance,…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35407" y="5904598"/>
            <a:ext cx="97013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Fill</a:t>
            </a:r>
            <a:r>
              <a:rPr lang="fr-FR" dirty="0" smtClean="0"/>
              <a:t> 2155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127" y="685800"/>
            <a:ext cx="906087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3600" y="1836707"/>
            <a:ext cx="3124200" cy="67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ALICE Cavern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Layout: Q1 – Q1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743200"/>
            <a:ext cx="7393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For the installation drawing layout: </a:t>
            </a:r>
            <a:r>
              <a:rPr lang="en-US" sz="1100" dirty="0" smtClean="0">
                <a:hlinkClick r:id="rId4"/>
              </a:rPr>
              <a:t>https://lhc-div-miwg.web.cern.ch/lhc-div-miwg/Main_Pages/new_frame%20miwg_icl.htm</a:t>
            </a:r>
            <a:endParaRPr lang="en-US" sz="1100" dirty="0" smtClean="0"/>
          </a:p>
          <a:p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1711523"/>
            <a:ext cx="56778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IP2.X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14400"/>
            <a:ext cx="69121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B1L2.X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796534"/>
            <a:ext cx="628698" cy="1846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" b="1" dirty="0" smtClean="0"/>
              <a:t>VGI.220.1L2.X</a:t>
            </a:r>
            <a:endParaRPr lang="en-US" sz="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914400"/>
            <a:ext cx="69923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A1L2.X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838200"/>
            <a:ext cx="72487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A1R2.X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5798" y="1828800"/>
            <a:ext cx="630302" cy="1846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" b="1" dirty="0" smtClean="0"/>
              <a:t>VGPB.190.1L2</a:t>
            </a:r>
            <a:endParaRPr lang="en-US" sz="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23989" y="1676400"/>
            <a:ext cx="639919" cy="1846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" b="1" dirty="0" smtClean="0"/>
              <a:t>VGI.220.1R2.X</a:t>
            </a:r>
            <a:endParaRPr lang="en-US" sz="6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867" y="2983468"/>
            <a:ext cx="865293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200650" y="3745468"/>
            <a:ext cx="9144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IP2.X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86050" y="3821668"/>
            <a:ext cx="9144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A1L2.X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67650" y="6183868"/>
            <a:ext cx="9144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A1R2.X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85850" y="6107668"/>
            <a:ext cx="9144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B1L2.X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862173" y="3244334"/>
            <a:ext cx="4240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ALICE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Vacuum Instrumentations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Drawings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599" y="1581354"/>
            <a:ext cx="8031855" cy="39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Cavern: Q1 – Q1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27483" y="1643390"/>
            <a:ext cx="857927" cy="2616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b="1" dirty="0" smtClean="0"/>
              <a:t>1·10</a:t>
            </a:r>
            <a:r>
              <a:rPr lang="fr-FR" sz="1100" b="1" baseline="30000" dirty="0" smtClean="0"/>
              <a:t>-6</a:t>
            </a:r>
            <a:r>
              <a:rPr lang="fr-FR" sz="1100" b="1" dirty="0" smtClean="0"/>
              <a:t> mbar</a:t>
            </a:r>
            <a:endParaRPr lang="fr-FR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5070156"/>
            <a:ext cx="631904" cy="246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000" b="1" dirty="0" err="1" smtClean="0"/>
              <a:t>Fill</a:t>
            </a:r>
            <a:r>
              <a:rPr lang="fr-FR" sz="1000" b="1" dirty="0" smtClean="0"/>
              <a:t> 2158</a:t>
            </a:r>
            <a:endParaRPr lang="fr-FR" sz="1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119" y="773668"/>
            <a:ext cx="8903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pressure reading at </a:t>
            </a:r>
            <a:r>
              <a:rPr lang="en-GB" b="1" dirty="0" smtClean="0">
                <a:solidFill>
                  <a:srgbClr val="FF0000"/>
                </a:solidFill>
              </a:rPr>
              <a:t>18 m right of the IP </a:t>
            </a:r>
            <a:r>
              <a:rPr lang="en-GB" dirty="0" smtClean="0"/>
              <a:t>is very </a:t>
            </a:r>
            <a:r>
              <a:rPr lang="en-GB" dirty="0" smtClean="0"/>
              <a:t>sensitive </a:t>
            </a:r>
            <a:r>
              <a:rPr lang="en-GB" dirty="0" smtClean="0"/>
              <a:t>to beam parameters variation</a:t>
            </a:r>
          </a:p>
          <a:p>
            <a:pPr algn="ctr"/>
            <a:r>
              <a:rPr lang="en-GB" b="1" u="sng" dirty="0" smtClean="0"/>
              <a:t>Same bunch intensity – Same filling patterns</a:t>
            </a:r>
            <a:endParaRPr lang="en-GB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672940" y="5077266"/>
            <a:ext cx="631904" cy="246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000" b="1" dirty="0" err="1" smtClean="0"/>
              <a:t>Fill</a:t>
            </a:r>
            <a:r>
              <a:rPr lang="fr-FR" sz="1000" b="1" dirty="0" smtClean="0"/>
              <a:t> 2157</a:t>
            </a:r>
            <a:endParaRPr lang="fr-FR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24236" y="3087004"/>
            <a:ext cx="857927" cy="2616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b="1" dirty="0" smtClean="0"/>
              <a:t>2·10</a:t>
            </a:r>
            <a:r>
              <a:rPr lang="fr-FR" sz="1100" b="1" baseline="30000" dirty="0" smtClean="0"/>
              <a:t>-9</a:t>
            </a:r>
            <a:r>
              <a:rPr lang="fr-FR" sz="1100" b="1" dirty="0" smtClean="0"/>
              <a:t> mbar</a:t>
            </a:r>
            <a:endParaRPr lang="fr-FR" sz="11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6108600"/>
            <a:ext cx="816478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362200" y="2286000"/>
            <a:ext cx="0" cy="3581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340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Cavern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04900"/>
            <a:ext cx="873067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807479" y="1796534"/>
            <a:ext cx="1554721" cy="978932"/>
            <a:chOff x="2563705" y="1916668"/>
            <a:chExt cx="1554721" cy="97893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352800" y="2286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563705" y="1916668"/>
              <a:ext cx="1554721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/>
                <a:t>Electron Cloud</a:t>
              </a:r>
              <a:endParaRPr lang="fr-FR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57600" y="2406134"/>
            <a:ext cx="673326" cy="36933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VELO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4050268"/>
            <a:ext cx="45717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Q1</a:t>
            </a:r>
            <a:endParaRPr lang="fr-FR" dirty="0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1964108" y="4114800"/>
            <a:ext cx="2273828" cy="978932"/>
            <a:chOff x="2193444" y="1916668"/>
            <a:chExt cx="2273828" cy="9789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352800" y="2286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sp>
          <p:nvSpPr>
            <p:cNvPr id="11" name="TextBox 10"/>
            <p:cNvSpPr txBox="1"/>
            <p:nvPr/>
          </p:nvSpPr>
          <p:spPr>
            <a:xfrm rot="10800000">
              <a:off x="2193444" y="1916668"/>
              <a:ext cx="2273828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/>
                <a:t>Synchrotron Radiation</a:t>
              </a:r>
              <a:endParaRPr lang="fr-FR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35407" y="5904598"/>
            <a:ext cx="97013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Fill</a:t>
            </a:r>
            <a:r>
              <a:rPr lang="fr-FR" dirty="0" smtClean="0"/>
              <a:t> 2155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5867400"/>
            <a:ext cx="432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Maximum Pressure in the VELO: 4·10</a:t>
            </a:r>
            <a:r>
              <a:rPr lang="fr-FR" baseline="30000" dirty="0" smtClean="0"/>
              <a:t>-9</a:t>
            </a:r>
            <a:r>
              <a:rPr lang="fr-FR" dirty="0" smtClean="0"/>
              <a:t> mbar</a:t>
            </a:r>
          </a:p>
          <a:p>
            <a:r>
              <a:rPr lang="fr-FR" dirty="0"/>
              <a:t>Maximum Pressure </a:t>
            </a:r>
            <a:r>
              <a:rPr lang="fr-FR" dirty="0" err="1" smtClean="0"/>
              <a:t>at</a:t>
            </a:r>
            <a:r>
              <a:rPr lang="fr-FR" dirty="0" smtClean="0"/>
              <a:t> the Q1: 4·10</a:t>
            </a:r>
            <a:r>
              <a:rPr lang="fr-FR" baseline="30000" dirty="0" smtClean="0"/>
              <a:t>-10</a:t>
            </a:r>
            <a:r>
              <a:rPr lang="fr-FR" dirty="0" smtClean="0"/>
              <a:t> mbar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82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8546" y="5926508"/>
            <a:ext cx="5943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69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825"/>
            <a:ext cx="9144000" cy="838200"/>
          </a:xfrm>
        </p:spPr>
        <p:txBody>
          <a:bodyPr>
            <a:normAutofit/>
          </a:bodyPr>
          <a:lstStyle/>
          <a:p>
            <a:pPr lvl="0"/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  <a:ea typeface="MS Mincho" pitchFamily="49" charset="-128"/>
                <a:cs typeface="Times New Roman" pitchFamily="18" charset="0"/>
              </a:rPr>
              <a:t>Vacuum Observation Summary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224" y="1247187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" y="1159907"/>
            <a:ext cx="879928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u="sng" dirty="0" smtClean="0"/>
              <a:t>In ALICE Experiments: from Q1 to Q1:</a:t>
            </a:r>
          </a:p>
          <a:p>
            <a:pPr marL="1143000" lvl="2" indent="-228600">
              <a:buFont typeface="Courier New" pitchFamily="49" charset="0"/>
              <a:buChar char="o"/>
            </a:pPr>
            <a:r>
              <a:rPr lang="en-US" dirty="0" smtClean="0"/>
              <a:t>No variation compared to the technical stop.</a:t>
            </a:r>
          </a:p>
          <a:p>
            <a:pPr marL="1143000" lvl="2" indent="-228600">
              <a:buFont typeface="Courier New" pitchFamily="49" charset="0"/>
              <a:buChar char="o"/>
            </a:pPr>
            <a:r>
              <a:rPr lang="en-US" dirty="0" smtClean="0"/>
              <a:t>All the vacuum gauges are in the 10</a:t>
            </a:r>
            <a:r>
              <a:rPr lang="en-US" baseline="30000" dirty="0" smtClean="0"/>
              <a:t>-10</a:t>
            </a:r>
            <a:r>
              <a:rPr lang="en-US" dirty="0" smtClean="0"/>
              <a:t> mbar range.</a:t>
            </a:r>
          </a:p>
          <a:p>
            <a:pPr marL="0" lvl="2">
              <a:buFont typeface="Wingdings" pitchFamily="2" charset="2"/>
              <a:buChar char="v"/>
            </a:pPr>
            <a:endParaRPr lang="en-US" sz="1200" dirty="0" smtClean="0"/>
          </a:p>
          <a:p>
            <a:pPr marL="0" lvl="2">
              <a:buFont typeface="Wingdings" pitchFamily="2" charset="2"/>
              <a:buChar char="v"/>
            </a:pPr>
            <a:r>
              <a:rPr lang="en-US" sz="2000" b="1" u="sng" dirty="0" smtClean="0"/>
              <a:t>LSS2: From Q4 to Inner Triplet:</a:t>
            </a:r>
          </a:p>
          <a:p>
            <a:pPr marL="1033463" lvl="1" indent="-174625">
              <a:buFont typeface="Courier New" pitchFamily="49" charset="0"/>
              <a:buChar char="o"/>
            </a:pPr>
            <a:r>
              <a:rPr lang="en-US" dirty="0" smtClean="0"/>
              <a:t>The </a:t>
            </a:r>
            <a:r>
              <a:rPr lang="en-US" dirty="0" smtClean="0"/>
              <a:t>pressure in the ZDC vacuum chambers is decreasing</a:t>
            </a:r>
            <a:r>
              <a:rPr lang="en-US" dirty="0" smtClean="0"/>
              <a:t>: Vacuum </a:t>
            </a:r>
            <a:r>
              <a:rPr lang="en-US" dirty="0" smtClean="0"/>
              <a:t>cleaning and scrubbing is </a:t>
            </a:r>
            <a:r>
              <a:rPr lang="en-US" dirty="0" smtClean="0"/>
              <a:t>effective to </a:t>
            </a:r>
            <a:r>
              <a:rPr lang="en-US" dirty="0" smtClean="0"/>
              <a:t>decrease the effects of electron cloud</a:t>
            </a:r>
            <a:r>
              <a:rPr lang="en-US" dirty="0" smtClean="0"/>
              <a:t>.</a:t>
            </a:r>
          </a:p>
          <a:p>
            <a:pPr marL="1143000" lvl="2" indent="-228600">
              <a:buFont typeface="Wingdings" pitchFamily="2" charset="2"/>
              <a:buChar char="ü"/>
            </a:pPr>
            <a:endParaRPr lang="en-US" sz="1200" dirty="0" smtClean="0"/>
          </a:p>
          <a:p>
            <a:pPr indent="228600">
              <a:buFont typeface="Wingdings" pitchFamily="2" charset="2"/>
              <a:buChar char="v"/>
            </a:pPr>
            <a:r>
              <a:rPr lang="en-US" sz="2000" b="1" u="sng" dirty="0" smtClean="0"/>
              <a:t>TDI LSS 2 and LSS8: </a:t>
            </a:r>
          </a:p>
          <a:p>
            <a:pPr marL="1033463" lvl="1" indent="-174625">
              <a:buFont typeface="Courier New" pitchFamily="49" charset="0"/>
              <a:buChar char="o"/>
            </a:pPr>
            <a:r>
              <a:rPr lang="en-US" dirty="0" smtClean="0"/>
              <a:t>During </a:t>
            </a:r>
            <a:r>
              <a:rPr lang="en-US" dirty="0" smtClean="0"/>
              <a:t>beam injection pressure increases due to electron </a:t>
            </a:r>
            <a:r>
              <a:rPr lang="en-US" dirty="0" smtClean="0"/>
              <a:t>cloud and then a </a:t>
            </a:r>
            <a:r>
              <a:rPr lang="en-US" dirty="0" smtClean="0"/>
              <a:t>further pressure increase is </a:t>
            </a:r>
            <a:r>
              <a:rPr lang="en-US" dirty="0" smtClean="0"/>
              <a:t>registered: Thermocouples </a:t>
            </a:r>
            <a:r>
              <a:rPr lang="en-US" dirty="0" smtClean="0"/>
              <a:t>installed externally to the TDI shows an increase of temperature up to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T of 17˚C: thermal outgassing is responsible for this pressure </a:t>
            </a:r>
            <a:r>
              <a:rPr lang="en-US" dirty="0" smtClean="0"/>
              <a:t>increase</a:t>
            </a:r>
          </a:p>
          <a:p>
            <a:pPr marL="858838" lvl="1">
              <a:buFont typeface="Courier New" pitchFamily="49" charset="0"/>
              <a:buChar char="o"/>
            </a:pPr>
            <a:endParaRPr lang="en-US" sz="1200" dirty="0" smtClean="0"/>
          </a:p>
          <a:p>
            <a:pPr indent="228600">
              <a:buFont typeface="Wingdings" pitchFamily="2" charset="2"/>
              <a:buChar char="v"/>
            </a:pPr>
            <a:r>
              <a:rPr lang="en-US" sz="2000" b="1" u="sng" dirty="0" smtClean="0"/>
              <a:t>In CMS at 18m right of the IP: </a:t>
            </a:r>
            <a:endParaRPr lang="en-US" sz="2000" b="1" u="sng" dirty="0" smtClean="0"/>
          </a:p>
          <a:p>
            <a:pPr marL="401638">
              <a:buFont typeface="Courier New" pitchFamily="49" charset="0"/>
              <a:buChar char="o"/>
            </a:pPr>
            <a:endParaRPr lang="en-US" sz="1200" dirty="0" smtClean="0"/>
          </a:p>
          <a:p>
            <a:pPr marL="858838" lvl="1">
              <a:buFont typeface="Courier New" pitchFamily="49" charset="0"/>
              <a:buChar char="o"/>
            </a:pPr>
            <a:r>
              <a:rPr lang="en-US" dirty="0" smtClean="0"/>
              <a:t> Pressure level variation is sensitive to beam parameters: few order of magnitude.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084" y="3962400"/>
            <a:ext cx="8996901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ALICE Extended Tunnel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Layout: D2 – D1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3200" y="4953000"/>
            <a:ext cx="577402" cy="1846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" b="1" dirty="0" smtClean="0"/>
              <a:t>VGI.514.4R2</a:t>
            </a:r>
            <a:endParaRPr lang="en-US" sz="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3750" y="3963985"/>
            <a:ext cx="51328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ITR2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558150" y="4116385"/>
            <a:ext cx="38985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D2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06988" y="5157785"/>
            <a:ext cx="641522" cy="1846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" b="1" dirty="0" smtClean="0"/>
              <a:t>VGPB.123.4R2</a:t>
            </a:r>
            <a:endParaRPr lang="en-US" sz="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61950" y="3774168"/>
            <a:ext cx="23112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Vacuum Sector A4R2.X</a:t>
            </a:r>
            <a:endParaRPr lang="en-US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149" y="931225"/>
            <a:ext cx="872836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11641" y="773668"/>
            <a:ext cx="228395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Vacuum Sector A4L2.X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60008" y="2074225"/>
            <a:ext cx="566181" cy="1846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" b="1" dirty="0" smtClean="0"/>
              <a:t>VGI.514.4L2</a:t>
            </a:r>
            <a:endParaRPr lang="en-US" sz="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163890" y="1921825"/>
            <a:ext cx="630301" cy="1846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" b="1" dirty="0" smtClean="0"/>
              <a:t>VGPB.231.4L2</a:t>
            </a:r>
            <a:endParaRPr lang="en-US" sz="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348350" y="931225"/>
            <a:ext cx="43473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TDI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405750" y="931225"/>
            <a:ext cx="48763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ITL2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9950" y="1007425"/>
            <a:ext cx="38985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D2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796150" y="1998025"/>
            <a:ext cx="630302" cy="1846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" b="1" dirty="0" smtClean="0"/>
              <a:t>VGPB.123.4L2</a:t>
            </a:r>
            <a:endParaRPr lang="en-US" sz="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9087" y="4853940"/>
            <a:ext cx="716313" cy="2000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TCT + TCL</a:t>
            </a:r>
            <a:endParaRPr lang="en-US" sz="7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43000" y="2634734"/>
            <a:ext cx="949299" cy="1846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" dirty="0" smtClean="0"/>
              <a:t>Recombination chamber</a:t>
            </a:r>
            <a:endParaRPr lang="en-US" sz="600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5715000"/>
            <a:ext cx="949299" cy="1846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" dirty="0" smtClean="0"/>
              <a:t>Recombination chamber</a:t>
            </a:r>
            <a:endParaRPr lang="en-US" sz="600" dirty="0"/>
          </a:p>
        </p:txBody>
      </p:sp>
      <p:sp>
        <p:nvSpPr>
          <p:cNvPr id="21" name="TextBox 20"/>
          <p:cNvSpPr txBox="1"/>
          <p:nvPr/>
        </p:nvSpPr>
        <p:spPr>
          <a:xfrm>
            <a:off x="3430664" y="2590800"/>
            <a:ext cx="1098379" cy="1846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" dirty="0" smtClean="0"/>
              <a:t>ID 800 mm Vacuum Chamber</a:t>
            </a:r>
            <a:endParaRPr lang="en-US" sz="600" dirty="0"/>
          </a:p>
        </p:txBody>
      </p:sp>
      <p:sp>
        <p:nvSpPr>
          <p:cNvPr id="36" name="TextBox 35"/>
          <p:cNvSpPr txBox="1"/>
          <p:nvPr/>
        </p:nvSpPr>
        <p:spPr>
          <a:xfrm>
            <a:off x="3429000" y="5638800"/>
            <a:ext cx="1098379" cy="1846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" dirty="0" smtClean="0"/>
              <a:t>ID 800 mm Vacuum Chamber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8915400" cy="715962"/>
          </a:xfrm>
        </p:spPr>
        <p:txBody>
          <a:bodyPr>
            <a:noAutofit/>
          </a:bodyPr>
          <a:lstStyle/>
          <a:p>
            <a:r>
              <a:rPr lang="en-US" sz="4400" dirty="0" smtClean="0"/>
              <a:t>Pressure history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8546" y="5926508"/>
            <a:ext cx="5943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2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ALICE Cavern Pressure Distribution </a:t>
            </a:r>
            <a:br>
              <a:rPr lang="en-US" dirty="0" smtClean="0"/>
            </a:br>
            <a:r>
              <a:rPr lang="en-US" dirty="0" smtClean="0"/>
              <a:t>Before Technical Stop 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952292"/>
            <a:ext cx="7239000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IP: </a:t>
            </a:r>
            <a:r>
              <a:rPr lang="en-US" sz="1600" b="1" dirty="0" smtClean="0"/>
              <a:t>Maximum Pressure VGPB.190.1L2.X: </a:t>
            </a:r>
            <a:r>
              <a:rPr lang="en-US" sz="1600" b="1" dirty="0" smtClean="0"/>
              <a:t>5</a:t>
            </a:r>
            <a:r>
              <a:rPr lang="en-US" sz="1600" b="1" dirty="0" smtClean="0">
                <a:latin typeface="Verdana"/>
              </a:rPr>
              <a:t>·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-10</a:t>
            </a:r>
            <a:r>
              <a:rPr lang="en-US" sz="1600" b="1" dirty="0" smtClean="0"/>
              <a:t> mbar</a:t>
            </a:r>
            <a:endParaRPr lang="en-US" sz="1600" b="1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1250" t="6667" r="9583" b="11852"/>
          <a:stretch>
            <a:fillRect/>
          </a:stretch>
        </p:blipFill>
        <p:spPr bwMode="auto">
          <a:xfrm>
            <a:off x="0" y="1143000"/>
            <a:ext cx="88946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143000"/>
            <a:ext cx="591829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-7</a:t>
            </a:r>
            <a:r>
              <a:rPr lang="en-US" sz="800" b="1" dirty="0" smtClean="0"/>
              <a:t> mbar</a:t>
            </a:r>
            <a:endParaRPr lang="en-US" sz="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257800"/>
            <a:ext cx="627095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-11</a:t>
            </a:r>
            <a:r>
              <a:rPr lang="en-US" sz="800" b="1" dirty="0" smtClean="0"/>
              <a:t> mbar</a:t>
            </a:r>
            <a:endParaRPr lang="en-US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4699084"/>
            <a:ext cx="2133600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/>
              <a:t>Cryo</a:t>
            </a:r>
            <a:r>
              <a:rPr lang="en-US" sz="1050" b="1" dirty="0" smtClean="0"/>
              <a:t> loss</a:t>
            </a:r>
            <a:endParaRPr lang="en-US" sz="1050" b="1" dirty="0"/>
          </a:p>
        </p:txBody>
      </p:sp>
    </p:spTree>
    <p:extLst>
      <p:ext uri="{BB962C8B-B14F-4D97-AF65-F5344CB8AC3E}">
        <p14:creationId xmlns="" xmlns:p14="http://schemas.microsoft.com/office/powerpoint/2010/main" val="289800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ALICE Cavern Pressure Distribution </a:t>
            </a:r>
            <a:br>
              <a:rPr lang="en-US" dirty="0" smtClean="0"/>
            </a:br>
            <a:r>
              <a:rPr lang="en-US" dirty="0" smtClean="0"/>
              <a:t>After Stop 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952292"/>
            <a:ext cx="7239000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</a:t>
            </a:r>
            <a:r>
              <a:rPr lang="en-US" sz="1600" b="1" dirty="0" smtClean="0"/>
              <a:t> IP: Maximum Pressure VGPB.190.1L2.X: 5</a:t>
            </a:r>
            <a:r>
              <a:rPr lang="en-US" sz="1600" b="1" dirty="0" smtClean="0">
                <a:latin typeface="Verdana"/>
              </a:rPr>
              <a:t>·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-10</a:t>
            </a:r>
            <a:r>
              <a:rPr lang="en-US" sz="1600" b="1" dirty="0" smtClean="0"/>
              <a:t> mbar</a:t>
            </a:r>
            <a:endParaRPr lang="en-US" sz="1600" b="1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l="1250" t="6667" r="9583" b="11852"/>
          <a:stretch>
            <a:fillRect/>
          </a:stretch>
        </p:blipFill>
        <p:spPr bwMode="auto">
          <a:xfrm>
            <a:off x="228600" y="1200150"/>
            <a:ext cx="88946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1238250"/>
            <a:ext cx="591829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-7</a:t>
            </a:r>
            <a:r>
              <a:rPr lang="en-US" sz="800" b="1" dirty="0" smtClean="0"/>
              <a:t> mbar</a:t>
            </a:r>
            <a:endParaRPr lang="en-US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353050"/>
            <a:ext cx="627095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-11</a:t>
            </a:r>
            <a:r>
              <a:rPr lang="en-US" sz="800" b="1" dirty="0" smtClean="0"/>
              <a:t> mbar</a:t>
            </a:r>
            <a:endParaRPr lang="en-US" sz="800" b="1" dirty="0"/>
          </a:p>
        </p:txBody>
      </p:sp>
    </p:spTree>
    <p:extLst>
      <p:ext uri="{BB962C8B-B14F-4D97-AF65-F5344CB8AC3E}">
        <p14:creationId xmlns="" xmlns:p14="http://schemas.microsoft.com/office/powerpoint/2010/main" val="289800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/>
          <a:srcRect l="2917" t="7407" r="6250" b="9630"/>
          <a:stretch>
            <a:fillRect/>
          </a:stretch>
        </p:blipFill>
        <p:spPr bwMode="auto">
          <a:xfrm>
            <a:off x="92528" y="1095375"/>
            <a:ext cx="889907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D2- D1: Pressure Distribution </a:t>
            </a:r>
            <a:br>
              <a:rPr lang="en-US" dirty="0" smtClean="0"/>
            </a:br>
            <a:r>
              <a:rPr lang="en-US" dirty="0" smtClean="0"/>
              <a:t>Before Technical Stop 4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4229100" y="1461516"/>
            <a:ext cx="381000" cy="7010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51185" y="5233416"/>
            <a:ext cx="25655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Fills with ALICE detector partially ON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300" y="1154668"/>
            <a:ext cx="7543800" cy="369332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Highest pressure recorded at 80 m left from the IP in the TDI: VGPB.231.4L2.X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952292"/>
            <a:ext cx="7239000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Transient in the </a:t>
            </a:r>
            <a:r>
              <a:rPr lang="en-US" sz="1600" b="1" dirty="0" smtClean="0"/>
              <a:t>VGI (Light blue curve) </a:t>
            </a:r>
            <a:r>
              <a:rPr lang="en-US" sz="1600" b="1" dirty="0" smtClean="0"/>
              <a:t>at 108 m from the IP: both side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3136" y="2585710"/>
            <a:ext cx="75438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1" name="TextBox 10"/>
          <p:cNvSpPr txBox="1"/>
          <p:nvPr/>
        </p:nvSpPr>
        <p:spPr>
          <a:xfrm>
            <a:off x="7234936" y="2247900"/>
            <a:ext cx="822661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 smtClean="0"/>
              <a:t>5</a:t>
            </a:r>
            <a:r>
              <a:rPr lang="en-US" sz="1050" b="1" dirty="0" smtClean="0">
                <a:latin typeface="Verdana"/>
              </a:rPr>
              <a:t>·</a:t>
            </a:r>
            <a:r>
              <a:rPr lang="en-US" sz="1050" b="1" dirty="0" smtClean="0"/>
              <a:t>10</a:t>
            </a:r>
            <a:r>
              <a:rPr lang="en-US" sz="1050" b="1" baseline="30000" dirty="0" smtClean="0"/>
              <a:t>-8 </a:t>
            </a:r>
            <a:r>
              <a:rPr lang="en-US" sz="1050" b="1" dirty="0" smtClean="0"/>
              <a:t>mbar</a:t>
            </a:r>
            <a:endParaRPr lang="en-US" sz="1050" b="1" baseline="30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3081010"/>
            <a:ext cx="75438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3" name="TextBox 12"/>
          <p:cNvSpPr txBox="1"/>
          <p:nvPr/>
        </p:nvSpPr>
        <p:spPr>
          <a:xfrm>
            <a:off x="7239000" y="2743200"/>
            <a:ext cx="827471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 smtClean="0"/>
              <a:t>1</a:t>
            </a:r>
            <a:r>
              <a:rPr lang="en-US" sz="1050" b="1" dirty="0" smtClean="0">
                <a:latin typeface="Verdana"/>
              </a:rPr>
              <a:t>·</a:t>
            </a:r>
            <a:r>
              <a:rPr lang="en-US" sz="1050" b="1" dirty="0" smtClean="0"/>
              <a:t>10</a:t>
            </a:r>
            <a:r>
              <a:rPr lang="en-US" sz="1050" b="1" baseline="30000" dirty="0" smtClean="0"/>
              <a:t>-8 </a:t>
            </a:r>
            <a:r>
              <a:rPr lang="en-US" sz="1050" b="1" dirty="0" smtClean="0"/>
              <a:t>mbar</a:t>
            </a:r>
            <a:endParaRPr lang="en-US" sz="105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990600"/>
            <a:ext cx="591829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-5</a:t>
            </a:r>
            <a:r>
              <a:rPr lang="en-US" sz="800" b="1" dirty="0" smtClean="0"/>
              <a:t> </a:t>
            </a:r>
            <a:r>
              <a:rPr lang="en-US" sz="800" b="1" dirty="0" smtClean="0"/>
              <a:t>mbar</a:t>
            </a:r>
            <a:endParaRPr lang="en-US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257800"/>
            <a:ext cx="627095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-12</a:t>
            </a:r>
            <a:r>
              <a:rPr lang="en-US" sz="800" b="1" dirty="0" smtClean="0"/>
              <a:t> </a:t>
            </a:r>
            <a:r>
              <a:rPr lang="en-US" sz="800" b="1" dirty="0" smtClean="0"/>
              <a:t>mbar</a:t>
            </a:r>
            <a:endParaRPr lang="en-US" sz="800" b="1" dirty="0"/>
          </a:p>
        </p:txBody>
      </p:sp>
    </p:spTree>
    <p:extLst>
      <p:ext uri="{BB962C8B-B14F-4D97-AF65-F5344CB8AC3E}">
        <p14:creationId xmlns="" xmlns:p14="http://schemas.microsoft.com/office/powerpoint/2010/main" val="289800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screen"/>
          <a:srcRect l="2917" t="7407" r="6667" b="9630"/>
          <a:stretch>
            <a:fillRect/>
          </a:stretch>
        </p:blipFill>
        <p:spPr bwMode="auto">
          <a:xfrm>
            <a:off x="360045" y="1036320"/>
            <a:ext cx="8326755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D2- IT: Pressure Distribution after Technical Stop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6570460" y="3746361"/>
            <a:ext cx="381000" cy="155448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4828401"/>
            <a:ext cx="196605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Fills with ALICE detector ON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099448"/>
            <a:ext cx="7543800" cy="3077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Highest pressure recorded at 108 m right from the IP in the ID800 Chamber: VGPB.514.4R2.X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638800"/>
            <a:ext cx="7239000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Pressure in the TDI is equal as before the technical stop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62600" y="1905000"/>
            <a:ext cx="2476191" cy="2057400"/>
            <a:chOff x="5562600" y="1905000"/>
            <a:chExt cx="2476191" cy="2057400"/>
          </a:xfrm>
        </p:grpSpPr>
        <p:sp>
          <p:nvSpPr>
            <p:cNvPr id="10" name="Oval 9"/>
            <p:cNvSpPr/>
            <p:nvPr/>
          </p:nvSpPr>
          <p:spPr>
            <a:xfrm>
              <a:off x="5648325" y="1905000"/>
              <a:ext cx="2133600" cy="1295400"/>
            </a:xfrm>
            <a:prstGeom prst="ellipse">
              <a:avLst/>
            </a:prstGeom>
            <a:solidFill>
              <a:schemeClr val="bg1">
                <a:alpha val="1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3654623"/>
              <a:ext cx="2476191" cy="30777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Pressure dominated by the TDI</a:t>
              </a:r>
              <a:endParaRPr lang="en-US" sz="14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705" y="847344"/>
            <a:ext cx="591829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-5</a:t>
            </a:r>
            <a:r>
              <a:rPr lang="en-US" sz="800" b="1" dirty="0" smtClean="0"/>
              <a:t> </a:t>
            </a:r>
            <a:r>
              <a:rPr lang="en-US" sz="800" b="1" dirty="0" smtClean="0"/>
              <a:t>mbar</a:t>
            </a:r>
            <a:endParaRPr lang="en-US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705" y="5114544"/>
            <a:ext cx="627095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-12</a:t>
            </a:r>
            <a:r>
              <a:rPr lang="en-US" sz="800" b="1" dirty="0" smtClean="0"/>
              <a:t> </a:t>
            </a:r>
            <a:r>
              <a:rPr lang="en-US" sz="800" b="1" dirty="0" smtClean="0"/>
              <a:t>mbar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3715</TotalTime>
  <Words>1285</Words>
  <Application>Microsoft Office PowerPoint</Application>
  <PresentationFormat>On-screen Show (4:3)</PresentationFormat>
  <Paragraphs>294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Equation</vt:lpstr>
      <vt:lpstr>KGPlot</vt:lpstr>
      <vt:lpstr>Slide 1</vt:lpstr>
      <vt:lpstr>ALICE: Vacuum layout</vt:lpstr>
      <vt:lpstr>Slide 3</vt:lpstr>
      <vt:lpstr>Slide 4</vt:lpstr>
      <vt:lpstr>Pressure history</vt:lpstr>
      <vt:lpstr>ALICE Cavern Pressure Distribution  Before Technical Stop 4</vt:lpstr>
      <vt:lpstr>ALICE Cavern Pressure Distribution  After Stop 4</vt:lpstr>
      <vt:lpstr>Summary D2- D1: Pressure Distribution  Before Technical Stop 4</vt:lpstr>
      <vt:lpstr>Summary D2- IT: Pressure Distribution after Technical Stop</vt:lpstr>
      <vt:lpstr>Slide 10</vt:lpstr>
      <vt:lpstr>ID800 Pressure Variation</vt:lpstr>
      <vt:lpstr>ID800 vacuum Chambers Intensity Threshold for Electron Cloud</vt:lpstr>
      <vt:lpstr>Pressure in the ID800 Vacuum Chambers  Before Technical Stop 4</vt:lpstr>
      <vt:lpstr>Pressure in the ID800 Vacuum Chambers After Technical Stop 4</vt:lpstr>
      <vt:lpstr>Normalized Pressure to Beam Current   ID800 Vacuum Chambers</vt:lpstr>
      <vt:lpstr>Comparison of Beam Scrubbing ID 800 mm and LSS7 during April 2011</vt:lpstr>
      <vt:lpstr>Slide 17</vt:lpstr>
      <vt:lpstr>Electron cloud: Vacuum pressure rise</vt:lpstr>
      <vt:lpstr>Vacuum Cleaning and Beam Scrubbing: Electron Dose</vt:lpstr>
      <vt:lpstr>Installation of Electron Cloud Suppressor in Conical Transition of ZDC Vacuum Chambers</vt:lpstr>
      <vt:lpstr>TDI2R Pressure Variation</vt:lpstr>
      <vt:lpstr>TDI LSS2L before Technical Stop</vt:lpstr>
      <vt:lpstr>TDI LSS2L after Technical Stop</vt:lpstr>
      <vt:lpstr>TDI LSS2L and LSS8R</vt:lpstr>
      <vt:lpstr>Example of TDI in LSS8R</vt:lpstr>
      <vt:lpstr>What is the effects of the heating in the vacuum?</vt:lpstr>
      <vt:lpstr>Vacuum Observations: ATLAS, CMS and LHCb</vt:lpstr>
      <vt:lpstr>ATLAS Cavern : Q1 – Q1</vt:lpstr>
      <vt:lpstr>CMS Cavern: Q1 – Q1</vt:lpstr>
      <vt:lpstr>CMS Cavern: Q1 – Q1</vt:lpstr>
      <vt:lpstr>LHCb Cavern</vt:lpstr>
      <vt:lpstr>Summary</vt:lpstr>
      <vt:lpstr>Vacuum Observation Summary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NICE</dc:creator>
  <cp:lastModifiedBy>gbreglio</cp:lastModifiedBy>
  <cp:revision>259</cp:revision>
  <dcterms:created xsi:type="dcterms:W3CDTF">2011-09-10T17:02:59Z</dcterms:created>
  <dcterms:modified xsi:type="dcterms:W3CDTF">2011-09-27T09:58:33Z</dcterms:modified>
</cp:coreProperties>
</file>