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2" r:id="rId1"/>
  </p:sldMasterIdLst>
  <p:notesMasterIdLst>
    <p:notesMasterId r:id="rId25"/>
  </p:notesMasterIdLst>
  <p:handoutMasterIdLst>
    <p:handoutMasterId r:id="rId26"/>
  </p:handoutMasterIdLst>
  <p:sldIdLst>
    <p:sldId id="421" r:id="rId2"/>
    <p:sldId id="795" r:id="rId3"/>
    <p:sldId id="838" r:id="rId4"/>
    <p:sldId id="839" r:id="rId5"/>
    <p:sldId id="840" r:id="rId6"/>
    <p:sldId id="841" r:id="rId7"/>
    <p:sldId id="842" r:id="rId8"/>
    <p:sldId id="843" r:id="rId9"/>
    <p:sldId id="844" r:id="rId10"/>
    <p:sldId id="845" r:id="rId11"/>
    <p:sldId id="846" r:id="rId12"/>
    <p:sldId id="847" r:id="rId13"/>
    <p:sldId id="848" r:id="rId14"/>
    <p:sldId id="849" r:id="rId15"/>
    <p:sldId id="850" r:id="rId16"/>
    <p:sldId id="852" r:id="rId17"/>
    <p:sldId id="851" r:id="rId18"/>
    <p:sldId id="854" r:id="rId19"/>
    <p:sldId id="853" r:id="rId20"/>
    <p:sldId id="855" r:id="rId21"/>
    <p:sldId id="857" r:id="rId22"/>
    <p:sldId id="733" r:id="rId23"/>
    <p:sldId id="858" r:id="rId24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60093"/>
    <a:srgbClr val="FFFFCC"/>
    <a:srgbClr val="CC0066"/>
    <a:srgbClr val="CC0000"/>
    <a:srgbClr val="FFFF99"/>
    <a:srgbClr val="008E40"/>
    <a:srgbClr val="FF0000"/>
    <a:srgbClr val="FF33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 autoAdjust="0"/>
    <p:restoredTop sz="94194" autoAdjust="0"/>
  </p:normalViewPr>
  <p:slideViewPr>
    <p:cSldViewPr>
      <p:cViewPr varScale="1">
        <p:scale>
          <a:sx n="67" d="100"/>
          <a:sy n="67" d="100"/>
        </p:scale>
        <p:origin x="-1128" y="-108"/>
      </p:cViewPr>
      <p:guideLst>
        <p:guide orient="horz" pos="187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notesViewPr>
    <p:cSldViewPr>
      <p:cViewPr varScale="1">
        <p:scale>
          <a:sx n="55" d="100"/>
          <a:sy n="55" d="100"/>
        </p:scale>
        <p:origin x="-2237" y="-96"/>
      </p:cViewPr>
      <p:guideLst>
        <p:guide orient="horz" pos="3127"/>
        <p:guide pos="2141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pPr>
              <a:defRPr/>
            </a:pPr>
            <a:fld id="{ABECBBEE-CC39-4EB5-A334-46298068CD79}" type="datetimeFigureOut">
              <a:rPr lang="en-US"/>
              <a:pPr>
                <a:defRPr/>
              </a:pPr>
              <a:t>11/29/2011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>
              <a:defRPr sz="1200"/>
            </a:lvl1pPr>
          </a:lstStyle>
          <a:p>
            <a:pPr>
              <a:defRPr/>
            </a:pPr>
            <a:fld id="{F3C50950-8DCE-4BA3-8E21-65C741DFA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72" tIns="46136" rIns="92272" bIns="4613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4494633-67A9-4E43-ACD1-7A0FAA47A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86675-37C9-44EC-93F7-B2D4FA765693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6DE03B-03BF-4CAE-A5F4-D655ABE8DEAF}" type="slidenum">
              <a:rPr lang="en-US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6DE03B-03BF-4CAE-A5F4-D655ABE8DEAF}" type="slidenum">
              <a:rPr lang="en-US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FA796-F78F-4AA8-ACCC-2AEF8B451D37}" type="datetime1">
              <a:rPr lang="en-US" smtClean="0"/>
              <a:t>11/29/2011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Orbit in Squeeze - LBOC - J. Wenninger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05586-E4B0-4B6F-B4B6-5D7B6C5E91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A8AEA-DDF6-4F0B-961E-F1856C1C4F15}" type="datetime1">
              <a:rPr lang="en-US" smtClean="0"/>
              <a:t>11/29/2011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Orbit in Squeeze - LBOC - J. Wenninger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FAF25-BF74-4972-B942-BFED45AA9C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CEA2E-8123-45CF-8071-61A730262ED3}" type="datetime1">
              <a:rPr lang="en-US" smtClean="0"/>
              <a:t>11/29/2011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Orbit in Squeeze - LBOC - J. Wenninger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CDAFE-FB4B-4D61-9057-6D8FF3E9CC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5BB0B-4839-495F-BF85-C378C0ECC7CD}" type="datetime1">
              <a:rPr lang="en-US" smtClean="0"/>
              <a:t>11/29/2011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Orbit in Squeeze - LBOC - J. Wenninger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7E95-4F2D-4A84-B9A4-10565D1B41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1534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E17E7-D471-4EE4-87F2-F40ED4EF366C}" type="datetime1">
              <a:rPr lang="en-US" smtClean="0"/>
              <a:t>11/29/2011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Orbit in Squeeze - LBOC - J. Wenninger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AD134-3581-4776-8AD8-FDC3823BF4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mlogo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1188" y="0"/>
            <a:ext cx="912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lhclogo.prev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36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71596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F5BBB7C-0C9E-47CB-9B59-88B7EDBD16C3}" type="datetime1">
              <a:rPr lang="en-US" smtClean="0"/>
              <a:t>11/29/2011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Orbit in Squeeze - LBOC - J. Wenninger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42F16B-63E4-4D15-90A6-73E0C1B4E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5B620-A6BA-4534-AECD-A59AFCA72DE2}" type="datetime1">
              <a:rPr lang="en-US" smtClean="0"/>
              <a:t>11/29/2011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Orbit in Squeeze - LBOC - J. Wenninger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BCA23-32AC-4B7C-8AE3-3A46E140FA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96D32-6B8F-485C-AFDD-21CCEC8416FF}" type="datetime1">
              <a:rPr lang="en-US" smtClean="0"/>
              <a:t>11/29/2011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Orbit in Squeeze - LBOC - J. Wenninger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94539-D6C4-43A4-B860-F1DFC8E4DF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2C27-7E0F-4278-81C2-9A716CE5A572}" type="datetime1">
              <a:rPr lang="en-US" smtClean="0"/>
              <a:t>11/29/2011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Orbit in Squeeze - LBOC - J. Wenninger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0DC79-7F61-41FF-9316-39EF221566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F617C-D87B-4C3A-8863-E5FE66A8DF58}" type="datetime1">
              <a:rPr lang="en-US" smtClean="0"/>
              <a:t>11/29/2011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Orbit in Squeeze - LBOC - J. Wenninger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54AE3-93E8-4287-A05B-4B0FBAEEFE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eaLnBrk="1" hangingPunct="1">
              <a:defRPr/>
            </a:pPr>
            <a:endParaRPr lang="en-US" sz="240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8" descr="lhclogo.prev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38200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7" descr="Logo CERN width=144,      height=14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7429500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 rot="16200000">
            <a:off x="-552450" y="5962650"/>
            <a:ext cx="1447800" cy="342900"/>
          </a:xfrm>
        </p:spPr>
        <p:txBody>
          <a:bodyPr/>
          <a:lstStyle>
            <a:lvl1pPr>
              <a:defRPr sz="1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EC216AC-1586-441F-B0B5-E33D13BDC5ED}" type="datetime1">
              <a:rPr lang="en-US" smtClean="0"/>
              <a:t>11/29/2011</a:t>
            </a:fld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 rot="16200000">
            <a:off x="-2133600" y="2933700"/>
            <a:ext cx="4610100" cy="342900"/>
          </a:xfrm>
        </p:spPr>
        <p:txBody>
          <a:bodyPr/>
          <a:lstStyle>
            <a:lvl1pPr>
              <a:defRPr sz="1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Orbit in Squeeze - LBOC - J. Wenninger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4E98C2-E612-405D-9D9D-D2D7EB854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116D7-76C3-4739-A703-62208FE6F1F5}" type="datetime1">
              <a:rPr lang="en-US" smtClean="0"/>
              <a:t>11/29/2011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Orbit in Squeeze - LBOC - J. Wenninger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10275-3A49-46CA-A6EE-68DB2BA804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1D9F9-A537-490D-B537-CB74E50042E3}" type="datetime1">
              <a:rPr lang="en-US" smtClean="0"/>
              <a:t>11/29/2011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Orbit in Squeeze - LBOC - J. Wenninger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BEA62-16F5-4832-A462-CC341ED0F6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94808-A5C8-423A-8EE7-CBB76DA5562A}" type="datetime1">
              <a:rPr lang="en-US" smtClean="0"/>
              <a:t>11/29/2011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Orbit in Squeeze - LBOC - J. Wenninger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C1E19-85E8-4E0E-9136-72C62C7695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53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 rot="16200000">
            <a:off x="-495300" y="5905500"/>
            <a:ext cx="1447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DA6FA45-900C-4CDC-901F-93313DB32FB4}" type="datetime1">
              <a:rPr lang="en-US" smtClean="0"/>
              <a:t>11/29/2011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rot="16200000">
            <a:off x="-1981200" y="2971800"/>
            <a:ext cx="4419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Orbit in Squeeze - LBOC - J. Wenninger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400800"/>
            <a:ext cx="914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93C8C17-11B6-4841-AA6C-480BD23B03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82" r:id="rId1"/>
    <p:sldLayoutId id="2147486883" r:id="rId2"/>
    <p:sldLayoutId id="2147486884" r:id="rId3"/>
    <p:sldLayoutId id="2147486885" r:id="rId4"/>
    <p:sldLayoutId id="2147486886" r:id="rId5"/>
    <p:sldLayoutId id="2147486894" r:id="rId6"/>
    <p:sldLayoutId id="2147486887" r:id="rId7"/>
    <p:sldLayoutId id="2147486888" r:id="rId8"/>
    <p:sldLayoutId id="2147486889" r:id="rId9"/>
    <p:sldLayoutId id="2147486890" r:id="rId10"/>
    <p:sldLayoutId id="2147486891" r:id="rId11"/>
    <p:sldLayoutId id="2147486892" r:id="rId12"/>
    <p:sldLayoutId id="2147486893" r:id="rId13"/>
    <p:sldLayoutId id="2147486895" r:id="rId14"/>
    <p:sldLayoutId id="2147486896" r:id="rId1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Date Placeholder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fld id="{296FB7A0-E146-47AB-8B56-52B679C875C0}" type="datetime1">
              <a:rPr lang="en-US" b="1" smtClean="0">
                <a:solidFill>
                  <a:srgbClr val="0000FF"/>
                </a:solidFill>
              </a:rPr>
              <a:t>11/29/2011</a:t>
            </a:fld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9220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Orbit in Squeeze - LBOC - J. Wenninger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922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1DFE27-3BCC-4ED7-B16C-6F287D088AE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808310" y="1355130"/>
            <a:ext cx="7756525" cy="998538"/>
          </a:xfrm>
          <a:prstGeom prst="rect">
            <a:avLst/>
          </a:prstGeom>
          <a:solidFill>
            <a:schemeClr val="bg1">
              <a:alpha val="75000"/>
            </a:schemeClr>
          </a:solidFill>
          <a:ln w="2857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srgbClr val="0000FF"/>
                </a:solidFill>
                <a:latin typeface="+mj-lt"/>
              </a:rPr>
              <a:t>Orbit stability in the squeeze</a:t>
            </a:r>
            <a:endParaRPr lang="en-US" sz="36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15550" y="2699305"/>
            <a:ext cx="7181734" cy="2227262"/>
          </a:xfrm>
          <a:prstGeom prst="rect">
            <a:avLst/>
          </a:prstGeom>
          <a:solidFill>
            <a:schemeClr val="bg1">
              <a:alpha val="55000"/>
            </a:schemeClr>
          </a:solidFill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ts val="600"/>
              </a:spcBef>
              <a:defRPr/>
            </a:pPr>
            <a:r>
              <a:rPr lang="en-US" sz="2400" i="1" kern="0" dirty="0">
                <a:latin typeface="Arial" pitchFamily="34" charset="0"/>
                <a:ea typeface="+mj-ea"/>
                <a:cs typeface="Arial" pitchFamily="34" charset="0"/>
              </a:rPr>
              <a:t>J. </a:t>
            </a:r>
            <a:r>
              <a:rPr lang="en-US" sz="2400" i="1" kern="0" dirty="0" err="1">
                <a:latin typeface="Arial" pitchFamily="34" charset="0"/>
                <a:ea typeface="+mj-ea"/>
                <a:cs typeface="Arial" pitchFamily="34" charset="0"/>
              </a:rPr>
              <a:t>Wenninger</a:t>
            </a:r>
            <a:r>
              <a:rPr lang="en-US" sz="2400" i="1" kern="0" dirty="0">
                <a:latin typeface="Arial" pitchFamily="34" charset="0"/>
                <a:ea typeface="+mj-ea"/>
                <a:cs typeface="Arial" pitchFamily="34" charset="0"/>
              </a:rPr>
              <a:t> </a:t>
            </a:r>
          </a:p>
          <a:p>
            <a:pPr algn="ctr">
              <a:spcBef>
                <a:spcPts val="600"/>
              </a:spcBef>
              <a:defRPr/>
            </a:pPr>
            <a:endParaRPr lang="en-US" sz="2400" i="1" kern="0" dirty="0" smtClean="0"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spcBef>
                <a:spcPts val="600"/>
              </a:spcBef>
              <a:defRPr/>
            </a:pPr>
            <a:r>
              <a:rPr lang="en-US" sz="2400" i="1" kern="0" dirty="0" smtClean="0">
                <a:latin typeface="Arial" pitchFamily="34" charset="0"/>
                <a:ea typeface="+mj-ea"/>
                <a:cs typeface="Arial" pitchFamily="34" charset="0"/>
              </a:rPr>
              <a:t>S. </a:t>
            </a:r>
            <a:r>
              <a:rPr lang="en-US" sz="2400" i="1" kern="0" dirty="0" err="1" smtClean="0">
                <a:latin typeface="Arial" pitchFamily="34" charset="0"/>
                <a:ea typeface="+mj-ea"/>
                <a:cs typeface="Arial" pitchFamily="34" charset="0"/>
              </a:rPr>
              <a:t>Redaelli</a:t>
            </a:r>
            <a:r>
              <a:rPr lang="en-US" sz="2400" i="1" kern="0" dirty="0" smtClean="0">
                <a:latin typeface="Arial" pitchFamily="34" charset="0"/>
                <a:ea typeface="+mj-ea"/>
                <a:cs typeface="Arial" pitchFamily="34" charset="0"/>
              </a:rPr>
              <a:t>, N. </a:t>
            </a:r>
            <a:r>
              <a:rPr lang="en-US" sz="2400" i="1" kern="0" dirty="0" err="1" smtClean="0">
                <a:latin typeface="Arial" pitchFamily="34" charset="0"/>
                <a:ea typeface="+mj-ea"/>
                <a:cs typeface="Arial" pitchFamily="34" charset="0"/>
              </a:rPr>
              <a:t>Ryckx</a:t>
            </a:r>
            <a:r>
              <a:rPr lang="en-US" sz="2400" i="1" kern="0" dirty="0" smtClean="0">
                <a:latin typeface="Arial" pitchFamily="34" charset="0"/>
                <a:ea typeface="+mj-ea"/>
                <a:cs typeface="Arial" pitchFamily="34" charset="0"/>
              </a:rPr>
              <a:t>, R. </a:t>
            </a:r>
            <a:r>
              <a:rPr lang="en-US" sz="2400" i="1" kern="0" dirty="0" err="1" smtClean="0">
                <a:latin typeface="Arial" pitchFamily="34" charset="0"/>
                <a:ea typeface="+mj-ea"/>
                <a:cs typeface="Arial" pitchFamily="34" charset="0"/>
              </a:rPr>
              <a:t>Steinhagen</a:t>
            </a:r>
            <a:r>
              <a:rPr lang="en-US" sz="2400" i="1" kern="0" dirty="0" smtClean="0">
                <a:latin typeface="Arial" pitchFamily="34" charset="0"/>
                <a:ea typeface="+mj-ea"/>
                <a:cs typeface="Arial" pitchFamily="34" charset="0"/>
              </a:rPr>
              <a:t>, D. Romano, M. </a:t>
            </a:r>
            <a:r>
              <a:rPr lang="en-US" sz="2400" i="1" dirty="0" smtClean="0">
                <a:latin typeface="+mn-lt"/>
              </a:rPr>
              <a:t>Terra </a:t>
            </a:r>
            <a:r>
              <a:rPr lang="en-US" sz="2400" i="1" dirty="0" err="1" smtClean="0">
                <a:latin typeface="+mn-lt"/>
              </a:rPr>
              <a:t>Pinheiro</a:t>
            </a:r>
            <a:r>
              <a:rPr lang="en-US" sz="2400" i="1" kern="0" dirty="0" smtClean="0">
                <a:latin typeface="+mn-lt"/>
                <a:ea typeface="+mj-ea"/>
                <a:cs typeface="Arial" pitchFamily="34" charset="0"/>
              </a:rPr>
              <a:t>   </a:t>
            </a:r>
            <a:endParaRPr lang="en-US" sz="2400" i="1" kern="0" dirty="0">
              <a:latin typeface="+mn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2306 – spike @ 103 s / first squeeze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B1C94-D0AD-4ACE-B6ED-ED654AE4EA13}" type="datetime1">
              <a:rPr lang="en-US" smtClean="0"/>
              <a:t>11/29/2011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 in Squeeze - LBOC - J. Wenninger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520" y="2109788"/>
            <a:ext cx="82296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06574" y="1052670"/>
            <a:ext cx="773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111 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Fill 2306 </a:t>
            </a:r>
            <a:r>
              <a:rPr lang="en-US" dirty="0" smtClean="0"/>
              <a:t>– spike @ 103 s / first squeeze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44F13-B1D6-4DDE-99D7-F0BAB32D1C96}" type="datetime1">
              <a:rPr lang="en-US" smtClean="0"/>
              <a:t>11/29/2011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 in Squeeze - LBOC - J. Wenninger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520" y="2109788"/>
            <a:ext cx="82296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97053" y="1052670"/>
            <a:ext cx="792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115 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04635" y="1009485"/>
            <a:ext cx="5031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+mj-lt"/>
              </a:rPr>
              <a:t>Phase of perturbation is ~constant,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+mj-lt"/>
              </a:rPr>
              <a:t>dominant source is located in </a:t>
            </a:r>
            <a:r>
              <a:rPr lang="en-US" sz="2000" b="1" i="1" u="sng" dirty="0" smtClean="0">
                <a:solidFill>
                  <a:srgbClr val="0000FF"/>
                </a:solidFill>
                <a:latin typeface="+mj-lt"/>
              </a:rPr>
              <a:t>IR8</a:t>
            </a:r>
            <a:endParaRPr lang="en-US" sz="2000" b="1" i="1" u="sng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Squeeze settings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604A84-18FB-47C2-B817-8D149FDF2CBA}" type="datetime1">
              <a:rPr lang="en-US" smtClean="0"/>
              <a:t>11/29/2011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Orbit in Squeeze - LBOC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071" y="2512518"/>
            <a:ext cx="4531790" cy="193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9420" y="4569668"/>
            <a:ext cx="4992650" cy="2123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01070" y="817460"/>
            <a:ext cx="8258175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Matched optics at selected discrete points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66700" indent="-266700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No. of matched optics points adjusted for ‘optimum’ squeeze duration (see S.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Redaelli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LBOC 8</a:t>
            </a:r>
            <a:r>
              <a:rPr lang="en-US" sz="2000" baseline="30000" dirty="0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Feb 11).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723900" lvl="1" indent="-266700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  <a:buFont typeface="Courier New" pitchFamily="49" charset="0"/>
              <a:buChar char="o"/>
            </a:pPr>
            <a:r>
              <a:rPr lang="en-US" sz="20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Interpolation and parabolic round-off between points.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87950" y="292973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00225" y="5080415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K-smooth(</a:t>
            </a:r>
            <a:r>
              <a:rPr lang="en-US" dirty="0" err="1" smtClean="0"/>
              <a:t>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2" name="Bent Arrow 11"/>
          <p:cNvSpPr/>
          <p:nvPr/>
        </p:nvSpPr>
        <p:spPr bwMode="auto">
          <a:xfrm rot="5400000">
            <a:off x="5943607" y="3171138"/>
            <a:ext cx="813816" cy="86868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Optics errors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74DD4C-95B1-4C18-93C8-EEE9E6A0CC06}" type="datetime1">
              <a:rPr lang="en-US" smtClean="0"/>
              <a:t>11/29/2011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Orbit in Squeeze - LBOC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310" y="3006545"/>
            <a:ext cx="6340668" cy="34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01070" y="894270"/>
            <a:ext cx="8258175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By construction there are optics (beta-beat) errors between matched points in the squeeze.</a:t>
            </a:r>
          </a:p>
          <a:p>
            <a:pPr marL="266700" indent="-266700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Optics errors affect the IRs that are squeezed. 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723900" lvl="1" indent="-266700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  <a:buFont typeface="Courier New" pitchFamily="49" charset="0"/>
              <a:buChar char="o"/>
            </a:pPr>
            <a:r>
              <a:rPr lang="en-US" sz="20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Squeeze length and no. matched points ‘optimized’ </a:t>
            </a:r>
            <a:r>
              <a:rPr lang="en-US" sz="20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wrt</a:t>
            </a:r>
            <a:r>
              <a:rPr lang="en-US" sz="20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beta-beat (among other things).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98755" y="5464465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n-lt"/>
              </a:rPr>
              <a:t>S. </a:t>
            </a:r>
            <a:r>
              <a:rPr lang="en-US" i="1" dirty="0" err="1" smtClean="0">
                <a:latin typeface="+mn-lt"/>
              </a:rPr>
              <a:t>Redaelli</a:t>
            </a:r>
            <a:r>
              <a:rPr lang="en-US" i="1" dirty="0" smtClean="0">
                <a:latin typeface="+mn-lt"/>
              </a:rPr>
              <a:t>,</a:t>
            </a:r>
          </a:p>
          <a:p>
            <a:r>
              <a:rPr lang="en-US" i="1" dirty="0" smtClean="0">
                <a:latin typeface="+mn-lt"/>
              </a:rPr>
              <a:t>LBOC 8</a:t>
            </a:r>
            <a:r>
              <a:rPr lang="en-US" i="1" baseline="30000" dirty="0" smtClean="0">
                <a:latin typeface="+mn-lt"/>
              </a:rPr>
              <a:t>th</a:t>
            </a:r>
            <a:r>
              <a:rPr lang="en-US" i="1" dirty="0" smtClean="0">
                <a:latin typeface="+mn-lt"/>
              </a:rPr>
              <a:t> Feb</a:t>
            </a:r>
            <a:endParaRPr lang="en-US" i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07465" y="3121760"/>
            <a:ext cx="2035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C0066"/>
                </a:solidFill>
                <a:latin typeface="+mn-lt"/>
              </a:rPr>
              <a:t>Not the final squeeze to 1.5 m!</a:t>
            </a:r>
            <a:endParaRPr lang="en-US" sz="1600" b="1" dirty="0">
              <a:solidFill>
                <a:srgbClr val="CC00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optics and bumps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77F6B4-E569-4632-85C9-09B6ACB1BD98}" type="datetime1">
              <a:rPr lang="en-US" smtClean="0"/>
              <a:t>11/29/2011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Orbit in Squeeze - LBOC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24260" y="740650"/>
            <a:ext cx="8258175" cy="1772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local optics errors induce a non-closure of the crossing and separation bumps in the IRs: orbit oscillations propagate into ring…</a:t>
            </a:r>
          </a:p>
          <a:p>
            <a:pPr marL="628650" lvl="1" indent="-171450" eaLnBrk="1" hangingPunct="1">
              <a:spcBef>
                <a:spcPct val="20000"/>
              </a:spcBef>
              <a:buClr>
                <a:srgbClr val="0000FF"/>
              </a:buClr>
              <a:buSzPct val="80000"/>
              <a:buFont typeface="Courier New" pitchFamily="49" charset="0"/>
              <a:buChar char="o"/>
            </a:pPr>
            <a:r>
              <a:rPr lang="en-US" i="1" kern="0" dirty="0" smtClean="0">
                <a:solidFill>
                  <a:srgbClr val="0000FF"/>
                </a:solidFill>
                <a:latin typeface="Arial"/>
              </a:rPr>
              <a:t>Below: simulation of the </a:t>
            </a:r>
            <a:r>
              <a:rPr lang="en-US" b="1" i="1" kern="0" dirty="0" smtClean="0">
                <a:solidFill>
                  <a:srgbClr val="0000FF"/>
                </a:solidFill>
                <a:latin typeface="Arial"/>
              </a:rPr>
              <a:t>Horizontal orbit </a:t>
            </a:r>
            <a:r>
              <a:rPr lang="en-US" i="1" kern="0" dirty="0" smtClean="0">
                <a:solidFill>
                  <a:srgbClr val="0000FF"/>
                </a:solidFill>
                <a:latin typeface="Arial"/>
              </a:rPr>
              <a:t>at </a:t>
            </a:r>
            <a:r>
              <a:rPr lang="en-US" i="1" kern="0" dirty="0" smtClean="0">
                <a:solidFill>
                  <a:srgbClr val="0000FF"/>
                </a:solidFill>
                <a:latin typeface="Arial"/>
              </a:rPr>
              <a:t>a TCT </a:t>
            </a:r>
            <a:r>
              <a:rPr lang="en-US" i="1" kern="0" dirty="0" smtClean="0">
                <a:solidFill>
                  <a:srgbClr val="0000FF"/>
                </a:solidFill>
                <a:latin typeface="Arial"/>
              </a:rPr>
              <a:t>during </a:t>
            </a:r>
            <a:r>
              <a:rPr lang="en-US" i="1" kern="0" dirty="0" smtClean="0">
                <a:solidFill>
                  <a:srgbClr val="0000FF"/>
                </a:solidFill>
                <a:latin typeface="Arial"/>
              </a:rPr>
              <a:t>the </a:t>
            </a:r>
            <a:r>
              <a:rPr lang="en-US" i="1" kern="0" dirty="0" smtClean="0">
                <a:solidFill>
                  <a:srgbClr val="0000FF"/>
                </a:solidFill>
                <a:latin typeface="Arial"/>
              </a:rPr>
              <a:t>squeeze to 1.5m based on the generated </a:t>
            </a:r>
            <a:r>
              <a:rPr lang="en-US" i="1" kern="0" dirty="0" smtClean="0">
                <a:solidFill>
                  <a:srgbClr val="0000FF"/>
                </a:solidFill>
                <a:latin typeface="Arial"/>
              </a:rPr>
              <a:t>settings. </a:t>
            </a:r>
          </a:p>
          <a:p>
            <a:pPr marL="628650" lvl="1" indent="-171450" eaLnBrk="1" hangingPunct="1">
              <a:spcBef>
                <a:spcPct val="20000"/>
              </a:spcBef>
              <a:buClr>
                <a:srgbClr val="0000FF"/>
              </a:buClr>
              <a:buSzPct val="80000"/>
              <a:buFont typeface="Courier New" pitchFamily="49" charset="0"/>
              <a:buChar char="o"/>
            </a:pPr>
            <a:r>
              <a:rPr lang="en-US" i="1" kern="0" dirty="0" smtClean="0">
                <a:solidFill>
                  <a:srgbClr val="0000FF"/>
                </a:solidFill>
                <a:latin typeface="Arial"/>
              </a:rPr>
              <a:t>Vertical lines = matched points.</a:t>
            </a:r>
            <a:endParaRPr lang="en-US" i="1" kern="0" dirty="0">
              <a:solidFill>
                <a:srgbClr val="0000FF"/>
              </a:solidFill>
              <a:latin typeface="Arial"/>
            </a:endParaRPr>
          </a:p>
        </p:txBody>
      </p:sp>
      <p:pic>
        <p:nvPicPr>
          <p:cNvPr id="7" name="Picture 2" descr="C:\Users\jwenning\AppData\Local\Temp\HCOP_TCTH4_IP1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460" y="2496131"/>
            <a:ext cx="7921100" cy="4082079"/>
          </a:xfrm>
          <a:prstGeom prst="rect">
            <a:avLst/>
          </a:prstGeom>
          <a:noFill/>
        </p:spPr>
      </p:pic>
      <p:cxnSp>
        <p:nvCxnSpPr>
          <p:cNvPr id="8" name="Straight Connector 7"/>
          <p:cNvCxnSpPr/>
          <p:nvPr/>
        </p:nvCxnSpPr>
        <p:spPr bwMode="auto">
          <a:xfrm>
            <a:off x="1547580" y="3233497"/>
            <a:ext cx="0" cy="122417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CC0066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619590" y="3265750"/>
            <a:ext cx="803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CC0066"/>
                </a:solidFill>
              </a:rPr>
              <a:t>0.2 mm</a:t>
            </a:r>
            <a:endParaRPr lang="en-US" sz="1400" b="1" i="1" dirty="0">
              <a:solidFill>
                <a:srgbClr val="CC0066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5580140" y="3841830"/>
            <a:ext cx="0" cy="165623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CC0066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652150" y="5334303"/>
            <a:ext cx="803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rgbClr val="CC0066"/>
                </a:solidFill>
              </a:rPr>
              <a:t>0.2 mm</a:t>
            </a:r>
            <a:endParaRPr lang="en-US" sz="1400" b="1" i="1" dirty="0">
              <a:solidFill>
                <a:srgbClr val="CC00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37160" y="2737710"/>
            <a:ext cx="11079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n-lt"/>
              </a:rPr>
              <a:t>N. </a:t>
            </a:r>
            <a:r>
              <a:rPr lang="en-US" i="1" dirty="0" err="1" smtClean="0">
                <a:latin typeface="+mn-lt"/>
              </a:rPr>
              <a:t>Ryckx</a:t>
            </a:r>
            <a:endParaRPr lang="en-US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Dominant source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27D2A1-4596-4491-A376-A45CB9D49CA5}" type="datetime1">
              <a:rPr lang="en-US" smtClean="0"/>
              <a:t>11/29/2011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Orbit in Squeeze - LBOC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24260" y="932675"/>
            <a:ext cx="8258175" cy="1440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perturbations are strongest while IR8 is squeezed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(model and observation match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628650" lvl="1" indent="-171450" eaLnBrk="1" hangingPunct="1">
              <a:spcBef>
                <a:spcPct val="20000"/>
              </a:spcBef>
              <a:buClr>
                <a:srgbClr val="0000FF"/>
              </a:buClr>
              <a:buSzPct val="80000"/>
              <a:buFont typeface="Courier New" pitchFamily="49" charset="0"/>
              <a:buChar char="o"/>
            </a:pPr>
            <a:r>
              <a:rPr lang="en-US" kern="0" dirty="0" smtClean="0">
                <a:solidFill>
                  <a:srgbClr val="0000FF"/>
                </a:solidFill>
                <a:latin typeface="Arial"/>
              </a:rPr>
              <a:t>Large crossing angle in IR8 dominates during first squeeze. Plus largest optics errors?</a:t>
            </a:r>
          </a:p>
        </p:txBody>
      </p:sp>
      <p:pic>
        <p:nvPicPr>
          <p:cNvPr id="7" name="Picture 2" descr="C:\Users\jwenning\AppData\Local\Temp\HCOP_TCTH4_IP1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5120" y="2891330"/>
            <a:ext cx="6836090" cy="35229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64760" y="2276850"/>
            <a:ext cx="2069797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60093"/>
                </a:solidFill>
                <a:latin typeface="+mj-lt"/>
              </a:rPr>
              <a:t>IR8 at 3 m (385 s)</a:t>
            </a:r>
            <a:endParaRPr lang="en-US" b="1" dirty="0">
              <a:solidFill>
                <a:srgbClr val="D60093"/>
              </a:solidFill>
              <a:latin typeface="+mj-lt"/>
            </a:endParaRP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 bwMode="auto">
          <a:xfrm flipH="1">
            <a:off x="3688687" y="2646182"/>
            <a:ext cx="1610972" cy="6291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>
            <a:stCxn id="8" idx="2"/>
          </p:cNvCxnSpPr>
          <p:nvPr/>
        </p:nvCxnSpPr>
        <p:spPr bwMode="auto">
          <a:xfrm>
            <a:off x="5299659" y="2646182"/>
            <a:ext cx="1807071" cy="5523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3688685" y="3044950"/>
            <a:ext cx="0" cy="31876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D6009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7106730" y="3044950"/>
            <a:ext cx="0" cy="318761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D60093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7682805" y="3044950"/>
            <a:ext cx="11079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n-lt"/>
              </a:rPr>
              <a:t>N. </a:t>
            </a:r>
            <a:r>
              <a:rPr lang="en-US" i="1" dirty="0" err="1" smtClean="0">
                <a:latin typeface="+mn-lt"/>
              </a:rPr>
              <a:t>Ryckx</a:t>
            </a:r>
            <a:endParaRPr lang="en-US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Flashback – 2010 squeeze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CC3DA1-AC00-4357-B9EE-3351631B2BF5}" type="datetime1">
              <a:rPr lang="en-US" smtClean="0"/>
              <a:t>11/29/2011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Orbit in Squeeze - LBOC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7880" y="2699305"/>
            <a:ext cx="8065050" cy="32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424260" y="932675"/>
            <a:ext cx="8258175" cy="186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The squeeze to 3.5 m used in 2010:</a:t>
            </a:r>
          </a:p>
          <a:p>
            <a:pPr marL="628650" lvl="1" indent="-171450" eaLnBrk="1" hangingPunct="1">
              <a:spcBef>
                <a:spcPct val="20000"/>
              </a:spcBef>
              <a:buClr>
                <a:srgbClr val="0000FF"/>
              </a:buClr>
              <a:buSzPct val="80000"/>
              <a:buFont typeface="Courier New" pitchFamily="49" charset="0"/>
              <a:buChar char="o"/>
            </a:pPr>
            <a:r>
              <a:rPr lang="en-US" i="1" kern="0" dirty="0" smtClean="0">
                <a:solidFill>
                  <a:srgbClr val="0000FF"/>
                </a:solidFill>
                <a:latin typeface="Arial"/>
              </a:rPr>
              <a:t>More intermediate matched points.</a:t>
            </a:r>
          </a:p>
          <a:p>
            <a:pPr marL="628650" lvl="1" indent="-171450" eaLnBrk="1" hangingPunct="1">
              <a:spcBef>
                <a:spcPct val="20000"/>
              </a:spcBef>
              <a:buClr>
                <a:srgbClr val="0000FF"/>
              </a:buClr>
              <a:buSzPct val="80000"/>
              <a:buFont typeface="Courier New" pitchFamily="49" charset="0"/>
              <a:buChar char="o"/>
            </a:pPr>
            <a:r>
              <a:rPr lang="en-US" i="1" kern="0" dirty="0" smtClean="0">
                <a:solidFill>
                  <a:srgbClr val="0000FF"/>
                </a:solidFill>
                <a:latin typeface="Arial"/>
              </a:rPr>
              <a:t>Longer: 1040 seconds to 3.5 m versus 475 seconds to 1.5 m.</a:t>
            </a:r>
          </a:p>
          <a:p>
            <a:pPr marL="266700" lvl="0" indent="-266700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No/smaller orbit transients in 2010 squeeze !</a:t>
            </a:r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28650" lvl="1" indent="-171450" eaLnBrk="1" hangingPunct="1">
              <a:spcBef>
                <a:spcPct val="20000"/>
              </a:spcBef>
              <a:buClr>
                <a:srgbClr val="0000FF"/>
              </a:buClr>
              <a:buSzPct val="80000"/>
              <a:buFont typeface="Courier New" pitchFamily="49" charset="0"/>
              <a:buChar char="o"/>
            </a:pPr>
            <a:endParaRPr lang="en-US" kern="0" dirty="0" smtClean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7880" y="5886920"/>
            <a:ext cx="8533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Fill 1440, </a:t>
            </a:r>
            <a:r>
              <a:rPr lang="en-US" b="1" dirty="0" err="1" smtClean="0">
                <a:latin typeface="+mn-lt"/>
              </a:rPr>
              <a:t>r.m.s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wrt</a:t>
            </a:r>
            <a:r>
              <a:rPr lang="en-US" b="1" dirty="0" smtClean="0">
                <a:latin typeface="+mn-lt"/>
              </a:rPr>
              <a:t> first orbit (BPMs in Xing and separation bumps excluded)</a:t>
            </a:r>
            <a:endParaRPr lang="en-US" b="1" dirty="0"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6761085" y="3390595"/>
            <a:ext cx="0" cy="2035465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762555" y="4389125"/>
            <a:ext cx="89639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r>
              <a:rPr lang="en-US" dirty="0" smtClean="0"/>
              <a:t>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496660" y="3928265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4510" y="346740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60093"/>
                </a:solidFill>
                <a:latin typeface="+mj-lt"/>
              </a:rPr>
              <a:t>V</a:t>
            </a:r>
            <a:endParaRPr lang="en-US" b="1" dirty="0">
              <a:solidFill>
                <a:srgbClr val="D60093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2790" y="4888390"/>
            <a:ext cx="934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0000FF"/>
                </a:solidFill>
              </a:rPr>
              <a:t>2010</a:t>
            </a:r>
            <a:endParaRPr lang="en-US" sz="2400" b="1" i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67590" y="4081885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j-lt"/>
              </a:rPr>
              <a:t>Beam1</a:t>
            </a:r>
            <a:endParaRPr lang="en-US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Squeeze settings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C52564-D2DC-447E-B025-A454C3698134}" type="datetime1">
              <a:rPr lang="en-US" smtClean="0"/>
              <a:t>11/29/2011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Orbit in Squeeze - LBOC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501070" y="1066886"/>
            <a:ext cx="8449100" cy="408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Investigations on reducing the orbit  transients due to the settings structure are ongoing (N.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Ryckx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S.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Redaelli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). </a:t>
            </a:r>
          </a:p>
          <a:p>
            <a:pPr marL="628650" lvl="1" indent="-171450" eaLnBrk="1" hangingPunct="1">
              <a:spcBef>
                <a:spcPct val="20000"/>
              </a:spcBef>
              <a:buClr>
                <a:srgbClr val="0000FF"/>
              </a:buClr>
              <a:buSzPct val="80000"/>
              <a:buFont typeface="Courier New" pitchFamily="49" charset="0"/>
              <a:buChar char="o"/>
            </a:pPr>
            <a:r>
              <a:rPr lang="en-US" i="1" kern="0" dirty="0" smtClean="0">
                <a:solidFill>
                  <a:srgbClr val="0000FF"/>
                </a:solidFill>
                <a:latin typeface="Arial"/>
              </a:rPr>
              <a:t>Mitigation by applying parabolic round-off to bump knobs etc. </a:t>
            </a:r>
          </a:p>
          <a:p>
            <a:pPr marL="266700" lvl="0" indent="-266700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Combined ramp and squeeze exhibits similar, but slower transients.</a:t>
            </a:r>
          </a:p>
          <a:p>
            <a:pPr marL="266700" lvl="0" indent="-266700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Other cures:</a:t>
            </a:r>
          </a:p>
          <a:p>
            <a:pPr marL="628650" lvl="1" indent="-171450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  <a:buFont typeface="Courier New" pitchFamily="49" charset="0"/>
              <a:buChar char="o"/>
            </a:pPr>
            <a:r>
              <a:rPr lang="en-US" b="1" kern="0" dirty="0" smtClean="0">
                <a:solidFill>
                  <a:srgbClr val="0000FF"/>
                </a:solidFill>
                <a:latin typeface="Arial"/>
              </a:rPr>
              <a:t>Slow down squeeze </a:t>
            </a:r>
            <a:r>
              <a:rPr lang="en-US" kern="0" dirty="0" smtClean="0">
                <a:solidFill>
                  <a:srgbClr val="0000FF"/>
                </a:solidFill>
                <a:latin typeface="Arial"/>
              </a:rPr>
              <a:t>– not very popular !</a:t>
            </a:r>
          </a:p>
          <a:p>
            <a:pPr marL="628650" lvl="1" indent="-171450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  <a:buFont typeface="Courier New" pitchFamily="49" charset="0"/>
              <a:buChar char="o"/>
            </a:pPr>
            <a:r>
              <a:rPr lang="en-US" kern="0" dirty="0" smtClean="0">
                <a:solidFill>
                  <a:srgbClr val="0000FF"/>
                </a:solidFill>
                <a:latin typeface="Arial"/>
              </a:rPr>
              <a:t>Generate perturbed orbits from the model at N seconds interval, compute corrections (</a:t>
            </a:r>
            <a:r>
              <a:rPr lang="en-US" kern="0" dirty="0" err="1" smtClean="0">
                <a:solidFill>
                  <a:srgbClr val="0000FF"/>
                </a:solidFill>
                <a:latin typeface="Arial"/>
              </a:rPr>
              <a:t>e.g</a:t>
            </a:r>
            <a:r>
              <a:rPr lang="en-US" kern="0" dirty="0" smtClean="0">
                <a:solidFill>
                  <a:srgbClr val="0000FF"/>
                </a:solidFill>
                <a:latin typeface="Arial"/>
              </a:rPr>
              <a:t> steering application) and </a:t>
            </a:r>
            <a:r>
              <a:rPr lang="en-US" b="1" kern="0" dirty="0" smtClean="0">
                <a:solidFill>
                  <a:srgbClr val="0000FF"/>
                </a:solidFill>
                <a:latin typeface="Arial"/>
              </a:rPr>
              <a:t>feed-forward  the model corrections </a:t>
            </a:r>
            <a:r>
              <a:rPr lang="en-US" kern="0" dirty="0" smtClean="0">
                <a:solidFill>
                  <a:srgbClr val="0000FF"/>
                </a:solidFill>
                <a:latin typeface="Arial"/>
              </a:rPr>
              <a:t>into the squeeze settings. Similar ideas on the table for the beat-beating/optics error </a:t>
            </a:r>
            <a:r>
              <a:rPr lang="en-US" kern="0" dirty="0" smtClean="0">
                <a:solidFill>
                  <a:srgbClr val="0000FF"/>
                </a:solidFill>
                <a:latin typeface="Arial"/>
                <a:sym typeface="Wingdings" pitchFamily="2" charset="2"/>
              </a:rPr>
              <a:t> which could also cure the problem !</a:t>
            </a:r>
          </a:p>
          <a:p>
            <a:pPr marL="628650" lvl="1" indent="-171450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  <a:buFont typeface="Courier New" pitchFamily="49" charset="0"/>
              <a:buChar char="o"/>
            </a:pPr>
            <a:r>
              <a:rPr lang="en-US" kern="0" dirty="0" smtClean="0">
                <a:solidFill>
                  <a:srgbClr val="0000FF"/>
                </a:solidFill>
                <a:latin typeface="Arial"/>
                <a:sym typeface="Wingdings" pitchFamily="2" charset="2"/>
              </a:rPr>
              <a:t>One could of course do the same from </a:t>
            </a:r>
            <a:r>
              <a:rPr lang="en-US" b="1" kern="0" dirty="0" smtClean="0">
                <a:solidFill>
                  <a:srgbClr val="0000FF"/>
                </a:solidFill>
                <a:latin typeface="Arial"/>
                <a:sym typeface="Wingdings" pitchFamily="2" charset="2"/>
              </a:rPr>
              <a:t>measured orbits</a:t>
            </a:r>
            <a:r>
              <a:rPr lang="en-US" kern="0" dirty="0" smtClean="0">
                <a:solidFill>
                  <a:srgbClr val="0000FF"/>
                </a:solidFill>
                <a:latin typeface="Arial"/>
                <a:sym typeface="Wingdings" pitchFamily="2" charset="2"/>
              </a:rPr>
              <a:t>…</a:t>
            </a:r>
            <a:endParaRPr lang="en-US" kern="0" dirty="0" smtClean="0">
              <a:solidFill>
                <a:srgbClr val="0000FF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Cures – orbit feedback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0A8D1E-DAD2-45A6-9768-4D0FBF0A836A}" type="datetime1">
              <a:rPr lang="en-US" smtClean="0"/>
              <a:t>11/29/2011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Orbit in Squeeze - LBOC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54690" y="1047890"/>
            <a:ext cx="8258175" cy="299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With the default gain used in 2011,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orbit feedback (OFB)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is evidently not capable of correcting the fast orbit transients (see R.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Steinhagen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266700" indent="-266700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66700" indent="-266700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An attempt to increase the gain by a significant factor was very successful for the squeezes to 1.5m and 1m in IR1+5 (next slide).</a:t>
            </a:r>
          </a:p>
          <a:p>
            <a:pPr marL="628650" lvl="1" indent="-171450" eaLnBrk="1" hangingPunct="1">
              <a:spcBef>
                <a:spcPct val="20000"/>
              </a:spcBef>
              <a:buClr>
                <a:srgbClr val="0000FF"/>
              </a:buClr>
              <a:buSzPct val="80000"/>
              <a:buFont typeface="Courier New" pitchFamily="49" charset="0"/>
              <a:buChar char="o"/>
            </a:pPr>
            <a:r>
              <a:rPr lang="en-US" i="1" kern="0" dirty="0" smtClean="0">
                <a:solidFill>
                  <a:srgbClr val="0000FF"/>
                </a:solidFill>
                <a:latin typeface="Arial"/>
              </a:rPr>
              <a:t>But instability developed in the vertical plane of B2 during the IR2 squeeze to 1m (instability below 3 m).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IR1+5 </a:t>
            </a:r>
            <a:r>
              <a:rPr lang="en-US" dirty="0" smtClean="0"/>
              <a:t>to </a:t>
            </a:r>
            <a:r>
              <a:rPr lang="en-US" dirty="0" smtClean="0"/>
              <a:t>1.5 m with x10 gain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973F-C288-43C6-8901-506D0D4E1365}" type="datetime1">
              <a:rPr lang="en-US" smtClean="0"/>
              <a:t>11/29/2011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 in Squeeze - LBOC - J. Wenninger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663" y="3732213"/>
            <a:ext cx="7272337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410" y="692620"/>
            <a:ext cx="7128990" cy="284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344510" y="4657960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  <a:latin typeface="+mj-lt"/>
              </a:rPr>
              <a:t>Gain x 10</a:t>
            </a:r>
            <a:endParaRPr lang="en-US" i="1" dirty="0">
              <a:solidFill>
                <a:srgbClr val="0000FF"/>
              </a:solidFill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4283960" y="4293120"/>
            <a:ext cx="0" cy="201628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CC0066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6372250" y="1628750"/>
            <a:ext cx="0" cy="72010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CC0066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4283960" y="4325070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66"/>
                </a:solidFill>
              </a:rPr>
              <a:t>40 </a:t>
            </a:r>
            <a:r>
              <a:rPr lang="en-US" dirty="0" smtClean="0">
                <a:solidFill>
                  <a:srgbClr val="CC0066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rgbClr val="CC0066"/>
                </a:solidFill>
              </a:rPr>
              <a:t>m</a:t>
            </a:r>
            <a:endParaRPr lang="en-US" dirty="0">
              <a:solidFill>
                <a:srgbClr val="CC00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2250" y="1772770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66"/>
                </a:solidFill>
              </a:rPr>
              <a:t>40 </a:t>
            </a:r>
            <a:r>
              <a:rPr lang="en-US" dirty="0" smtClean="0">
                <a:solidFill>
                  <a:srgbClr val="CC0066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rgbClr val="CC0066"/>
                </a:solidFill>
              </a:rPr>
              <a:t>m</a:t>
            </a:r>
            <a:endParaRPr lang="en-US" dirty="0">
              <a:solidFill>
                <a:srgbClr val="CC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52485" y="1431940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1445" y="281452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60093"/>
                </a:solidFill>
                <a:latin typeface="+mj-lt"/>
              </a:rPr>
              <a:t>V</a:t>
            </a:r>
            <a:endParaRPr lang="en-US" b="1" dirty="0">
              <a:solidFill>
                <a:srgbClr val="D60093"/>
              </a:solidFill>
              <a:latin typeface="+mj-lt"/>
            </a:endParaRP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in squeeze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4EEC2A1-C3E2-4BF4-A8B3-899E1BA80134}" type="datetime1">
              <a:rPr lang="en-US" smtClean="0"/>
              <a:t>11/29/2011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Orbit in Squeeze - LBOC - J. Wenninger</a:t>
            </a:r>
            <a:endParaRPr lang="en-US"/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E94E45-15B5-4B56-AD10-F4E04E71809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1270" name="TextBox 4"/>
          <p:cNvSpPr txBox="1">
            <a:spLocks noChangeArrowheads="1"/>
          </p:cNvSpPr>
          <p:nvPr/>
        </p:nvSpPr>
        <p:spPr bwMode="auto">
          <a:xfrm>
            <a:off x="615950" y="855663"/>
            <a:ext cx="8258175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Setup of squeeze to 1.5/10/1.5/3 m was performed in March 2011.</a:t>
            </a:r>
          </a:p>
          <a:p>
            <a:pPr marL="723900" lvl="1" indent="-266700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  <a:buFont typeface="Courier New" pitchFamily="49" charset="0"/>
              <a:buChar char="o"/>
            </a:pPr>
            <a:r>
              <a:rPr lang="en-US" sz="20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Stepping through matched points.</a:t>
            </a:r>
          </a:p>
          <a:p>
            <a:pPr marL="723900" lvl="1" indent="-266700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  <a:buFont typeface="Courier New" pitchFamily="49" charset="0"/>
              <a:buChar char="o"/>
            </a:pPr>
            <a:r>
              <a:rPr lang="en-US" sz="20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Real-time (RT) corrections of the orbit FB incorporated into corrector functions at the matched points.</a:t>
            </a:r>
          </a:p>
          <a:p>
            <a:pPr marL="723900" lvl="1" indent="-266700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  <a:buFont typeface="Courier New" pitchFamily="49" charset="0"/>
              <a:buChar char="o"/>
            </a:pPr>
            <a:r>
              <a:rPr lang="en-US" sz="20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Orbit stability at the level of 0.1 mm – left like this as no problem and no dedicated time to improve.</a:t>
            </a:r>
            <a:endParaRPr lang="en-US" sz="2000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266700" indent="-266700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Orbit excursion spikes could clearly be observed in the squeeze all along the year, gave no problem until…</a:t>
            </a:r>
          </a:p>
          <a:p>
            <a:pPr marL="266700" indent="-266700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Commissioning of </a:t>
            </a:r>
            <a:r>
              <a:rPr lang="en-US" sz="2000" dirty="0" smtClean="0">
                <a:latin typeface="Symbol" pitchFamily="18" charset="2"/>
                <a:cs typeface="Arial" pitchFamily="34" charset="0"/>
              </a:rPr>
              <a:t>b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* 1m with tight collimator settings (TCP at 4</a:t>
            </a:r>
            <a:r>
              <a:rPr lang="en-US" sz="2000" dirty="0" smtClean="0">
                <a:latin typeface="Symbol" pitchFamily="18" charset="2"/>
                <a:cs typeface="Arial" pitchFamily="34" charset="0"/>
              </a:rPr>
              <a:t>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instead of 5.7</a:t>
            </a:r>
            <a:r>
              <a:rPr lang="en-US" sz="2000" dirty="0" smtClean="0">
                <a:latin typeface="Symbol" pitchFamily="18" charset="2"/>
                <a:cs typeface="Arial" pitchFamily="34" charset="0"/>
              </a:rPr>
              <a:t>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was rough: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723900" lvl="1" indent="-266700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  <a:buFont typeface="Courier New" pitchFamily="49" charset="0"/>
              <a:buChar char="o"/>
            </a:pPr>
            <a:r>
              <a:rPr lang="en-US" sz="20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Significant losses in the squeeze</a:t>
            </a:r>
            <a:r>
              <a:rPr lang="en-US" sz="20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due to the orbit excursions.</a:t>
            </a:r>
            <a:endParaRPr lang="en-US" sz="2000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Feed-forward on RT trims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760461F-2CC8-4A74-8DED-5638A00773C5}" type="datetime1">
              <a:rPr lang="en-US" smtClean="0"/>
              <a:t>11/29/2011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Orbit in Squeeze - LBOC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424260" y="894270"/>
            <a:ext cx="8489310" cy="80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6700" indent="-266700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 feed-forward (FF) application for orbit RT trims was written by M. </a:t>
            </a:r>
            <a:r>
              <a:rPr lang="en-US" sz="2000" dirty="0" smtClean="0">
                <a:latin typeface="+mj-lt"/>
              </a:rPr>
              <a:t>Terra </a:t>
            </a:r>
            <a:r>
              <a:rPr lang="en-US" sz="2000" dirty="0" err="1" smtClean="0">
                <a:latin typeface="+mj-lt"/>
              </a:rPr>
              <a:t>Pinheiro</a:t>
            </a:r>
            <a:r>
              <a:rPr lang="en-US" sz="2000" dirty="0" smtClean="0"/>
              <a:t>. </a:t>
            </a:r>
            <a:r>
              <a:rPr lang="en-US" sz="2000" dirty="0" smtClean="0">
                <a:latin typeface="+mj-lt"/>
              </a:rPr>
              <a:t>It is now being extended and improved by D. Romano.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6880" y="1969610"/>
            <a:ext cx="5455315" cy="401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0" y="1854395"/>
            <a:ext cx="3842305" cy="269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28650" lvl="1" indent="-171450" eaLnBrk="1" hangingPunct="1">
              <a:spcBef>
                <a:spcPct val="20000"/>
              </a:spcBef>
              <a:buClr>
                <a:srgbClr val="0000FF"/>
              </a:buClr>
              <a:buSzPct val="80000"/>
              <a:buFont typeface="Courier New" pitchFamily="49" charset="0"/>
              <a:buChar char="o"/>
            </a:pPr>
            <a:r>
              <a:rPr lang="en-US" kern="0" dirty="0" smtClean="0">
                <a:solidFill>
                  <a:srgbClr val="0000FF"/>
                </a:solidFill>
                <a:latin typeface="Arial"/>
              </a:rPr>
              <a:t>Feed-forward RT corrections into the corrector functions.</a:t>
            </a:r>
          </a:p>
          <a:p>
            <a:pPr marL="628650" lvl="1" indent="-171450" eaLnBrk="1" hangingPunct="1">
              <a:spcBef>
                <a:spcPct val="20000"/>
              </a:spcBef>
              <a:buClr>
                <a:srgbClr val="0000FF"/>
              </a:buClr>
              <a:buSzPct val="80000"/>
              <a:buFont typeface="Courier New" pitchFamily="49" charset="0"/>
              <a:buChar char="o"/>
            </a:pPr>
            <a:r>
              <a:rPr lang="en-US" kern="0" dirty="0" smtClean="0">
                <a:solidFill>
                  <a:srgbClr val="D60093"/>
                </a:solidFill>
                <a:latin typeface="Arial"/>
              </a:rPr>
              <a:t>The FF works only for perturbations that are damped by the OFB.</a:t>
            </a:r>
          </a:p>
          <a:p>
            <a:pPr marL="628650" lvl="1" indent="-171450" eaLnBrk="1" hangingPunct="1">
              <a:spcBef>
                <a:spcPct val="20000"/>
              </a:spcBef>
              <a:buClr>
                <a:srgbClr val="0000FF"/>
              </a:buClr>
              <a:buSzPct val="80000"/>
              <a:buFont typeface="Courier New" pitchFamily="49" charset="0"/>
              <a:buChar char="o"/>
            </a:pPr>
            <a:r>
              <a:rPr lang="en-US" kern="0" dirty="0" smtClean="0">
                <a:solidFill>
                  <a:srgbClr val="0000FF"/>
                </a:solidFill>
                <a:latin typeface="Arial"/>
              </a:rPr>
              <a:t>Successful in reducing the strength of vertical RT trims form ~10 to 3 </a:t>
            </a:r>
            <a:r>
              <a:rPr lang="en-US" kern="0" dirty="0" err="1" smtClean="0">
                <a:solidFill>
                  <a:srgbClr val="0000FF"/>
                </a:solidFill>
                <a:latin typeface="Symbol" pitchFamily="18" charset="2"/>
              </a:rPr>
              <a:t>m</a:t>
            </a:r>
            <a:r>
              <a:rPr lang="en-US" kern="0" dirty="0" err="1" smtClean="0">
                <a:solidFill>
                  <a:srgbClr val="0000FF"/>
                </a:solidFill>
                <a:latin typeface="Arial"/>
              </a:rPr>
              <a:t>rad</a:t>
            </a:r>
            <a:r>
              <a:rPr lang="en-US" kern="0" dirty="0" smtClean="0">
                <a:solidFill>
                  <a:srgbClr val="0000FF"/>
                </a:solidFill>
                <a:latin typeface="Arial"/>
              </a:rPr>
              <a:t> </a:t>
            </a:r>
            <a:r>
              <a:rPr lang="en-US" kern="0" dirty="0" smtClean="0">
                <a:solidFill>
                  <a:srgbClr val="0000FF"/>
                </a:solidFill>
                <a:latin typeface="Arial"/>
              </a:rPr>
              <a:t>(test in ions period).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8435" y="3621025"/>
            <a:ext cx="7106730" cy="3083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 on x10 gain squeeze test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BD479-C8E8-4EBE-B705-74DC562F85C2}" type="datetime1">
              <a:rPr lang="en-US" smtClean="0"/>
              <a:t>11/29/2011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 in Squeeze - LBOC - J. Wenninger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410" y="692620"/>
            <a:ext cx="7128990" cy="2845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1070" y="3659430"/>
            <a:ext cx="1651415" cy="92333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0000FF"/>
                </a:solidFill>
                <a:latin typeface="+mj-lt"/>
              </a:rPr>
              <a:t>Applied 50% of the RT corrections</a:t>
            </a:r>
            <a:endParaRPr lang="en-US" b="1" i="1" dirty="0">
              <a:solidFill>
                <a:srgbClr val="0000FF"/>
              </a:solidFill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H="1">
            <a:off x="5301695" y="4581150"/>
            <a:ext cx="19200" cy="167061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CC0066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229295" y="1508750"/>
            <a:ext cx="0" cy="1574605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CC0066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416910" y="4389125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66"/>
                </a:solidFill>
              </a:rPr>
              <a:t>6</a:t>
            </a:r>
            <a:r>
              <a:rPr lang="en-US" dirty="0" smtClean="0">
                <a:solidFill>
                  <a:srgbClr val="CC0066"/>
                </a:solidFill>
              </a:rPr>
              <a:t>0 </a:t>
            </a:r>
            <a:r>
              <a:rPr lang="en-US" dirty="0" smtClean="0">
                <a:solidFill>
                  <a:srgbClr val="CC0066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rgbClr val="CC0066"/>
                </a:solidFill>
              </a:rPr>
              <a:t>m</a:t>
            </a:r>
            <a:endParaRPr lang="en-US" dirty="0">
              <a:solidFill>
                <a:srgbClr val="CC00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21320" y="1393535"/>
            <a:ext cx="952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C0066"/>
                </a:solidFill>
              </a:rPr>
              <a:t>10</a:t>
            </a:r>
            <a:r>
              <a:rPr lang="en-US" dirty="0" smtClean="0">
                <a:solidFill>
                  <a:srgbClr val="CC0066"/>
                </a:solidFill>
              </a:rPr>
              <a:t>0 </a:t>
            </a:r>
            <a:r>
              <a:rPr lang="en-US" dirty="0" smtClean="0">
                <a:solidFill>
                  <a:srgbClr val="CC0066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rgbClr val="CC0066"/>
                </a:solidFill>
              </a:rPr>
              <a:t>m</a:t>
            </a:r>
            <a:endParaRPr lang="en-US" dirty="0">
              <a:solidFill>
                <a:srgbClr val="CC0066"/>
              </a:solidFill>
            </a:endParaRPr>
          </a:p>
        </p:txBody>
      </p:sp>
      <p:sp>
        <p:nvSpPr>
          <p:cNvPr id="20" name="Bent Arrow 19"/>
          <p:cNvSpPr/>
          <p:nvPr/>
        </p:nvSpPr>
        <p:spPr bwMode="auto">
          <a:xfrm rot="5400000">
            <a:off x="7748642" y="2441443"/>
            <a:ext cx="813816" cy="86868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90045" y="1815990"/>
            <a:ext cx="620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j-lt"/>
              </a:rPr>
              <a:t>FF</a:t>
            </a:r>
            <a:endParaRPr lang="en-US" sz="28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38005" y="1431940"/>
            <a:ext cx="3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81445" y="281452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60093"/>
                </a:solidFill>
                <a:latin typeface="+mj-lt"/>
              </a:rPr>
              <a:t>V</a:t>
            </a:r>
            <a:endParaRPr lang="en-US" b="1" dirty="0">
              <a:solidFill>
                <a:srgbClr val="D60093"/>
              </a:solidFill>
              <a:latin typeface="+mj-lt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569060" y="3736240"/>
            <a:ext cx="230430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D60093"/>
                </a:solidFill>
                <a:latin typeface="+mj-lt"/>
              </a:rPr>
              <a:t>Rather successful</a:t>
            </a:r>
            <a:endParaRPr lang="en-US" b="1" i="1" dirty="0">
              <a:solidFill>
                <a:srgbClr val="D60093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FF on OFB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DE94FC-4A67-48E2-8453-85D36E46E392}" type="datetime1">
              <a:rPr lang="en-US" smtClean="0"/>
              <a:t>11/29/2011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Orbit in Squeeze - LBOC - J. Wenninger</a:t>
            </a:r>
            <a:endParaRPr lang="en-US"/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8F27D1-9164-444F-9135-01F538E01090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77850" y="1047890"/>
            <a:ext cx="8566150" cy="328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>
              <a:spcBef>
                <a:spcPts val="9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+mj-lt"/>
              </a:rPr>
              <a:t>The high gain test and subsequent FF indicates that it may be feasible to transfer the corrections of the transients into the corrector functions.</a:t>
            </a:r>
          </a:p>
          <a:p>
            <a:pPr marL="682625" lvl="1" indent="-225425">
              <a:spcBef>
                <a:spcPts val="900"/>
              </a:spcBef>
              <a:buClr>
                <a:srgbClr val="0000FF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i="1" dirty="0" smtClean="0">
                <a:solidFill>
                  <a:srgbClr val="0000FF"/>
                </a:solidFill>
                <a:latin typeface="Arial"/>
              </a:rPr>
              <a:t>Some issues though with point </a:t>
            </a:r>
            <a:r>
              <a:rPr lang="en-US" i="1" dirty="0" smtClean="0">
                <a:solidFill>
                  <a:srgbClr val="0000FF"/>
                </a:solidFill>
                <a:latin typeface="Arial"/>
              </a:rPr>
              <a:t>density and smoothing – must be able to apply transient kicks (</a:t>
            </a:r>
            <a:r>
              <a:rPr lang="en-US" i="1" dirty="0" err="1" smtClean="0">
                <a:solidFill>
                  <a:srgbClr val="0000FF"/>
                </a:solidFill>
                <a:latin typeface="Arial"/>
              </a:rPr>
              <a:t>dI</a:t>
            </a:r>
            <a:r>
              <a:rPr lang="en-US" i="1" dirty="0" smtClean="0">
                <a:solidFill>
                  <a:srgbClr val="0000FF"/>
                </a:solidFill>
                <a:latin typeface="Arial"/>
              </a:rPr>
              <a:t>/</a:t>
            </a:r>
            <a:r>
              <a:rPr lang="en-US" i="1" dirty="0" err="1" smtClean="0">
                <a:solidFill>
                  <a:srgbClr val="0000FF"/>
                </a:solidFill>
                <a:latin typeface="Arial"/>
              </a:rPr>
              <a:t>dt</a:t>
            </a:r>
            <a:r>
              <a:rPr lang="en-US" i="1" dirty="0" smtClean="0">
                <a:solidFill>
                  <a:srgbClr val="0000FF"/>
                </a:solidFill>
                <a:latin typeface="Arial"/>
              </a:rPr>
              <a:t> etc).</a:t>
            </a:r>
          </a:p>
          <a:p>
            <a:pPr marL="225425" indent="-225425">
              <a:spcBef>
                <a:spcPts val="9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It is then possible to envisage the following sequence (to avoid running with high OFB gain):</a:t>
            </a:r>
          </a:p>
          <a:p>
            <a:pPr marL="682625" lvl="1" indent="-225425">
              <a:spcBef>
                <a:spcPts val="900"/>
              </a:spcBef>
              <a:buClr>
                <a:srgbClr val="0000FF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i="1" dirty="0" smtClean="0">
                <a:solidFill>
                  <a:srgbClr val="0000FF"/>
                </a:solidFill>
                <a:latin typeface="Arial"/>
              </a:rPr>
              <a:t>Perform a test squeeze with high gain and limited intensity,</a:t>
            </a:r>
          </a:p>
          <a:p>
            <a:pPr marL="682625" lvl="1" indent="-225425">
              <a:spcBef>
                <a:spcPts val="900"/>
              </a:spcBef>
              <a:buClr>
                <a:srgbClr val="0000FF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i="1" dirty="0" smtClean="0">
                <a:solidFill>
                  <a:srgbClr val="0000FF"/>
                </a:solidFill>
                <a:latin typeface="Arial"/>
              </a:rPr>
              <a:t>Apply FF based on the high gain test,</a:t>
            </a:r>
          </a:p>
          <a:p>
            <a:pPr marL="682625" lvl="1" indent="-225425">
              <a:spcBef>
                <a:spcPts val="900"/>
              </a:spcBef>
              <a:buClr>
                <a:srgbClr val="0000FF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i="1" dirty="0" smtClean="0">
                <a:solidFill>
                  <a:srgbClr val="0000FF"/>
                </a:solidFill>
                <a:latin typeface="Arial"/>
              </a:rPr>
              <a:t>If successful operate the OFB with lower gain for high intensity.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DE94FC-4A67-48E2-8453-85D36E46E392}" type="datetime1">
              <a:rPr lang="en-US" smtClean="0"/>
              <a:t>11/29/2011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Orbit in Squeeze - LBOC - J. Wenninger</a:t>
            </a:r>
            <a:endParaRPr lang="en-US"/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8F27D1-9164-444F-9135-01F538E01090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62665" y="1103946"/>
            <a:ext cx="8566150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5425" indent="-225425">
              <a:spcBef>
                <a:spcPts val="9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dirty="0" smtClean="0">
                <a:latin typeface="+mj-lt"/>
              </a:rPr>
              <a:t>The origin of the orbit transients in the squeeze </a:t>
            </a: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is now localized.</a:t>
            </a:r>
          </a:p>
          <a:p>
            <a:pPr marL="225425" indent="-225425">
              <a:spcBef>
                <a:spcPts val="900"/>
              </a:spcBef>
              <a:buClr>
                <a:srgbClr val="0000FF"/>
              </a:buClr>
              <a:buSzPct val="80000"/>
              <a:buFont typeface="Wingdings" pitchFamily="2" charset="2"/>
              <a:buChar char="q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/>
              </a:rPr>
              <a:t>A number of cures are available or under investigation (may be used in combination):</a:t>
            </a:r>
            <a:endParaRPr lang="en-US" sz="2000" dirty="0">
              <a:solidFill>
                <a:srgbClr val="000000"/>
              </a:solidFill>
              <a:latin typeface="Arial"/>
            </a:endParaRPr>
          </a:p>
          <a:p>
            <a:pPr marL="682625" lvl="1" indent="-225425">
              <a:spcBef>
                <a:spcPts val="900"/>
              </a:spcBef>
              <a:buClr>
                <a:srgbClr val="0000FF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i="1" dirty="0" smtClean="0">
                <a:solidFill>
                  <a:srgbClr val="0000FF"/>
                </a:solidFill>
                <a:latin typeface="Arial"/>
              </a:rPr>
              <a:t>Mitigation </a:t>
            </a:r>
            <a:r>
              <a:rPr lang="en-US" i="1" dirty="0" smtClean="0">
                <a:solidFill>
                  <a:srgbClr val="0000FF"/>
                </a:solidFill>
                <a:latin typeface="Arial"/>
              </a:rPr>
              <a:t>at the level of settings generation.</a:t>
            </a:r>
          </a:p>
          <a:p>
            <a:pPr marL="682625" lvl="1" indent="-225425">
              <a:spcBef>
                <a:spcPts val="900"/>
              </a:spcBef>
              <a:buClr>
                <a:srgbClr val="0000FF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i="1" dirty="0" smtClean="0">
                <a:solidFill>
                  <a:srgbClr val="0000FF"/>
                </a:solidFill>
                <a:latin typeface="Arial"/>
              </a:rPr>
              <a:t>Correction and FF based on the modeled perturbations.</a:t>
            </a:r>
          </a:p>
          <a:p>
            <a:pPr marL="682625" lvl="1" indent="-225425">
              <a:spcBef>
                <a:spcPts val="900"/>
              </a:spcBef>
              <a:buClr>
                <a:srgbClr val="0000FF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i="1" dirty="0" smtClean="0">
                <a:solidFill>
                  <a:srgbClr val="0000FF"/>
                </a:solidFill>
                <a:latin typeface="Arial"/>
              </a:rPr>
              <a:t>Higher OFB gain.</a:t>
            </a:r>
          </a:p>
          <a:p>
            <a:pPr marL="682625" lvl="1" indent="-225425">
              <a:spcBef>
                <a:spcPts val="900"/>
              </a:spcBef>
              <a:buClr>
                <a:srgbClr val="0000FF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i="1" dirty="0" smtClean="0">
                <a:solidFill>
                  <a:srgbClr val="0000FF"/>
                </a:solidFill>
                <a:latin typeface="Arial"/>
              </a:rPr>
              <a:t>FF on OFB corrections.</a:t>
            </a:r>
          </a:p>
          <a:p>
            <a:pPr marL="682625" lvl="1" indent="-225425">
              <a:spcBef>
                <a:spcPts val="900"/>
              </a:spcBef>
              <a:buClr>
                <a:srgbClr val="0000FF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i="1" dirty="0" smtClean="0">
                <a:solidFill>
                  <a:srgbClr val="0000FF"/>
                </a:solidFill>
                <a:latin typeface="Arial"/>
              </a:rPr>
              <a:t>Correction and FF based on measured perturbations.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* 1m with tight collimators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81862F-4575-4EC8-AF6C-51E5AF208F85}" type="datetime1">
              <a:rPr lang="en-US" smtClean="0"/>
              <a:t>11/29/2011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Orbit in Squeeze - LBOC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402" name="Picture 2" descr="\\cern.ch\dfs\Users\j\jwenning\Documents\Talks\Orbit-FF\BTC.F2060.beta1mCom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050" y="2468875"/>
            <a:ext cx="8604525" cy="354435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29295" y="4696365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+mj-lt"/>
              </a:rPr>
              <a:t>Ramp</a:t>
            </a:r>
            <a:endParaRPr lang="en-US" sz="2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94455" y="4734770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+mj-lt"/>
              </a:rPr>
              <a:t>Squeeze</a:t>
            </a:r>
            <a:endParaRPr lang="en-US" sz="2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44400" y="2814520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+mj-lt"/>
              </a:rPr>
              <a:t>Instability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+mj-lt"/>
              </a:rPr>
              <a:t>a</a:t>
            </a:r>
            <a:r>
              <a:rPr lang="en-US" b="1" dirty="0" smtClean="0">
                <a:solidFill>
                  <a:srgbClr val="FFFF00"/>
                </a:solidFill>
                <a:latin typeface="+mj-lt"/>
              </a:rPr>
              <a:t>t 1 m</a:t>
            </a:r>
            <a:endParaRPr lang="en-US" b="1" dirty="0">
              <a:solidFill>
                <a:srgbClr val="FFFF00"/>
              </a:solidFill>
              <a:latin typeface="+mj-lt"/>
            </a:endParaRPr>
          </a:p>
        </p:txBody>
      </p:sp>
      <p:cxnSp>
        <p:nvCxnSpPr>
          <p:cNvPr id="12" name="Straight Arrow Connector 11"/>
          <p:cNvCxnSpPr>
            <a:stCxn id="9" idx="1"/>
          </p:cNvCxnSpPr>
          <p:nvPr/>
        </p:nvCxnSpPr>
        <p:spPr bwMode="auto">
          <a:xfrm flipH="1">
            <a:off x="7145136" y="3137686"/>
            <a:ext cx="499264" cy="48333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764025" y="404348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+mj-lt"/>
              </a:rPr>
              <a:t>Orbit ‘excursions’</a:t>
            </a:r>
            <a:endParaRPr lang="en-US" b="1" dirty="0">
              <a:solidFill>
                <a:srgbClr val="FFC000"/>
              </a:solidFill>
              <a:latin typeface="+mj-lt"/>
            </a:endParaRPr>
          </a:p>
        </p:txBody>
      </p:sp>
      <p:cxnSp>
        <p:nvCxnSpPr>
          <p:cNvPr id="16" name="Straight Arrow Connector 15"/>
          <p:cNvCxnSpPr>
            <a:stCxn id="15" idx="0"/>
          </p:cNvCxnSpPr>
          <p:nvPr/>
        </p:nvCxnSpPr>
        <p:spPr bwMode="auto">
          <a:xfrm flipH="1" flipV="1">
            <a:off x="5071268" y="3582620"/>
            <a:ext cx="766128" cy="4608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Straight Arrow Connector 18"/>
          <p:cNvCxnSpPr>
            <a:stCxn id="15" idx="0"/>
          </p:cNvCxnSpPr>
          <p:nvPr/>
        </p:nvCxnSpPr>
        <p:spPr bwMode="auto">
          <a:xfrm flipH="1" flipV="1">
            <a:off x="5378508" y="3582620"/>
            <a:ext cx="458888" cy="46086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Arrow Connector 21"/>
          <p:cNvCxnSpPr>
            <a:stCxn id="15" idx="0"/>
          </p:cNvCxnSpPr>
          <p:nvPr/>
        </p:nvCxnSpPr>
        <p:spPr bwMode="auto">
          <a:xfrm flipH="1" flipV="1">
            <a:off x="5800960" y="3659430"/>
            <a:ext cx="36436" cy="38405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885120" y="3352190"/>
            <a:ext cx="817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FFCC"/>
                </a:solidFill>
                <a:latin typeface="+mn-lt"/>
              </a:rPr>
              <a:t>BCT</a:t>
            </a:r>
            <a:endParaRPr lang="en-US" sz="2400" b="1" dirty="0">
              <a:solidFill>
                <a:srgbClr val="FFFFCC"/>
              </a:solidFill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19115" y="358262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CC"/>
                </a:solidFill>
                <a:latin typeface="+mn-lt"/>
              </a:rPr>
              <a:t>1%</a:t>
            </a:r>
            <a:endParaRPr lang="en-US" dirty="0">
              <a:solidFill>
                <a:srgbClr val="FFFFCC"/>
              </a:solidFill>
              <a:latin typeface="+mn-lt"/>
            </a:endParaRPr>
          </a:p>
        </p:txBody>
      </p:sp>
      <p:cxnSp>
        <p:nvCxnSpPr>
          <p:cNvPr id="27" name="Straight Arrow Connector 26"/>
          <p:cNvCxnSpPr>
            <a:stCxn id="26" idx="3"/>
          </p:cNvCxnSpPr>
          <p:nvPr/>
        </p:nvCxnSpPr>
        <p:spPr bwMode="auto">
          <a:xfrm flipV="1">
            <a:off x="4437206" y="3429000"/>
            <a:ext cx="480439" cy="33828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FFCC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1" name="TextBox 4"/>
          <p:cNvSpPr txBox="1">
            <a:spLocks noChangeArrowheads="1"/>
          </p:cNvSpPr>
          <p:nvPr/>
        </p:nvSpPr>
        <p:spPr bwMode="auto">
          <a:xfrm>
            <a:off x="501070" y="884362"/>
            <a:ext cx="856676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5738" indent="-185738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With tight collimators the orbit excursions lead to measurable losses (~%): 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0850" lvl="1" indent="-184150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  <a:buFont typeface="Courier New" pitchFamily="49" charset="0"/>
              <a:buChar char="o"/>
            </a:pPr>
            <a:r>
              <a:rPr lang="en-US" sz="20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Peak orbit excursions correspond to ~0.5</a:t>
            </a:r>
            <a:r>
              <a:rPr lang="en-US" sz="2000" i="1" dirty="0" smtClean="0">
                <a:solidFill>
                  <a:srgbClr val="0000FF"/>
                </a:solidFill>
                <a:latin typeface="Symbol" pitchFamily="18" charset="2"/>
                <a:cs typeface="Arial" pitchFamily="34" charset="0"/>
              </a:rPr>
              <a:t>s</a:t>
            </a:r>
            <a:r>
              <a:rPr lang="en-US" sz="20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(nominal </a:t>
            </a:r>
            <a:r>
              <a:rPr lang="en-US" sz="20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emittance</a:t>
            </a:r>
            <a:r>
              <a:rPr lang="en-US" sz="20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450850" lvl="1" indent="-184150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  <a:buFont typeface="Courier New" pitchFamily="49" charset="0"/>
              <a:buChar char="o"/>
            </a:pPr>
            <a:r>
              <a:rPr lang="en-US" sz="20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More densely populated tails at the TCP edges…</a:t>
            </a:r>
            <a:endParaRPr lang="en-US" sz="2000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excursions in the squeeze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1B60F7-F8DD-433B-A938-812B82FE294E}" type="datetime1">
              <a:rPr lang="en-US" smtClean="0"/>
              <a:t>11/29/2011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Orbit in Squeeze - LBOC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715" y="2660900"/>
            <a:ext cx="7873025" cy="3142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39475" y="740650"/>
            <a:ext cx="8566760" cy="190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5738" indent="-185738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Excursions along the squeeze (here first squeeze to 1.5m) are: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0850" lvl="1" indent="-184150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  <a:buFont typeface="Courier New" pitchFamily="49" charset="0"/>
              <a:buChar char="o"/>
            </a:pPr>
            <a:r>
              <a:rPr lang="en-US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Localized near the matched points</a:t>
            </a:r>
            <a:r>
              <a:rPr lang="en-US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Spikes of 0.1 mm </a:t>
            </a:r>
            <a:r>
              <a:rPr lang="en-US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r.m.s</a:t>
            </a:r>
            <a:r>
              <a:rPr lang="en-US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 developing over ~10 seconds: 10 </a:t>
            </a:r>
            <a:r>
              <a:rPr lang="en-US" i="1" dirty="0" smtClean="0">
                <a:solidFill>
                  <a:srgbClr val="0000FF"/>
                </a:solidFill>
                <a:latin typeface="Symbol" pitchFamily="18" charset="2"/>
                <a:cs typeface="Arial" pitchFamily="34" charset="0"/>
              </a:rPr>
              <a:t>m</a:t>
            </a:r>
            <a:r>
              <a:rPr lang="en-US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m/s.</a:t>
            </a:r>
          </a:p>
          <a:p>
            <a:pPr marL="450850" lvl="1" indent="-184150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  <a:buFont typeface="Courier New" pitchFamily="49" charset="0"/>
              <a:buChar char="o"/>
            </a:pPr>
            <a:r>
              <a:rPr lang="en-US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More pronounced in H plane.</a:t>
            </a:r>
          </a:p>
          <a:p>
            <a:pPr marL="450850" lvl="1" indent="-184150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  <a:buFont typeface="Courier New" pitchFamily="49" charset="0"/>
              <a:buChar char="o"/>
            </a:pPr>
            <a:r>
              <a:rPr lang="en-US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Reproducible from fill to fill.</a:t>
            </a:r>
            <a:endParaRPr lang="en-US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7880" y="5886920"/>
            <a:ext cx="8533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+mn-lt"/>
              </a:rPr>
              <a:t>Fill 2306, </a:t>
            </a:r>
            <a:r>
              <a:rPr lang="en-US" b="1" dirty="0" err="1" smtClean="0">
                <a:latin typeface="+mn-lt"/>
              </a:rPr>
              <a:t>r.m.s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wrt</a:t>
            </a:r>
            <a:r>
              <a:rPr lang="en-US" b="1" dirty="0" smtClean="0">
                <a:latin typeface="+mn-lt"/>
              </a:rPr>
              <a:t> first orbit (BPMs in Xing and separation bumps excluded)</a:t>
            </a:r>
            <a:endParaRPr lang="en-US" b="1" dirty="0">
              <a:latin typeface="+mn-lt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7413970" y="3544215"/>
            <a:ext cx="0" cy="921725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413970" y="3659430"/>
            <a:ext cx="89639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r>
              <a:rPr lang="en-US" dirty="0" smtClean="0"/>
              <a:t>0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28560" y="3467405"/>
            <a:ext cx="36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H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9545" y="492679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60093"/>
                </a:solidFill>
                <a:latin typeface="+mj-lt"/>
              </a:rPr>
              <a:t>V</a:t>
            </a:r>
            <a:endParaRPr lang="en-US" b="1" dirty="0">
              <a:solidFill>
                <a:srgbClr val="D60093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5980" y="358262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+mj-lt"/>
              </a:rPr>
              <a:t>Beam1</a:t>
            </a:r>
            <a:endParaRPr lang="en-US" dirty="0">
              <a:solidFill>
                <a:srgbClr val="0000FF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Reproducibility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38DF6C-6362-44F7-A712-FFA99A94B16D}" type="datetime1">
              <a:rPr lang="en-US" smtClean="0"/>
              <a:t>11/29/2011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Orbit in Squeeze - LBOC - J. Wenninger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335" y="1815990"/>
            <a:ext cx="6797685" cy="54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01070" y="829834"/>
            <a:ext cx="8566760" cy="83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85738" indent="-185738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Orbit at a selected BPM for a couple of fills.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450850" lvl="1" indent="-184150">
              <a:lnSpc>
                <a:spcPct val="120000"/>
              </a:lnSpc>
              <a:spcBef>
                <a:spcPts val="300"/>
              </a:spcBef>
              <a:buClr>
                <a:srgbClr val="0000FF"/>
              </a:buClr>
              <a:buSzPct val="80000"/>
              <a:buFont typeface="Courier New" pitchFamily="49" charset="0"/>
              <a:buChar char="o"/>
            </a:pPr>
            <a:r>
              <a:rPr lang="en-US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Very reproducible, sharp transients at the matched points.</a:t>
            </a:r>
            <a:endParaRPr lang="en-US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92815" y="5541275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+mn-lt"/>
              </a:rPr>
              <a:t>S. </a:t>
            </a:r>
            <a:r>
              <a:rPr lang="en-US" i="1" dirty="0" err="1" smtClean="0">
                <a:latin typeface="+mn-lt"/>
              </a:rPr>
              <a:t>Redaelli</a:t>
            </a:r>
            <a:endParaRPr lang="en-US" i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7880" y="5541275"/>
            <a:ext cx="1997060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+mn-lt"/>
              </a:rPr>
              <a:t>Manual feed-forward attempt</a:t>
            </a:r>
            <a:endParaRPr lang="en-US" sz="1600" b="1" i="1" dirty="0">
              <a:latin typeface="+mn-lt"/>
            </a:endParaRPr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 bwMode="auto">
          <a:xfrm flipV="1">
            <a:off x="2574940" y="5349251"/>
            <a:ext cx="691290" cy="484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2306 – spike @ 103 s / first squeeze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EDA8-BAE4-4D08-A4AF-DA23661866E2}" type="datetime1">
              <a:rPr lang="en-US" smtClean="0"/>
              <a:t>11/29/2011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 in Squeeze - LBOC - J. Wenninger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520" y="2109788"/>
            <a:ext cx="82296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8863" y="1052670"/>
            <a:ext cx="668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97 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96660" y="932675"/>
            <a:ext cx="5031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Evolution of the H orbit excursion at second matched point (99 s)</a:t>
            </a:r>
            <a:endParaRPr lang="en-US" sz="2000" b="1" dirty="0">
              <a:latin typeface="+mj-lt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2306 – spike @ 103 s / first squeeze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5418-2545-4637-B81C-8C9BD76A4576}" type="datetime1">
              <a:rPr lang="en-US" smtClean="0"/>
              <a:t>11/29/2011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 in Squeeze - LBOC - J. Wenninger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520" y="2109788"/>
            <a:ext cx="82296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58863" y="1052670"/>
            <a:ext cx="668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99 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2306 – spike @ 103 s / first squeeze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81A45-568E-4490-8856-1ECF5232CB10}" type="datetime1">
              <a:rPr lang="en-US" smtClean="0"/>
              <a:t>11/29/2011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 in Squeeze - LBOC - J. Wenninger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520" y="2109788"/>
            <a:ext cx="82296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87530" y="1052670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103 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2306 – spike @ 103 s / first squeeze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1FE54-55E8-448C-A58E-FF5C5B3A5809}" type="datetime1">
              <a:rPr lang="en-US" smtClean="0"/>
              <a:t>11/29/2011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Orbit in Squeeze - LBOC - J. Wenninger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450" y="2109788"/>
            <a:ext cx="82296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87530" y="1052670"/>
            <a:ext cx="811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107 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E98C2-E612-405D-9D9D-D2D7EB854B0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15592</TotalTime>
  <Words>1379</Words>
  <Application>Microsoft Office PowerPoint</Application>
  <PresentationFormat>On-screen Show (4:3)</PresentationFormat>
  <Paragraphs>208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Theme1</vt:lpstr>
      <vt:lpstr>Slide 1</vt:lpstr>
      <vt:lpstr>Orbit in squeeze</vt:lpstr>
      <vt:lpstr>b* 1m with tight collimators</vt:lpstr>
      <vt:lpstr>Orbit excursions in the squeeze</vt:lpstr>
      <vt:lpstr>Reproducibility</vt:lpstr>
      <vt:lpstr>Fill 2306 – spike @ 103 s / first squeeze</vt:lpstr>
      <vt:lpstr>Fill 2306 – spike @ 103 s / first squeeze</vt:lpstr>
      <vt:lpstr>Fill 2306 – spike @ 103 s / first squeeze</vt:lpstr>
      <vt:lpstr>Fill 2306 – spike @ 103 s / first squeeze</vt:lpstr>
      <vt:lpstr>Fill 2306 – spike @ 103 s / first squeeze</vt:lpstr>
      <vt:lpstr>Fill 2306 – spike @ 103 s / first squeeze</vt:lpstr>
      <vt:lpstr>Squeeze settings</vt:lpstr>
      <vt:lpstr>Optics errors</vt:lpstr>
      <vt:lpstr>Local optics and bumps</vt:lpstr>
      <vt:lpstr>Dominant source</vt:lpstr>
      <vt:lpstr>Flashback – 2010 squeeze</vt:lpstr>
      <vt:lpstr>Squeeze settings</vt:lpstr>
      <vt:lpstr>Cures – orbit feedback</vt:lpstr>
      <vt:lpstr>IR1+5 to 1.5 m with x10 gain</vt:lpstr>
      <vt:lpstr>Feed-forward on RT trims</vt:lpstr>
      <vt:lpstr>FF on x10 gain squeeze test</vt:lpstr>
      <vt:lpstr>FF on OFB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 Wenninger</dc:creator>
  <cp:lastModifiedBy>jwenning</cp:lastModifiedBy>
  <cp:revision>2804</cp:revision>
  <cp:lastPrinted>1601-01-01T00:00:00Z</cp:lastPrinted>
  <dcterms:created xsi:type="dcterms:W3CDTF">1601-01-01T00:00:00Z</dcterms:created>
  <dcterms:modified xsi:type="dcterms:W3CDTF">2011-11-29T10:43:46Z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