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1"/>
  </p:notesMasterIdLst>
  <p:sldIdLst>
    <p:sldId id="265" r:id="rId5"/>
    <p:sldId id="368" r:id="rId6"/>
    <p:sldId id="367" r:id="rId7"/>
    <p:sldId id="369" r:id="rId8"/>
    <p:sldId id="366" r:id="rId9"/>
    <p:sldId id="353" r:id="rId10"/>
  </p:sldIdLst>
  <p:sldSz cx="9144000" cy="6858000" type="screen4x3"/>
  <p:notesSz cx="6718300" cy="985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3366FF"/>
    <a:srgbClr val="00FF00"/>
    <a:srgbClr val="00CC99"/>
    <a:srgbClr val="00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73" autoAdjust="0"/>
  </p:normalViewPr>
  <p:slideViewPr>
    <p:cSldViewPr>
      <p:cViewPr>
        <p:scale>
          <a:sx n="120" d="100"/>
          <a:sy n="120" d="100"/>
        </p:scale>
        <p:origin x="-1278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5238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C5624E-972C-4CB2-A430-218C8597C2A2}" type="datetimeFigureOut">
              <a:rPr lang="en-GB" smtClean="0"/>
              <a:pPr/>
              <a:t>17/01/2012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1513" y="4681538"/>
            <a:ext cx="5375275" cy="4433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5238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0F6B2A-1500-4519-A1A0-A708C0FD67E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18731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AC1B5-374C-4DD1-9811-6CCD5CF1F49A}" type="datetime1">
              <a:rPr lang="en-US" smtClean="0"/>
              <a:pPr/>
              <a:t>1/17/2012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LBOC - 17th January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D8A-0A5B-4AE2-89AE-374FC8E42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3954F-2096-41AD-8484-F5A4D8F05266}" type="datetime1">
              <a:rPr lang="en-US" smtClean="0"/>
              <a:pPr/>
              <a:t>1/17/2012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LBOC - 17th January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D8A-0A5B-4AE2-89AE-374FC8E42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F0CD-1F0A-42AF-825B-14508BF6B92A}" type="datetime1">
              <a:rPr lang="en-US" smtClean="0"/>
              <a:pPr/>
              <a:t>1/17/2012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LBOC - 17th January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D8A-0A5B-4AE2-89AE-374FC8E42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F7F49-970B-4274-8A9A-887F88D1D214}" type="datetime1">
              <a:rPr lang="en-US" smtClean="0"/>
              <a:pPr/>
              <a:t>1/17/2012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LBOC - 17th January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D8A-0A5B-4AE2-89AE-374FC8E42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EDE34-93E2-4C75-B64B-00EF54A8703E}" type="datetime1">
              <a:rPr lang="en-US" smtClean="0"/>
              <a:pPr/>
              <a:t>1/17/2012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LBOC - 17th January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D8A-0A5B-4AE2-89AE-374FC8E42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45516-1EAE-448D-BEF3-715E28CEC9D3}" type="datetime1">
              <a:rPr lang="en-US" smtClean="0"/>
              <a:pPr/>
              <a:t>1/17/2012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LBOC - 17th January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D8A-0A5B-4AE2-89AE-374FC8E42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DCF07-8B0D-4A23-889F-2248D75FF4D0}" type="datetime1">
              <a:rPr lang="en-US" smtClean="0"/>
              <a:pPr/>
              <a:t>1/17/2012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LBOC - 17th January 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D8A-0A5B-4AE2-89AE-374FC8E42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07404-0533-415A-948A-7B3DAD6B8AEF}" type="datetime1">
              <a:rPr lang="en-US" smtClean="0"/>
              <a:pPr/>
              <a:t>1/17/2012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LBOC - 17th January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D8A-0A5B-4AE2-89AE-374FC8E42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98BDA-6DFE-4144-BF9E-E5E1CF499223}" type="datetime1">
              <a:rPr lang="en-US" smtClean="0"/>
              <a:pPr/>
              <a:t>1/17/2012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LBOC - 17th January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D8A-0A5B-4AE2-89AE-374FC8E42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E57C-B383-4E20-AB0E-9499D46D459F}" type="datetime1">
              <a:rPr lang="en-US" smtClean="0"/>
              <a:pPr/>
              <a:t>1/17/2012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LBOC - 17th January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D8A-0A5B-4AE2-89AE-374FC8E42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FE853-E3F6-4487-9BFC-7EA995BD3BA3}" type="datetime1">
              <a:rPr lang="en-US" smtClean="0"/>
              <a:pPr/>
              <a:t>1/17/2012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LBOC - 17th January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D8A-0A5B-4AE2-89AE-374FC8E42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2F492-90E4-4630-B221-3A13E8052354}" type="datetime1">
              <a:rPr lang="en-US" smtClean="0"/>
              <a:pPr/>
              <a:t>1/17/2012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LBOC - 17th January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2CD8A-0A5B-4AE2-89AE-374FC8E42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532440" y="6309320"/>
            <a:ext cx="447328" cy="365125"/>
          </a:xfrm>
        </p:spPr>
        <p:txBody>
          <a:bodyPr/>
          <a:lstStyle/>
          <a:p>
            <a:fld id="{238A6D86-0971-4AB4-95BF-21DA23608F50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1547664" y="214290"/>
            <a:ext cx="7488832" cy="1564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203" tIns="46811" rIns="92203" bIns="46811" anchor="ctr"/>
          <a:lstStyle/>
          <a:p>
            <a:pPr algn="ctr" defTabSz="975990"/>
            <a:r>
              <a:rPr lang="en-US" sz="3700" dirty="0" smtClean="0">
                <a:solidFill>
                  <a:srgbClr val="FF0066"/>
                </a:solidFill>
              </a:rPr>
              <a:t>Vacuum Activities during Xmas Break:</a:t>
            </a:r>
          </a:p>
          <a:p>
            <a:pPr algn="ctr" defTabSz="975990"/>
            <a:r>
              <a:rPr lang="en-US" sz="3700" dirty="0" smtClean="0">
                <a:solidFill>
                  <a:srgbClr val="FF0066"/>
                </a:solidFill>
              </a:rPr>
              <a:t>CMS and LSS2,8</a:t>
            </a:r>
            <a:endParaRPr lang="en-US" sz="3900" dirty="0">
              <a:solidFill>
                <a:srgbClr val="FF0066"/>
              </a:solidFill>
            </a:endParaRPr>
          </a:p>
        </p:txBody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0" y="1830224"/>
            <a:ext cx="9144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203" tIns="46811" rIns="92203" bIns="46811"/>
          <a:lstStyle/>
          <a:p>
            <a:pPr marL="334787" indent="-334787" algn="ctr" defTabSz="975990">
              <a:spcBef>
                <a:spcPct val="20000"/>
              </a:spcBef>
            </a:pPr>
            <a:r>
              <a:rPr lang="en-US" sz="2900" dirty="0">
                <a:solidFill>
                  <a:schemeClr val="accent2"/>
                </a:solidFill>
              </a:rPr>
              <a:t> </a:t>
            </a:r>
            <a:r>
              <a:rPr lang="en-US" sz="2900" dirty="0">
                <a:solidFill>
                  <a:srgbClr val="3366FF"/>
                </a:solidFill>
              </a:rPr>
              <a:t>V. </a:t>
            </a:r>
            <a:r>
              <a:rPr lang="en-US" sz="2900" dirty="0" smtClean="0">
                <a:solidFill>
                  <a:srgbClr val="3366FF"/>
                </a:solidFill>
              </a:rPr>
              <a:t>Baglin (17/1/12)</a:t>
            </a:r>
            <a:endParaRPr lang="en-US" sz="3100" dirty="0">
              <a:solidFill>
                <a:srgbClr val="3366FF"/>
              </a:solidFill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2378864"/>
            <a:ext cx="9144000" cy="36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365" tIns="45392" rIns="89365" bIns="45392">
            <a:spAutoFit/>
          </a:bodyPr>
          <a:lstStyle/>
          <a:p>
            <a:pPr algn="ctr" defTabSz="975990"/>
            <a:r>
              <a:rPr lang="en-US" dirty="0">
                <a:solidFill>
                  <a:srgbClr val="00CC99"/>
                </a:solidFill>
              </a:rPr>
              <a:t>CERN </a:t>
            </a:r>
            <a:r>
              <a:rPr lang="en-US" dirty="0" smtClean="0">
                <a:solidFill>
                  <a:srgbClr val="00CC99"/>
                </a:solidFill>
              </a:rPr>
              <a:t>TE-VSC, </a:t>
            </a:r>
            <a:r>
              <a:rPr lang="en-US" dirty="0">
                <a:solidFill>
                  <a:srgbClr val="00CC99"/>
                </a:solidFill>
              </a:rPr>
              <a:t>Geneva</a:t>
            </a:r>
          </a:p>
        </p:txBody>
      </p:sp>
      <p:sp>
        <p:nvSpPr>
          <p:cNvPr id="83975" name="Line 7"/>
          <p:cNvSpPr>
            <a:spLocks noChangeShapeType="1"/>
          </p:cNvSpPr>
          <p:nvPr/>
        </p:nvSpPr>
        <p:spPr bwMode="auto">
          <a:xfrm>
            <a:off x="0" y="2850352"/>
            <a:ext cx="9144000" cy="0"/>
          </a:xfrm>
          <a:prstGeom prst="line">
            <a:avLst/>
          </a:prstGeom>
          <a:noFill/>
          <a:ln w="34925">
            <a:solidFill>
              <a:srgbClr val="FF0066"/>
            </a:solidFill>
            <a:round/>
            <a:headEnd/>
            <a:tailEnd/>
          </a:ln>
          <a:effectLst/>
        </p:spPr>
        <p:txBody>
          <a:bodyPr lIns="81711" tIns="40855" rIns="81711" bIns="40855"/>
          <a:lstStyle/>
          <a:p>
            <a:endParaRPr lang="en-US" dirty="0"/>
          </a:p>
        </p:txBody>
      </p:sp>
      <p:grpSp>
        <p:nvGrpSpPr>
          <p:cNvPr id="11" name="Group 12"/>
          <p:cNvGrpSpPr/>
          <p:nvPr/>
        </p:nvGrpSpPr>
        <p:grpSpPr>
          <a:xfrm>
            <a:off x="71438" y="524650"/>
            <a:ext cx="1643042" cy="2189970"/>
            <a:chOff x="0" y="357166"/>
            <a:chExt cx="1643042" cy="2189970"/>
          </a:xfrm>
        </p:grpSpPr>
        <p:pic>
          <p:nvPicPr>
            <p:cNvPr id="12" name="Picture 11" descr="icon-bul-pho-2007-046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5720" y="357166"/>
              <a:ext cx="1065396" cy="1078714"/>
            </a:xfrm>
            <a:prstGeom prst="rect">
              <a:avLst/>
            </a:prstGeom>
          </p:spPr>
        </p:pic>
        <p:pic>
          <p:nvPicPr>
            <p:cNvPr id="13" name="Picture 12" descr="VSC logo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428736"/>
              <a:ext cx="1643042" cy="1118400"/>
            </a:xfrm>
            <a:prstGeom prst="rect">
              <a:avLst/>
            </a:prstGeom>
          </p:spPr>
        </p:pic>
      </p:grp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3203848" y="6309320"/>
            <a:ext cx="2895600" cy="365125"/>
          </a:xfrm>
        </p:spPr>
        <p:txBody>
          <a:bodyPr/>
          <a:lstStyle/>
          <a:p>
            <a:r>
              <a:rPr lang="en-US" smtClean="0"/>
              <a:t>LBOC - 17th January 2012</a:t>
            </a:r>
            <a:endParaRPr lang="en-US" dirty="0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6512" y="3573016"/>
            <a:ext cx="9144000" cy="119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725" tIns="42020" rIns="82725" bIns="42020">
            <a:spAutoFit/>
          </a:bodyPr>
          <a:lstStyle/>
          <a:p>
            <a:pPr algn="ctr" defTabSz="903642">
              <a:buClr>
                <a:schemeClr val="accent1"/>
              </a:buClr>
            </a:pPr>
            <a:endParaRPr lang="en-US" dirty="0"/>
          </a:p>
          <a:p>
            <a:pPr algn="ctr" defTabSz="903642">
              <a:buClr>
                <a:schemeClr val="accent1"/>
              </a:buClr>
            </a:pPr>
            <a:r>
              <a:rPr lang="en-US" dirty="0" smtClean="0"/>
              <a:t>1. CMS issue</a:t>
            </a:r>
          </a:p>
          <a:p>
            <a:pPr algn="ctr" defTabSz="903642">
              <a:buClr>
                <a:schemeClr val="accent1"/>
              </a:buClr>
            </a:pPr>
            <a:r>
              <a:rPr lang="en-US" dirty="0" smtClean="0"/>
              <a:t>2. LSS2 and LSS8 issues</a:t>
            </a:r>
          </a:p>
          <a:p>
            <a:pPr algn="ctr" defTabSz="903642">
              <a:buClr>
                <a:schemeClr val="accent1"/>
              </a:buClr>
            </a:pPr>
            <a:r>
              <a:rPr lang="en-US" dirty="0" smtClean="0"/>
              <a:t>3. Summary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8872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3366FF"/>
                </a:solidFill>
              </a:rPr>
              <a:t>X-rays the 20-12-2011, 18 m right (z-)</a:t>
            </a:r>
            <a:endParaRPr lang="en-US" sz="3600" dirty="0">
              <a:solidFill>
                <a:srgbClr val="3366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496" y="620688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/>
              <a:t>Location where pressure spike were observed during the LHC 2011 run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/>
              <a:t>Overlap of ~ 6 mm, RF fingers INSIDE RF insert. Estimated aperture reduced to 36 mm (TAS is 34 mm) </a:t>
            </a:r>
            <a:endParaRPr lang="en-GB" sz="1400" dirty="0"/>
          </a:p>
          <a:p>
            <a:r>
              <a:rPr lang="en-GB" b="1" dirty="0" smtClean="0">
                <a:solidFill>
                  <a:srgbClr val="FF0000"/>
                </a:solidFill>
              </a:rPr>
              <a:t>Non Conform with risk of aperture reduction</a:t>
            </a:r>
          </a:p>
          <a:p>
            <a:pPr algn="ctr"/>
            <a:endParaRPr lang="en-GB" b="1" dirty="0">
              <a:solidFill>
                <a:srgbClr val="FF0066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259632" y="1412776"/>
            <a:ext cx="6779376" cy="4788342"/>
            <a:chOff x="1259631" y="1633636"/>
            <a:chExt cx="7100317" cy="517363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1" y="1633636"/>
              <a:ext cx="7100317" cy="51736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8" name="Straight Arrow Connector 7"/>
            <p:cNvCxnSpPr/>
            <p:nvPr/>
          </p:nvCxnSpPr>
          <p:spPr>
            <a:xfrm flipH="1" flipV="1">
              <a:off x="2591780" y="5661248"/>
              <a:ext cx="72008" cy="331318"/>
            </a:xfrm>
            <a:prstGeom prst="straightConnector1">
              <a:avLst/>
            </a:prstGeom>
            <a:ln w="28575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2285715" y="4040431"/>
              <a:ext cx="72008" cy="360040"/>
            </a:xfrm>
            <a:prstGeom prst="straightConnector1">
              <a:avLst/>
            </a:prstGeom>
            <a:ln w="28575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104884" y="4670574"/>
              <a:ext cx="522900" cy="30777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smtClean="0">
                  <a:solidFill>
                    <a:srgbClr val="FF0066"/>
                  </a:solidFill>
                </a:rPr>
                <a:t>ID40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3923928" y="3170615"/>
              <a:ext cx="0" cy="1049836"/>
            </a:xfrm>
            <a:prstGeom prst="straightConnector1">
              <a:avLst/>
            </a:prstGeom>
            <a:ln w="28575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491880" y="2849642"/>
              <a:ext cx="692818" cy="30777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smtClean="0">
                  <a:solidFill>
                    <a:srgbClr val="FF0066"/>
                  </a:solidFill>
                </a:rPr>
                <a:t>~ ID 36</a:t>
              </a:r>
            </a:p>
          </p:txBody>
        </p:sp>
        <p:sp>
          <p:nvSpPr>
            <p:cNvPr id="2" name="Rectangle 1"/>
            <p:cNvSpPr/>
            <p:nvPr/>
          </p:nvSpPr>
          <p:spPr>
            <a:xfrm>
              <a:off x="6660232" y="6237312"/>
              <a:ext cx="137877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GB" dirty="0"/>
                <a:t>Vertical view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10858" y="6381327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>
                <a:solidFill>
                  <a:srgbClr val="00B050"/>
                </a:solidFill>
              </a:rPr>
              <a:t>Other RF fingers </a:t>
            </a:r>
            <a:r>
              <a:rPr lang="en-GB" sz="1400" dirty="0" smtClean="0"/>
              <a:t>inside CMS vacuum sector </a:t>
            </a:r>
            <a:r>
              <a:rPr lang="en-GB" sz="1400" dirty="0" smtClean="0">
                <a:solidFill>
                  <a:srgbClr val="00B050"/>
                </a:solidFill>
              </a:rPr>
              <a:t>are conform </a:t>
            </a:r>
            <a:endParaRPr lang="en-GB" b="1" dirty="0" smtClean="0">
              <a:solidFill>
                <a:srgbClr val="00B050"/>
              </a:solidFill>
            </a:endParaRPr>
          </a:p>
        </p:txBody>
      </p:sp>
      <p:sp>
        <p:nvSpPr>
          <p:cNvPr id="16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532440" y="6309320"/>
            <a:ext cx="447328" cy="365125"/>
          </a:xfrm>
        </p:spPr>
        <p:txBody>
          <a:bodyPr/>
          <a:lstStyle/>
          <a:p>
            <a:fld id="{238A6D86-0971-4AB4-95BF-21DA23608F50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7" name="Footer Placeholder 13"/>
          <p:cNvSpPr txBox="1">
            <a:spLocks/>
          </p:cNvSpPr>
          <p:nvPr/>
        </p:nvSpPr>
        <p:spPr>
          <a:xfrm>
            <a:off x="5626547" y="63526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LBOC - 17th January 2012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059832" y="3321120"/>
            <a:ext cx="399902" cy="485827"/>
          </a:xfrm>
          <a:prstGeom prst="straightConnector1">
            <a:avLst/>
          </a:prstGeom>
          <a:ln w="28575">
            <a:solidFill>
              <a:srgbClr val="33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1159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8872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3366FF"/>
                </a:solidFill>
              </a:rPr>
              <a:t>Layout CMS : IP5.X</a:t>
            </a:r>
            <a:endParaRPr lang="en-US" sz="3600" dirty="0">
              <a:solidFill>
                <a:srgbClr val="3366FF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881062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8323042" y="1020028"/>
            <a:ext cx="699230" cy="369332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Q1R5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1265208"/>
            <a:ext cx="413896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66"/>
                </a:solidFill>
              </a:rPr>
              <a:t>IP5</a:t>
            </a:r>
            <a:endParaRPr lang="en-GB" sz="1400" dirty="0">
              <a:solidFill>
                <a:srgbClr val="FF0066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52320" y="1005570"/>
            <a:ext cx="619080" cy="646331"/>
          </a:xfrm>
          <a:prstGeom prst="rect">
            <a:avLst/>
          </a:prstGeom>
          <a:solidFill>
            <a:srgbClr val="33CC33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TAS</a:t>
            </a:r>
          </a:p>
          <a:p>
            <a:pPr algn="ctr"/>
            <a:r>
              <a:rPr lang="en-GB" dirty="0" smtClean="0">
                <a:solidFill>
                  <a:schemeClr val="bg1"/>
                </a:solidFill>
              </a:rPr>
              <a:t>ID34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71600" y="6126328"/>
            <a:ext cx="1489702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66"/>
                </a:solidFill>
              </a:rPr>
              <a:t>RF fingers at 16 m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376125" y="6145559"/>
            <a:ext cx="1489702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66"/>
                </a:solidFill>
              </a:rPr>
              <a:t>RF fingers at 18 m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7092280" y="2060848"/>
            <a:ext cx="0" cy="331318"/>
          </a:xfrm>
          <a:prstGeom prst="straightConnector1">
            <a:avLst/>
          </a:prstGeom>
          <a:ln w="28575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876256" y="2420888"/>
            <a:ext cx="550151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66"/>
                </a:solidFill>
              </a:rPr>
              <a:t>18 m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6364543" y="2048370"/>
            <a:ext cx="0" cy="331318"/>
          </a:xfrm>
          <a:prstGeom prst="straightConnector1">
            <a:avLst/>
          </a:prstGeom>
          <a:ln w="28575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143218" y="2410465"/>
            <a:ext cx="550152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66"/>
                </a:solidFill>
              </a:rPr>
              <a:t>16 m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46437" y="636238"/>
            <a:ext cx="3618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The layout is symmetric </a:t>
            </a:r>
            <a:r>
              <a:rPr lang="en-US" dirty="0" err="1" smtClean="0">
                <a:solidFill>
                  <a:srgbClr val="3366FF"/>
                </a:solidFill>
              </a:rPr>
              <a:t>wrt</a:t>
            </a:r>
            <a:r>
              <a:rPr lang="en-US" dirty="0" smtClean="0">
                <a:solidFill>
                  <a:srgbClr val="3366FF"/>
                </a:solidFill>
              </a:rPr>
              <a:t> to the IP</a:t>
            </a:r>
            <a:endParaRPr lang="en-GB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51" y="3532014"/>
            <a:ext cx="7510678" cy="237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2969128" y="4900166"/>
            <a:ext cx="1818896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66"/>
                </a:solidFill>
              </a:rPr>
              <a:t>CMS forward chamber</a:t>
            </a:r>
          </a:p>
        </p:txBody>
      </p:sp>
      <p:cxnSp>
        <p:nvCxnSpPr>
          <p:cNvPr id="48" name="Straight Connector 47"/>
          <p:cNvCxnSpPr/>
          <p:nvPr/>
        </p:nvCxnSpPr>
        <p:spPr>
          <a:xfrm flipV="1">
            <a:off x="7956376" y="3460006"/>
            <a:ext cx="0" cy="14401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956376" y="3243982"/>
            <a:ext cx="95571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(</a:t>
            </a:r>
            <a:r>
              <a:rPr lang="en-US" sz="900" dirty="0" smtClean="0"/>
              <a:t>LHCVC5—0006)</a:t>
            </a:r>
            <a:endParaRPr lang="en-US" sz="900" dirty="0"/>
          </a:p>
        </p:txBody>
      </p:sp>
      <p:cxnSp>
        <p:nvCxnSpPr>
          <p:cNvPr id="52" name="Straight Connector 51"/>
          <p:cNvCxnSpPr/>
          <p:nvPr/>
        </p:nvCxnSpPr>
        <p:spPr>
          <a:xfrm flipV="1">
            <a:off x="6804248" y="3460006"/>
            <a:ext cx="0" cy="14401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Left-Right Arrow 52"/>
          <p:cNvSpPr/>
          <p:nvPr/>
        </p:nvSpPr>
        <p:spPr>
          <a:xfrm>
            <a:off x="6804248" y="3027958"/>
            <a:ext cx="1152128" cy="720080"/>
          </a:xfrm>
          <a:prstGeom prst="leftRigh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7020272" y="3171974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500 mm nominal</a:t>
            </a:r>
            <a:endParaRPr lang="en-US" sz="1200" dirty="0"/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6804248" y="4108078"/>
            <a:ext cx="1152128" cy="0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998765" y="3862209"/>
            <a:ext cx="813595" cy="430887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   511 mm </a:t>
            </a:r>
            <a:r>
              <a:rPr lang="en-US" sz="1000" dirty="0" smtClean="0"/>
              <a:t>(9-1-2012)</a:t>
            </a:r>
            <a:endParaRPr lang="en-US" sz="1000" dirty="0"/>
          </a:p>
        </p:txBody>
      </p:sp>
      <p:sp>
        <p:nvSpPr>
          <p:cNvPr id="68" name="TextBox 67"/>
          <p:cNvSpPr txBox="1"/>
          <p:nvPr/>
        </p:nvSpPr>
        <p:spPr>
          <a:xfrm>
            <a:off x="5742384" y="895876"/>
            <a:ext cx="1781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CMS minus side</a:t>
            </a:r>
            <a:endParaRPr lang="en-US" dirty="0"/>
          </a:p>
        </p:txBody>
      </p:sp>
      <p:pic>
        <p:nvPicPr>
          <p:cNvPr id="6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0330" y="116632"/>
            <a:ext cx="689653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116632"/>
            <a:ext cx="648072" cy="64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532440" y="6309320"/>
            <a:ext cx="447328" cy="365125"/>
          </a:xfrm>
        </p:spPr>
        <p:txBody>
          <a:bodyPr/>
          <a:lstStyle/>
          <a:p>
            <a:fld id="{238A6D86-0971-4AB4-95BF-21DA23608F50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29" name="Footer Placeholder 13"/>
          <p:cNvSpPr txBox="1">
            <a:spLocks/>
          </p:cNvSpPr>
          <p:nvPr/>
        </p:nvSpPr>
        <p:spPr>
          <a:xfrm>
            <a:off x="3203848" y="63093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LBOC - 17th January 2012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418294" y="1204694"/>
            <a:ext cx="601978" cy="461665"/>
          </a:xfrm>
          <a:prstGeom prst="rect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CMS forward chamber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626206" y="1268760"/>
            <a:ext cx="601978" cy="338554"/>
          </a:xfrm>
          <a:prstGeom prst="rect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CT2</a:t>
            </a:r>
          </a:p>
          <a:p>
            <a:pPr algn="ctr"/>
            <a:r>
              <a:rPr lang="en-GB" sz="800" dirty="0" smtClean="0"/>
              <a:t>chamber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572000" y="1268760"/>
            <a:ext cx="601978" cy="338554"/>
          </a:xfrm>
          <a:prstGeom prst="rect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HF</a:t>
            </a:r>
          </a:p>
          <a:p>
            <a:pPr algn="ctr"/>
            <a:r>
              <a:rPr lang="en-GB" sz="800" dirty="0" smtClean="0"/>
              <a:t>chamber</a:t>
            </a:r>
          </a:p>
        </p:txBody>
      </p:sp>
    </p:spTree>
    <p:extLst>
      <p:ext uri="{BB962C8B-B14F-4D97-AF65-F5344CB8AC3E}">
        <p14:creationId xmlns:p14="http://schemas.microsoft.com/office/powerpoint/2010/main" xmlns="" val="411428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46" grpId="0" animBg="1"/>
      <p:bldP spid="49" grpId="0"/>
      <p:bldP spid="53" grpId="0" animBg="1"/>
      <p:bldP spid="54" grpId="0"/>
      <p:bldP spid="5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8872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3366FF"/>
                </a:solidFill>
              </a:rPr>
              <a:t>Repair under Ne atmosphere</a:t>
            </a:r>
            <a:endParaRPr lang="en-US" sz="3600" dirty="0">
              <a:solidFill>
                <a:srgbClr val="3366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496" y="620688"/>
            <a:ext cx="864096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/>
              <a:t>The 10/1/2012, it was proposed to repair the RF insert under Ne atmosphere in order </a:t>
            </a:r>
            <a:r>
              <a:rPr lang="en-GB" sz="1400" dirty="0" smtClean="0">
                <a:solidFill>
                  <a:srgbClr val="FF0066"/>
                </a:solidFill>
              </a:rPr>
              <a:t>to avoid a full bake out </a:t>
            </a:r>
            <a:r>
              <a:rPr lang="en-GB" sz="1400" dirty="0" smtClean="0"/>
              <a:t>of the CMS vacuum sector. The proposal was accepted by the CERN and CMS managements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/>
              <a:t> A detailed vacuum procedure which assembles the agreements, preparation, safety aspects and work sequence is written (EDMS 1179993)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/>
              <a:t>During the intervention: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1400" dirty="0" smtClean="0"/>
              <a:t>VACSEC IP5.X is pressurised to 1.2 bar with Ne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1400" dirty="0" smtClean="0"/>
              <a:t>Flanges upstream and downstream to the forward chambers are opened while Ne flushing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1400" dirty="0" smtClean="0"/>
              <a:t>RF insert in exchanged by a </a:t>
            </a:r>
            <a:r>
              <a:rPr lang="en-GB" sz="1400" dirty="0" smtClean="0">
                <a:solidFill>
                  <a:srgbClr val="FF0066"/>
                </a:solidFill>
              </a:rPr>
              <a:t>NEW</a:t>
            </a:r>
            <a:r>
              <a:rPr lang="en-GB" sz="1400" dirty="0" smtClean="0"/>
              <a:t> one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1400" dirty="0" smtClean="0"/>
              <a:t>Flanges are closed and sector pump down for leak detection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1400" dirty="0" smtClean="0"/>
              <a:t>X-rays are taken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1400" dirty="0" smtClean="0"/>
              <a:t>Vacuum modules, CT2, Forward and TAS chambers are re-activated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1400" dirty="0" smtClean="0"/>
              <a:t>X-rays are taken following bake out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1400" dirty="0" smtClean="0"/>
              <a:t>VACSEC IP5.X is vented back to Ne to resume CMS activities (tentative 30/1/2012)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GB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/>
              <a:t>Intervention is foreseen the 18</a:t>
            </a:r>
            <a:r>
              <a:rPr lang="en-GB" sz="1400" baseline="30000" dirty="0" smtClean="0"/>
              <a:t>th</a:t>
            </a:r>
            <a:r>
              <a:rPr lang="en-GB" sz="1400" dirty="0" smtClean="0"/>
              <a:t> of January, NEG reactivation </a:t>
            </a:r>
            <a:r>
              <a:rPr lang="en-GB" sz="1400" dirty="0" err="1" smtClean="0"/>
              <a:t>wk</a:t>
            </a:r>
            <a:r>
              <a:rPr lang="en-GB" sz="1400" dirty="0" smtClean="0"/>
              <a:t> 4.</a:t>
            </a:r>
          </a:p>
          <a:p>
            <a:pPr algn="ctr"/>
            <a:endParaRPr lang="en-GB" b="1" dirty="0">
              <a:solidFill>
                <a:srgbClr val="FF0066"/>
              </a:solidFill>
            </a:endParaRPr>
          </a:p>
        </p:txBody>
      </p:sp>
      <p:pic>
        <p:nvPicPr>
          <p:cNvPr id="11" name="Picture 1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3178655" y="4437112"/>
            <a:ext cx="2978081" cy="1959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699792" y="6021288"/>
            <a:ext cx="39064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RF contact with additional 20 mm thick copper ring</a:t>
            </a:r>
            <a:endParaRPr lang="en-GB" sz="1400" dirty="0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532440" y="6309320"/>
            <a:ext cx="447328" cy="365125"/>
          </a:xfrm>
        </p:spPr>
        <p:txBody>
          <a:bodyPr/>
          <a:lstStyle/>
          <a:p>
            <a:fld id="{238A6D86-0971-4AB4-95BF-21DA23608F50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6" name="Footer Placeholder 13"/>
          <p:cNvSpPr txBox="1">
            <a:spLocks/>
          </p:cNvSpPr>
          <p:nvPr/>
        </p:nvSpPr>
        <p:spPr>
          <a:xfrm>
            <a:off x="3203848" y="63093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LBOC - 17th January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438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8872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3366FF"/>
                </a:solidFill>
              </a:rPr>
              <a:t>LSS2-LSS8</a:t>
            </a:r>
            <a:endParaRPr lang="en-US" sz="3600" dirty="0">
              <a:solidFill>
                <a:srgbClr val="3366FF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5496" y="620688"/>
            <a:ext cx="864096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/>
              <a:t>During LHC 2011 run, pressure spikes were observed in the vicinity of D1s in LSS2 and LSS8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/>
              <a:t>The origin was due to lose springs in VAMTF components induced by beam heating (LMC 9-16/11/2011)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/>
              <a:t>During Xmas break, the VAMTF was studied by RF experts (</a:t>
            </a:r>
            <a:r>
              <a:rPr lang="en-GB" sz="1400" dirty="0" err="1" smtClean="0"/>
              <a:t>E.Metral</a:t>
            </a:r>
            <a:r>
              <a:rPr lang="en-GB" sz="1400" dirty="0" smtClean="0"/>
              <a:t>, F. </a:t>
            </a:r>
            <a:r>
              <a:rPr lang="en-GB" sz="1400" dirty="0" err="1" smtClean="0"/>
              <a:t>Caspers</a:t>
            </a:r>
            <a:r>
              <a:rPr lang="en-GB" sz="1400" dirty="0" smtClean="0"/>
              <a:t>, B. Salvant, J-L Nougaret)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/>
              <a:t>Their recommendations: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1400" dirty="0" smtClean="0"/>
              <a:t>Decrease the length of RF fingers from 170 to 50 mm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1400" dirty="0" smtClean="0"/>
              <a:t>Insert ferrites in each cavity (</a:t>
            </a:r>
            <a:r>
              <a:rPr lang="en-GB" sz="1400" i="1" dirty="0" smtClean="0"/>
              <a:t>i.e. </a:t>
            </a:r>
            <a:r>
              <a:rPr lang="en-GB" sz="1400" dirty="0" smtClean="0"/>
              <a:t>4 per module)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1400" dirty="0"/>
          </a:p>
          <a:p>
            <a:pPr algn="ctr"/>
            <a:endParaRPr lang="en-GB" b="1" dirty="0">
              <a:solidFill>
                <a:srgbClr val="FF0066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7639" y="1924690"/>
            <a:ext cx="3985511" cy="2091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" name="TextBox 61"/>
          <p:cNvSpPr txBox="1"/>
          <p:nvPr/>
        </p:nvSpPr>
        <p:spPr>
          <a:xfrm>
            <a:off x="228290" y="4509120"/>
            <a:ext cx="881485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/>
              <a:t>There are a total of 8 such modules in LHC in VACSEC A4L2, A4R2, A4L8 and A4R8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>
                <a:solidFill>
                  <a:srgbClr val="FF0066"/>
                </a:solidFill>
              </a:rPr>
              <a:t>All modules will be modified </a:t>
            </a:r>
            <a:r>
              <a:rPr lang="en-GB" sz="1400" dirty="0" smtClean="0"/>
              <a:t>and another one produced for RF qualifications in the laboratory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/>
              <a:t>Today: new </a:t>
            </a:r>
            <a:r>
              <a:rPr lang="en-GB" sz="1400" dirty="0"/>
              <a:t>RF inserts and ferrites and under production or </a:t>
            </a:r>
            <a:r>
              <a:rPr lang="en-GB" sz="1400" dirty="0" smtClean="0"/>
              <a:t>test, first modified module should be delivered this week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/>
              <a:t>The vacuum sectors will be reactivated in the following weeks </a:t>
            </a:r>
            <a:r>
              <a:rPr lang="en-GB" sz="1400" dirty="0" smtClean="0">
                <a:solidFill>
                  <a:srgbClr val="FF0066"/>
                </a:solidFill>
              </a:rPr>
              <a:t>according to the Xmas break schedule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/>
              <a:t>An ECR is written, circulates and </a:t>
            </a:r>
            <a:r>
              <a:rPr lang="en-GB" sz="1400" smtClean="0"/>
              <a:t>is updated (EDMS 1179000)</a:t>
            </a:r>
            <a:endParaRPr lang="en-GB" sz="1400" dirty="0" smtClean="0"/>
          </a:p>
          <a:p>
            <a:pPr marL="285750" indent="-285750">
              <a:buFont typeface="Arial" pitchFamily="34" charset="0"/>
              <a:buChar char="•"/>
            </a:pPr>
            <a:endParaRPr lang="en-GB" sz="1400" dirty="0" smtClean="0"/>
          </a:p>
          <a:p>
            <a:pPr marL="285750" indent="-285750">
              <a:buFont typeface="Arial" pitchFamily="34" charset="0"/>
              <a:buChar char="•"/>
            </a:pPr>
            <a:endParaRPr lang="en-GB" sz="1400" dirty="0"/>
          </a:p>
          <a:p>
            <a:pPr algn="ctr"/>
            <a:endParaRPr lang="en-GB" b="1" dirty="0">
              <a:solidFill>
                <a:srgbClr val="FF0066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65434"/>
            <a:ext cx="4186727" cy="1751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63688" y="4008345"/>
            <a:ext cx="15969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Vacuum tested ferrites</a:t>
            </a:r>
            <a:endParaRPr lang="en-GB" sz="1200" dirty="0"/>
          </a:p>
        </p:txBody>
      </p:sp>
      <p:grpSp>
        <p:nvGrpSpPr>
          <p:cNvPr id="10" name="Group 9"/>
          <p:cNvGrpSpPr/>
          <p:nvPr/>
        </p:nvGrpSpPr>
        <p:grpSpPr>
          <a:xfrm>
            <a:off x="5462385" y="2708920"/>
            <a:ext cx="3115774" cy="648072"/>
            <a:chOff x="5462385" y="2708920"/>
            <a:chExt cx="3115774" cy="648072"/>
          </a:xfrm>
        </p:grpSpPr>
        <p:sp>
          <p:nvSpPr>
            <p:cNvPr id="64" name="Rectangle 63"/>
            <p:cNvSpPr/>
            <p:nvPr/>
          </p:nvSpPr>
          <p:spPr>
            <a:xfrm>
              <a:off x="5462385" y="2713568"/>
              <a:ext cx="45719" cy="1393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5462385" y="3217625"/>
              <a:ext cx="45719" cy="1393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8532440" y="3212976"/>
              <a:ext cx="45719" cy="1393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8532440" y="2708920"/>
              <a:ext cx="45719" cy="1393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8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532440" y="6309320"/>
            <a:ext cx="447328" cy="365125"/>
          </a:xfrm>
        </p:spPr>
        <p:txBody>
          <a:bodyPr/>
          <a:lstStyle/>
          <a:p>
            <a:fld id="{238A6D86-0971-4AB4-95BF-21DA23608F50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69" name="Footer Placeholder 13"/>
          <p:cNvSpPr txBox="1">
            <a:spLocks/>
          </p:cNvSpPr>
          <p:nvPr/>
        </p:nvSpPr>
        <p:spPr>
          <a:xfrm>
            <a:off x="3203848" y="63093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LBOC - 17th January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1230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8872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3366FF"/>
                </a:solidFill>
              </a:rPr>
              <a:t>Summary</a:t>
            </a:r>
            <a:endParaRPr lang="en-US" sz="3600" dirty="0">
              <a:solidFill>
                <a:srgbClr val="3366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980728"/>
            <a:ext cx="867645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GB" sz="1400" dirty="0" smtClean="0"/>
              <a:t> </a:t>
            </a:r>
            <a:r>
              <a:rPr lang="en-GB" sz="1400" dirty="0" smtClean="0">
                <a:solidFill>
                  <a:srgbClr val="FF0066"/>
                </a:solidFill>
              </a:rPr>
              <a:t>Pressures spikes </a:t>
            </a:r>
            <a:r>
              <a:rPr lang="en-GB" sz="1400" dirty="0" smtClean="0"/>
              <a:t>were observed at CMS and in LSS2, LSS8 during LHC 2011 run</a:t>
            </a:r>
          </a:p>
          <a:p>
            <a:pPr algn="just">
              <a:buFont typeface="Arial" pitchFamily="34" charset="0"/>
              <a:buChar char="•"/>
            </a:pPr>
            <a:endParaRPr lang="en-GB" sz="1400" dirty="0"/>
          </a:p>
          <a:p>
            <a:pPr algn="just">
              <a:buFont typeface="Arial" pitchFamily="34" charset="0"/>
              <a:buChar char="•"/>
            </a:pPr>
            <a:r>
              <a:rPr lang="en-GB" sz="1400" dirty="0" smtClean="0"/>
              <a:t> The origin is attributed to bad or absence of contact between RF insert and RF finger</a:t>
            </a:r>
          </a:p>
          <a:p>
            <a:pPr algn="just">
              <a:buFont typeface="Arial" pitchFamily="34" charset="0"/>
              <a:buChar char="•"/>
            </a:pPr>
            <a:r>
              <a:rPr lang="en-GB" sz="1400" dirty="0" smtClean="0"/>
              <a:t> Repair of </a:t>
            </a:r>
            <a:r>
              <a:rPr lang="en-GB" sz="1400" dirty="0" smtClean="0">
                <a:solidFill>
                  <a:srgbClr val="FF0066"/>
                </a:solidFill>
              </a:rPr>
              <a:t>all these NCs </a:t>
            </a:r>
            <a:r>
              <a:rPr lang="en-GB" sz="1400" dirty="0" smtClean="0"/>
              <a:t>are under way</a:t>
            </a:r>
          </a:p>
          <a:p>
            <a:pPr algn="just">
              <a:buFont typeface="Arial" pitchFamily="34" charset="0"/>
              <a:buChar char="•"/>
            </a:pPr>
            <a:endParaRPr lang="en-GB" sz="1400" dirty="0" smtClean="0"/>
          </a:p>
          <a:p>
            <a:pPr algn="just">
              <a:buFont typeface="Arial" pitchFamily="34" charset="0"/>
              <a:buChar char="•"/>
            </a:pPr>
            <a:endParaRPr lang="en-GB" sz="1400" dirty="0"/>
          </a:p>
          <a:p>
            <a:pPr algn="just">
              <a:buFont typeface="Arial" pitchFamily="34" charset="0"/>
              <a:buChar char="•"/>
            </a:pPr>
            <a:r>
              <a:rPr lang="en-GB" sz="1400" dirty="0" smtClean="0"/>
              <a:t> CMS default is due to longer </a:t>
            </a:r>
            <a:r>
              <a:rPr lang="en-GB" sz="1400" i="1" dirty="0" smtClean="0"/>
              <a:t>in-situ</a:t>
            </a:r>
            <a:r>
              <a:rPr lang="en-GB" sz="1400" dirty="0" smtClean="0"/>
              <a:t> length than foreseen .</a:t>
            </a:r>
          </a:p>
          <a:p>
            <a:pPr algn="just">
              <a:buFont typeface="Arial" pitchFamily="34" charset="0"/>
              <a:buChar char="•"/>
            </a:pPr>
            <a:r>
              <a:rPr lang="en-GB" sz="1400" dirty="0"/>
              <a:t> </a:t>
            </a:r>
            <a:r>
              <a:rPr lang="en-GB" sz="1400" dirty="0" smtClean="0"/>
              <a:t>It is corrected by a </a:t>
            </a:r>
            <a:r>
              <a:rPr lang="en-GB" sz="1400" dirty="0" smtClean="0">
                <a:solidFill>
                  <a:srgbClr val="FF0066"/>
                </a:solidFill>
              </a:rPr>
              <a:t>modified RF insert</a:t>
            </a:r>
          </a:p>
          <a:p>
            <a:pPr algn="just">
              <a:buFont typeface="Arial" pitchFamily="34" charset="0"/>
              <a:buChar char="•"/>
            </a:pPr>
            <a:r>
              <a:rPr lang="en-GB" sz="1400" dirty="0"/>
              <a:t> </a:t>
            </a:r>
            <a:r>
              <a:rPr lang="en-GB" sz="1400" dirty="0" smtClean="0"/>
              <a:t>The RF insert is replaced under Ne atmosphere</a:t>
            </a:r>
          </a:p>
          <a:p>
            <a:pPr algn="just">
              <a:buFont typeface="Arial" pitchFamily="34" charset="0"/>
              <a:buChar char="•"/>
            </a:pPr>
            <a:endParaRPr lang="en-GB" sz="1400" dirty="0" smtClean="0"/>
          </a:p>
          <a:p>
            <a:pPr algn="just">
              <a:buFont typeface="Arial" pitchFamily="34" charset="0"/>
              <a:buChar char="•"/>
            </a:pPr>
            <a:endParaRPr lang="en-GB" sz="1400" dirty="0"/>
          </a:p>
          <a:p>
            <a:pPr algn="just">
              <a:buFont typeface="Arial" pitchFamily="34" charset="0"/>
              <a:buChar char="•"/>
            </a:pPr>
            <a:r>
              <a:rPr lang="en-GB" sz="1400" dirty="0" smtClean="0"/>
              <a:t> LSS2 and LSS8 defaults are due to HOM inside VAMTF modules</a:t>
            </a:r>
          </a:p>
          <a:p>
            <a:pPr algn="just">
              <a:buFont typeface="Arial" pitchFamily="34" charset="0"/>
              <a:buChar char="•"/>
            </a:pPr>
            <a:r>
              <a:rPr lang="en-GB" sz="1400" dirty="0"/>
              <a:t> </a:t>
            </a:r>
            <a:r>
              <a:rPr lang="en-GB" sz="1400" dirty="0" smtClean="0">
                <a:solidFill>
                  <a:srgbClr val="FF0066"/>
                </a:solidFill>
              </a:rPr>
              <a:t>Modules are modified following RF experts recommendations </a:t>
            </a:r>
            <a:r>
              <a:rPr lang="en-GB" sz="1400" dirty="0" smtClean="0"/>
              <a:t>(RF contact length + ferrites) and will be qualified in the laboratory</a:t>
            </a:r>
            <a:endParaRPr lang="en-GB" sz="1400" dirty="0"/>
          </a:p>
          <a:p>
            <a:pPr algn="just">
              <a:buFont typeface="Arial" pitchFamily="34" charset="0"/>
              <a:buChar char="•"/>
            </a:pPr>
            <a:r>
              <a:rPr lang="en-GB" sz="1400" dirty="0" smtClean="0"/>
              <a:t> Vacuum sectors will be reactivated </a:t>
            </a:r>
            <a:r>
              <a:rPr lang="en-GB" sz="1400" dirty="0" smtClean="0">
                <a:solidFill>
                  <a:srgbClr val="FF0066"/>
                </a:solidFill>
              </a:rPr>
              <a:t>according to the Xmas break schedule</a:t>
            </a:r>
            <a:r>
              <a:rPr lang="en-GB" sz="1400" dirty="0" smtClean="0"/>
              <a:t>.</a:t>
            </a:r>
          </a:p>
          <a:p>
            <a:pPr algn="just"/>
            <a:r>
              <a:rPr lang="en-GB" sz="1400" dirty="0"/>
              <a:t> </a:t>
            </a:r>
            <a:endParaRPr lang="en-GB" sz="1400" dirty="0" smtClean="0"/>
          </a:p>
          <a:p>
            <a:pPr algn="just"/>
            <a:r>
              <a:rPr lang="en-GB" sz="1400" dirty="0" smtClean="0"/>
              <a:t> 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532440" y="6309320"/>
            <a:ext cx="447328" cy="365125"/>
          </a:xfrm>
        </p:spPr>
        <p:txBody>
          <a:bodyPr/>
          <a:lstStyle/>
          <a:p>
            <a:fld id="{238A6D86-0971-4AB4-95BF-21DA23608F50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5" name="Footer Placeholder 13"/>
          <p:cNvSpPr txBox="1">
            <a:spLocks/>
          </p:cNvSpPr>
          <p:nvPr/>
        </p:nvSpPr>
        <p:spPr>
          <a:xfrm>
            <a:off x="3203848" y="63093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LBOC - 17th January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921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2679B194E2564B91C6569AB8ABDAFA" ma:contentTypeVersion="4" ma:contentTypeDescription="Create a new document." ma:contentTypeScope="" ma:versionID="562a191cf65aad0f6684e0c6f3abbec7">
  <xsd:schema xmlns:xsd="http://www.w3.org/2001/XMLSchema" xmlns:xs="http://www.w3.org/2001/XMLSchema" xmlns:p="http://schemas.microsoft.com/office/2006/metadata/properties" xmlns:ns2="e2141617-a527-43ea-bd46-be3e5df55af0" targetNamespace="http://schemas.microsoft.com/office/2006/metadata/properties" ma:root="true" ma:fieldsID="e9a12539ce36a9930a6ba5bd0cbfc240" ns2:_="">
    <xsd:import namespace="e2141617-a527-43ea-bd46-be3e5df55af0"/>
    <xsd:element name="properties">
      <xsd:complexType>
        <xsd:sequence>
          <xsd:element name="documentManagement">
            <xsd:complexType>
              <xsd:all>
                <xsd:element ref="ns2:Meeting" minOccurs="0"/>
                <xsd:element ref="ns2:Presenter"/>
                <xsd:element ref="ns2:Object" minOccurs="0"/>
                <xsd:element ref="ns2:Date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141617-a527-43ea-bd46-be3e5df55af0" elementFormDefault="qualified">
    <xsd:import namespace="http://schemas.microsoft.com/office/2006/documentManagement/types"/>
    <xsd:import namespace="http://schemas.microsoft.com/office/infopath/2007/PartnerControls"/>
    <xsd:element name="Meeting" ma:index="8" nillable="true" ma:displayName="Meeting" ma:internalName="Meeting">
      <xsd:simpleType>
        <xsd:restriction base="dms:Text">
          <xsd:maxLength value="255"/>
        </xsd:restriction>
      </xsd:simpleType>
    </xsd:element>
    <xsd:element name="Presenter" ma:index="9" ma:displayName="Presenter" ma:default="Enter Choice" ma:format="Dropdown" ma:internalName="Presenter">
      <xsd:simpleType>
        <xsd:restriction base="dms:Choice">
          <xsd:enumeration value="Enter Choice"/>
          <xsd:enumeration value="VB"/>
          <xsd:enumeration value="GB"/>
          <xsd:enumeration value="GL"/>
          <xsd:enumeration value="Other"/>
        </xsd:restriction>
      </xsd:simpleType>
    </xsd:element>
    <xsd:element name="Object" ma:index="10" nillable="true" ma:displayName="Object" ma:internalName="Object">
      <xsd:simpleType>
        <xsd:restriction base="dms:Text">
          <xsd:maxLength value="255"/>
        </xsd:restriction>
      </xsd:simpleType>
    </xsd:element>
    <xsd:element name="Date" ma:index="11" ma:displayName="Date" ma:default="[today]" ma:format="DateOnly" ma:internalName="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Date xmlns="e2141617-a527-43ea-bd46-be3e5df55af0">2012-01-16T23:00:00+00:00</Date>
    <Object xmlns="e2141617-a527-43ea-bd46-be3e5df55af0">Xmas break activites : CMS, LSS2&amp;8</Object>
    <Meeting xmlns="e2141617-a527-43ea-bd46-be3e5df55af0">LBOC</Meeting>
    <Presenter xmlns="e2141617-a527-43ea-bd46-be3e5df55af0">VB</Presenter>
  </documentManagement>
</p:properties>
</file>

<file path=customXml/itemProps1.xml><?xml version="1.0" encoding="utf-8"?>
<ds:datastoreItem xmlns:ds="http://schemas.openxmlformats.org/officeDocument/2006/customXml" ds:itemID="{46A89A00-2BF7-43EA-B985-40697834B1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141617-a527-43ea-bd46-be3e5df55a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1820F76-3509-4BB3-9BC2-7B4C07DF883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C0E500-30DA-4192-A090-0C99518F72D8}">
  <ds:schemaRefs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elements/1.1/"/>
    <ds:schemaRef ds:uri="http://www.w3.org/XML/1998/namespace"/>
    <ds:schemaRef ds:uri="http://purl.org/dc/terms/"/>
    <ds:schemaRef ds:uri="http://schemas.microsoft.com/office/infopath/2007/PartnerControls"/>
    <ds:schemaRef ds:uri="e2141617-a527-43ea-bd46-be3e5df55af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11112</TotalTime>
  <Words>654</Words>
  <Application>Microsoft Office PowerPoint</Application>
  <PresentationFormat>On-screen Show (4:3)</PresentationFormat>
  <Paragraphs>97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vbaglin</dc:creator>
  <cp:lastModifiedBy>cbracco</cp:lastModifiedBy>
  <cp:revision>730</cp:revision>
  <dcterms:created xsi:type="dcterms:W3CDTF">2008-09-17T08:36:14Z</dcterms:created>
  <dcterms:modified xsi:type="dcterms:W3CDTF">2012-01-17T17:29:22Z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0x010100F62679B194E2564B91C6569AB8ABDAFA</vt:lpwstr>
  </property>
</Properties>
</file>