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859B-E653-4E34-8055-7A1E5617F456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FD334-5A76-43AF-8E16-951A82DD5A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05DE-9B91-4197-857C-978EA24B4B5F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8B40-1C43-4D39-AD52-4A76BD0BBA7F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8FC2-8CE5-4949-8D2E-2559A85C282A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5A7A-AC5D-41DE-87E1-043F2B580D50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CA9B-9FEB-4D58-B52E-52C63187EC45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4F-FADB-492D-B1EA-0FD191FE7645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BDD9-9902-47C8-8366-EA573B563457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EC-932D-4F6C-9590-98E01642C5A6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587A-C05F-4014-B166-C42615831D83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D9C3-CFED-4EF0-8A15-B8CAB212E592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B770-603E-4C2B-B069-F2088F268140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New IR6 optics with optimized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phase between MKD and TCSG</a:t>
            </a:r>
            <a:r>
              <a:rPr lang="en-US" sz="2700" dirty="0" smtClean="0">
                <a:solidFill>
                  <a:srgbClr val="0070C0"/>
                </a:solidFill>
              </a:rPr>
              <a:t/>
            </a:r>
            <a:br>
              <a:rPr lang="en-US" sz="2700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rgbClr val="0070C0"/>
                </a:solidFill>
              </a:rPr>
              <a:t/>
            </a:r>
            <a:br>
              <a:rPr lang="en-US" sz="2700" dirty="0" smtClean="0">
                <a:solidFill>
                  <a:srgbClr val="0070C0"/>
                </a:solidFill>
              </a:rPr>
            </a:br>
            <a:r>
              <a:rPr lang="en-US" sz="2000" dirty="0" smtClean="0"/>
              <a:t>S. Fartoukh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686800" cy="2362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Motivations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Comparison between present &amp; new IR6 optics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Aperture at injection &amp; other considerations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8022-1F65-4C02-B75C-99D76F782203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Relative changes for B1: Phases [degree]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89247" y="-158592"/>
            <a:ext cx="5503545" cy="71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59930" y="5678269"/>
            <a:ext cx="438081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Dm</a:t>
            </a:r>
            <a:r>
              <a:rPr lang="en-US" b="1" baseline="-25000" dirty="0" smtClean="0">
                <a:latin typeface="Times New Roman" pitchFamily="18" charset="0"/>
                <a:sym typeface="Wingdings" pitchFamily="2" charset="2"/>
              </a:rPr>
              <a:t>x</a:t>
            </a:r>
            <a:r>
              <a:rPr lang="en-US" b="1" dirty="0" smtClean="0">
                <a:sym typeface="Wingdings" pitchFamily="2" charset="2"/>
              </a:rPr>
              <a:t>= 90.0 - 94.7=-4.7</a:t>
            </a:r>
            <a:r>
              <a:rPr lang="en-US" b="1" baseline="30000" dirty="0" smtClean="0">
                <a:sym typeface="Wingdings" pitchFamily="2" charset="2"/>
              </a:rPr>
              <a:t>0</a:t>
            </a:r>
            <a:r>
              <a:rPr lang="en-US" b="1" dirty="0" smtClean="0">
                <a:sym typeface="Wingdings" pitchFamily="2" charset="2"/>
              </a:rPr>
              <a:t> from MKD to TCSG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Total Phase kept constant across IR6 </a:t>
            </a:r>
            <a:endParaRPr lang="en-US" b="1" dirty="0"/>
          </a:p>
        </p:txBody>
      </p:sp>
      <p:sp>
        <p:nvSpPr>
          <p:cNvPr id="9" name="Isosceles Triangle 8"/>
          <p:cNvSpPr/>
          <p:nvPr/>
        </p:nvSpPr>
        <p:spPr>
          <a:xfrm>
            <a:off x="4038600" y="25146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08272" y="2438400"/>
            <a:ext cx="64472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MKD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5410200" y="3962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9872" y="3821668"/>
            <a:ext cx="6672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TCSG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72577" y="-111442"/>
            <a:ext cx="5554980" cy="714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Relative changes for B2: Phases [degree]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9930" y="5678269"/>
            <a:ext cx="438081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Dm</a:t>
            </a:r>
            <a:r>
              <a:rPr lang="en-US" b="1" baseline="-25000" dirty="0" smtClean="0">
                <a:latin typeface="Times New Roman" pitchFamily="18" charset="0"/>
                <a:sym typeface="Wingdings" pitchFamily="2" charset="2"/>
              </a:rPr>
              <a:t>x</a:t>
            </a:r>
            <a:r>
              <a:rPr lang="en-US" b="1" dirty="0" smtClean="0">
                <a:sym typeface="Wingdings" pitchFamily="2" charset="2"/>
              </a:rPr>
              <a:t>= 90.0 - 94.7=-4.7</a:t>
            </a:r>
            <a:r>
              <a:rPr lang="en-US" b="1" baseline="30000" dirty="0" smtClean="0">
                <a:sym typeface="Wingdings" pitchFamily="2" charset="2"/>
              </a:rPr>
              <a:t>0</a:t>
            </a:r>
            <a:r>
              <a:rPr lang="en-US" b="1" dirty="0" smtClean="0">
                <a:sym typeface="Wingdings" pitchFamily="2" charset="2"/>
              </a:rPr>
              <a:t> from MKD to TCSG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Total Phase kept constant across IR6 </a:t>
            </a:r>
            <a:endParaRPr lang="en-US" b="1" dirty="0"/>
          </a:p>
        </p:txBody>
      </p:sp>
      <p:sp>
        <p:nvSpPr>
          <p:cNvPr id="9" name="Isosceles Triangle 8"/>
          <p:cNvSpPr/>
          <p:nvPr/>
        </p:nvSpPr>
        <p:spPr>
          <a:xfrm>
            <a:off x="4038600" y="22098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08272" y="2057400"/>
            <a:ext cx="6672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TCSG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5486400" y="37338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9872" y="3657600"/>
            <a:ext cx="64472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MKD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Aperture for B1: </a:t>
            </a:r>
            <a:r>
              <a:rPr lang="en-US" b="1" u="sng" dirty="0" smtClean="0">
                <a:solidFill>
                  <a:srgbClr val="0070C0"/>
                </a:solidFill>
              </a:rPr>
              <a:t>Present optics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85436" y="-115729"/>
            <a:ext cx="5537835" cy="714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Aperture for B1: </a:t>
            </a:r>
            <a:r>
              <a:rPr lang="en-US" b="1" u="sng" dirty="0" smtClean="0">
                <a:solidFill>
                  <a:srgbClr val="0070C0"/>
                </a:solidFill>
              </a:rPr>
              <a:t>New optics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76863" y="-115728"/>
            <a:ext cx="5546408" cy="714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05000" y="4495800"/>
            <a:ext cx="206607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n1</a:t>
            </a:r>
            <a:r>
              <a:rPr lang="en-US" b="1" dirty="0" smtClean="0">
                <a:sym typeface="Symbol"/>
              </a:rPr>
              <a:t> </a:t>
            </a:r>
            <a:r>
              <a:rPr lang="en-US" b="1" dirty="0" smtClean="0"/>
              <a:t> - 0.5 at Q5.L6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2938039" y="4191000"/>
            <a:ext cx="87196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7800" y="4507468"/>
            <a:ext cx="214302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n1</a:t>
            </a:r>
            <a:r>
              <a:rPr lang="en-US" b="1" dirty="0" smtClean="0">
                <a:sym typeface="Symbol"/>
              </a:rPr>
              <a:t> </a:t>
            </a:r>
            <a:r>
              <a:rPr lang="en-US" b="1" dirty="0" smtClean="0"/>
              <a:t> + 0.5 at Q4.R6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257800" y="40386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Aperture for B2: </a:t>
            </a:r>
            <a:r>
              <a:rPr lang="en-US" b="1" u="sng" dirty="0" smtClean="0">
                <a:solidFill>
                  <a:srgbClr val="0070C0"/>
                </a:solidFill>
              </a:rPr>
              <a:t>Present optics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76863" y="-124301"/>
            <a:ext cx="5537835" cy="71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98294" y="-128587"/>
            <a:ext cx="5512118" cy="714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Aperture for B2: </a:t>
            </a:r>
            <a:r>
              <a:rPr lang="en-US" b="1" u="sng" dirty="0" smtClean="0">
                <a:solidFill>
                  <a:srgbClr val="0070C0"/>
                </a:solidFill>
              </a:rPr>
              <a:t>New optics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495800"/>
            <a:ext cx="21109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n1 </a:t>
            </a:r>
            <a:r>
              <a:rPr lang="en-US" b="1" dirty="0" smtClean="0">
                <a:sym typeface="Symbol"/>
              </a:rPr>
              <a:t></a:t>
            </a:r>
            <a:r>
              <a:rPr lang="en-US" b="1" dirty="0" smtClean="0"/>
              <a:t> + 0.5 at Q4.L6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2960481" y="4038600"/>
            <a:ext cx="1001919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7800" y="4507468"/>
            <a:ext cx="207890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n1</a:t>
            </a:r>
            <a:r>
              <a:rPr lang="en-US" b="1" dirty="0" smtClean="0">
                <a:sym typeface="Symbol"/>
              </a:rPr>
              <a:t> </a:t>
            </a:r>
            <a:r>
              <a:rPr lang="en-US" b="1" dirty="0" smtClean="0"/>
              <a:t> - 0.5 at Q5.R6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410200" y="4191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Other considerations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362200"/>
          <a:ext cx="6553200" cy="259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3528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Nominal</a:t>
                      </a:r>
                      <a:r>
                        <a:rPr lang="en-US" baseline="0" dirty="0" smtClean="0"/>
                        <a:t> IR6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IR6</a:t>
                      </a:r>
                      <a:endParaRPr lang="en-US" dirty="0"/>
                    </a:p>
                  </a:txBody>
                  <a:tcPr/>
                </a:tc>
              </a:tr>
              <a:tr h="352895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Beam1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28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x</a:t>
                      </a:r>
                      <a:r>
                        <a:rPr lang="en-US" dirty="0" smtClean="0"/>
                        <a:t> /</a:t>
                      </a:r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y</a:t>
                      </a:r>
                      <a:r>
                        <a:rPr lang="en-US" dirty="0" smtClean="0"/>
                        <a:t> 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5012/3955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4301/3955</a:t>
                      </a:r>
                      <a:endParaRPr lang="en-US" b="1" dirty="0"/>
                    </a:p>
                  </a:txBody>
                  <a:tcPr/>
                </a:tc>
              </a:tr>
              <a:tr h="3528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(b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x</a:t>
                      </a:r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y</a:t>
                      </a:r>
                      <a:r>
                        <a:rPr lang="en-US" dirty="0" smtClean="0"/>
                        <a:t> )</a:t>
                      </a:r>
                      <a:r>
                        <a:rPr lang="en-US" strike="noStrike" baseline="30000" dirty="0" smtClean="0"/>
                        <a:t>1/2</a:t>
                      </a:r>
                      <a:r>
                        <a:rPr lang="en-US" baseline="0" dirty="0" smtClean="0"/>
                        <a:t> 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4453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4125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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(-7.4%)</a:t>
                      </a:r>
                      <a:endParaRPr lang="en-US" b="1" dirty="0" smtClean="0"/>
                    </a:p>
                  </a:txBody>
                  <a:tcPr/>
                </a:tc>
              </a:tr>
              <a:tr h="352895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Beam2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28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x</a:t>
                      </a:r>
                      <a:r>
                        <a:rPr lang="en-US" dirty="0" smtClean="0"/>
                        <a:t> /</a:t>
                      </a:r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y</a:t>
                      </a:r>
                      <a:r>
                        <a:rPr lang="en-US" dirty="0" smtClean="0"/>
                        <a:t> 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5052/3698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4335/3698</a:t>
                      </a:r>
                      <a:endParaRPr lang="en-US" b="1" dirty="0"/>
                    </a:p>
                  </a:txBody>
                  <a:tcPr/>
                </a:tc>
              </a:tr>
              <a:tr h="40230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(b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x</a:t>
                      </a:r>
                      <a:r>
                        <a:rPr lang="en-US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baseline="-25000" dirty="0" smtClean="0">
                          <a:latin typeface="Times New Roman" pitchFamily="18" charset="0"/>
                        </a:rPr>
                        <a:t>y</a:t>
                      </a:r>
                      <a:r>
                        <a:rPr lang="en-US" dirty="0" smtClean="0"/>
                        <a:t> )</a:t>
                      </a:r>
                      <a:r>
                        <a:rPr lang="en-US" strike="noStrike" baseline="30000" dirty="0" smtClean="0"/>
                        <a:t>1/2</a:t>
                      </a:r>
                      <a:r>
                        <a:rPr lang="en-US" baseline="0" dirty="0" smtClean="0"/>
                        <a:t> 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4004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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>
                          <a:sym typeface="Symbol"/>
                        </a:rPr>
                        <a:t> (-7.4%)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0" y="1447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u="sng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(beam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density)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the dump target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257800"/>
            <a:ext cx="86922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Room for (big) improvements if needed, by retuning the </a:t>
            </a:r>
            <a:r>
              <a:rPr lang="en-US" u="sng" dirty="0" smtClean="0">
                <a:sym typeface="Wingdings" pitchFamily="2" charset="2"/>
              </a:rPr>
              <a:t>vertical Twiss parameters </a:t>
            </a:r>
            <a:r>
              <a:rPr lang="en-US" dirty="0" smtClean="0">
                <a:sym typeface="Wingdings" pitchFamily="2" charset="2"/>
              </a:rPr>
              <a:t>at IP6</a:t>
            </a:r>
          </a:p>
          <a:p>
            <a:r>
              <a:rPr lang="en-US" dirty="0" smtClean="0">
                <a:sym typeface="Wingdings" pitchFamily="2" charset="2"/>
              </a:rPr>
              <a:t>     (but to some extent in order to preserve the aperture at injection).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Conclusions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990600"/>
            <a:ext cx="9144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aperture margins at injection (based on LHC present experience), modifications of the IR6 optics can be envisaged.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à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Possible gain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0.2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0.25</a:t>
            </a:r>
            <a:r>
              <a:rPr lang="en-US" sz="2800" b="1" u="sng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s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the effective protection of the TCSG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and therefore the TCDQ/TCT retraction, and therefore the normalized IT aperture, and finally a </a:t>
            </a:r>
            <a:r>
              <a:rPr lang="en-US" sz="2800" b="1" u="sng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 gain of about 4-5%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/>
              <a:buChar char="à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 but first the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TCxx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settings could be adjusted based on measured beam-sizes (</a:t>
            </a:r>
            <a:r>
              <a:rPr lang="en-US" sz="28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’s) to gain much more in protection and/or </a:t>
            </a:r>
            <a:r>
              <a:rPr lang="en-US" sz="28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u="sng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Wingdings"/>
              <a:buChar char="à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Should the beam density at the dump become a  limitation (after LS1 or HL-LHC), further IR6 optics modifications could also be studied with increased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at the TDE.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Motivations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14" y="1634067"/>
            <a:ext cx="5344886" cy="415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5367867"/>
            <a:ext cx="24053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Courtesy of B. Goddard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2152233"/>
            <a:ext cx="421942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Present situation: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94.7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between MKD and TCDQ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9.3 (2011)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7.3 (2012)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TCSG settings.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 3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beam (n=3), the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effective protection degrades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(90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94.7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~ 0.2-0.25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Building a new IR6 optics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with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Dm</a:t>
            </a:r>
            <a:r>
              <a:rPr lang="en-US" dirty="0" smtClean="0">
                <a:solidFill>
                  <a:srgbClr val="0070C0"/>
                </a:solidFill>
              </a:rPr>
              <a:t>x=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/2 between MKD and TCSG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Usual constraints: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Quadrupole gradients,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 Aperture: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n1~6.5-7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calculated with the baseline,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very conservative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budget for beam tolerance (20%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-beat, 4 mm CO,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=0.0015, … and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=3.75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m).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Specific constraints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Preserve as much as possible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’s at the dump target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(beam density) and therefore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’s and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’s at IP6.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 Q4 strictly unchanged on the MKD side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Present IR6 optics (Beam1)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20691" y="-116677"/>
            <a:ext cx="5563553" cy="714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New IR6 optics (Beam1)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29263" y="-115728"/>
            <a:ext cx="5546408" cy="714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Present IR6 optics (Beam2)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29263" y="-107156"/>
            <a:ext cx="5554980" cy="714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New IR6 optics (Beam2)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37836" y="-107156"/>
            <a:ext cx="5546408" cy="713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Relative changes for B1: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’s [%] and Dx [m]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611153" y="-141447"/>
            <a:ext cx="5512118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27698" y="5334000"/>
            <a:ext cx="6468502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25 cm peak for dispersion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Marginal changes for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b="1" baseline="-25000" dirty="0" smtClean="0">
                <a:sym typeface="Wingdings" pitchFamily="2" charset="2"/>
              </a:rPr>
              <a:t>y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+ 17% for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b="1" baseline="-25000" dirty="0" smtClean="0">
                <a:sym typeface="Wingdings" pitchFamily="2" charset="2"/>
              </a:rPr>
              <a:t>x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at Q5.L6 (MKD side) and -17% at Q4.R6 (TCSG side)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Relative changes for B2: 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’s [%] and Dx [m]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007D-72EC-4065-A247-E26A86108891}" type="datetime1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Fartoukh, LBOC 31/01/2012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81149" y="-171451"/>
            <a:ext cx="5546408" cy="714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27698" y="5334000"/>
            <a:ext cx="6468502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25 cm peak for dispersion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 Marginal changes for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b="1" baseline="-25000" dirty="0" smtClean="0">
                <a:sym typeface="Wingdings" pitchFamily="2" charset="2"/>
              </a:rPr>
              <a:t>y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ym typeface="Wingdings" pitchFamily="2" charset="2"/>
              </a:rPr>
              <a:t>+ 17% for 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b="1" baseline="-25000" dirty="0" smtClean="0">
                <a:sym typeface="Wingdings" pitchFamily="2" charset="2"/>
              </a:rPr>
              <a:t>x</a:t>
            </a:r>
            <a:r>
              <a:rPr lang="en-US" b="1" dirty="0" smtClean="0">
                <a:latin typeface="Symbol" pitchFamily="18" charset="2"/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at Q5.R6 (MKD side) and -17% at Q4.L6 (TCSG side)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652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New IR6 optics with optimized phase between MKD and TCSG  S. Fartoukh </vt:lpstr>
      <vt:lpstr>Motivations</vt:lpstr>
      <vt:lpstr>Building a new IR6 optics with Dmx=p/2 between MKD and TCSG</vt:lpstr>
      <vt:lpstr>Present IR6 optics (Beam1)</vt:lpstr>
      <vt:lpstr>New IR6 optics (Beam1)</vt:lpstr>
      <vt:lpstr>Present IR6 optics (Beam2)</vt:lpstr>
      <vt:lpstr>New IR6 optics (Beam2)</vt:lpstr>
      <vt:lpstr>Relative changes for B1: b’s [%] and Dx [m]</vt:lpstr>
      <vt:lpstr>Relative changes for B2: b’s [%] and Dx [m]</vt:lpstr>
      <vt:lpstr>Relative changes for B1: Phases [degree]</vt:lpstr>
      <vt:lpstr>Relative changes for B2: Phases [degree]</vt:lpstr>
      <vt:lpstr>Aperture for B1: Present optics</vt:lpstr>
      <vt:lpstr>Aperture for B1: New optics</vt:lpstr>
      <vt:lpstr>Aperture for B2: Present optics</vt:lpstr>
      <vt:lpstr>Aperture for B2: New optics</vt:lpstr>
      <vt:lpstr>Other considerations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IR6 optics with optimized phase between MKD and TCSG  S. Fartoukh </dc:title>
  <dc:creator/>
  <cp:lastModifiedBy>cbracco</cp:lastModifiedBy>
  <cp:revision>39</cp:revision>
  <dcterms:created xsi:type="dcterms:W3CDTF">2006-08-16T00:00:00Z</dcterms:created>
  <dcterms:modified xsi:type="dcterms:W3CDTF">2012-01-31T11:24:40Z</dcterms:modified>
</cp:coreProperties>
</file>