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notesMasterIdLst>
    <p:notesMasterId r:id="rId13"/>
  </p:notesMasterIdLst>
  <p:handoutMasterIdLst>
    <p:handoutMasterId r:id="rId14"/>
  </p:handoutMasterIdLst>
  <p:sldIdLst>
    <p:sldId id="409" r:id="rId2"/>
    <p:sldId id="410" r:id="rId3"/>
    <p:sldId id="411" r:id="rId4"/>
    <p:sldId id="407" r:id="rId5"/>
    <p:sldId id="412" r:id="rId6"/>
    <p:sldId id="413" r:id="rId7"/>
    <p:sldId id="414" r:id="rId8"/>
    <p:sldId id="415" r:id="rId9"/>
    <p:sldId id="416" r:id="rId10"/>
    <p:sldId id="417" r:id="rId11"/>
    <p:sldId id="41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5" autoAdjust="0"/>
    <p:restoredTop sz="94479" autoAdjust="0"/>
  </p:normalViewPr>
  <p:slideViewPr>
    <p:cSldViewPr>
      <p:cViewPr varScale="1">
        <p:scale>
          <a:sx n="107" d="100"/>
          <a:sy n="107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C25D2-F58D-455F-9B22-4CEDA8A6C2C5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090E5-41EC-4368-93FC-BBA8F27A6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9A8CB-47E0-458B-83BF-34333A94820F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64745-4914-421E-9163-999333A1D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CD70-4707-4CD8-94F4-B63534F6875E}" type="datetime1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6986-BCDF-4456-9888-F75AD27BAD15}" type="datetime1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EB15-4214-4B01-8ABF-77B4644756C0}" type="datetime1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592D9-63F3-402A-9638-7B7F3B027C6D}" type="datetime1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27CA-619E-4B18-A43E-1A490D08817C}" type="datetime1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2545-B336-49EF-A697-159BCF2DA9FB}" type="datetime1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45EB-CAE1-472D-9E61-5B13A7C96765}" type="datetime1">
              <a:rPr lang="en-US" smtClean="0"/>
              <a:pPr/>
              <a:t>3/1/2011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8C5D-BABF-4629-8F67-4CA08E3DEDC8}" type="datetime1">
              <a:rPr lang="en-US" smtClean="0"/>
              <a:pPr/>
              <a:t>3/1/2011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EBA1-CA03-4637-809C-5A3D6915EA32}" type="datetime1">
              <a:rPr lang="en-US" smtClean="0"/>
              <a:pPr/>
              <a:t>3/1/2011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9DFC-082A-4B9A-8B11-5D74E547704C}" type="datetime1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3228-40D2-4762-9995-C6831CB127E5}" type="datetime1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99080-563A-410C-B268-70CEA1F38F10}" type="datetime1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2003425"/>
          </a:xfrm>
        </p:spPr>
        <p:txBody>
          <a:bodyPr>
            <a:noAutofit/>
          </a:bodyPr>
          <a:lstStyle/>
          <a:p>
            <a:r>
              <a:rPr lang="en-US" sz="5400" dirty="0" smtClean="0"/>
              <a:t>RF Status</a:t>
            </a:r>
            <a:br>
              <a:rPr lang="en-US" sz="5400" dirty="0" smtClean="0"/>
            </a:br>
            <a:r>
              <a:rPr lang="en-US" dirty="0" smtClean="0"/>
              <a:t>Feb 20</a:t>
            </a:r>
            <a:r>
              <a:rPr lang="en-US" baseline="30000" dirty="0" smtClean="0"/>
              <a:t>th</a:t>
            </a:r>
            <a:r>
              <a:rPr lang="en-US" dirty="0" smtClean="0"/>
              <a:t>- March 1</a:t>
            </a:r>
            <a:r>
              <a:rPr lang="en-US" baseline="30000" dirty="0" smtClean="0"/>
              <a:t>st</a:t>
            </a:r>
            <a:r>
              <a:rPr lang="en-US" dirty="0" smtClean="0"/>
              <a:t> restart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924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2800" i="1" dirty="0" smtClean="0"/>
              <a:t>P. Baudrenghien</a:t>
            </a:r>
          </a:p>
          <a:p>
            <a:r>
              <a:rPr lang="en-US" sz="2800" dirty="0" smtClean="0"/>
              <a:t>w</a:t>
            </a:r>
            <a:r>
              <a:rPr lang="en-US" sz="2800" dirty="0" smtClean="0"/>
              <a:t>ith </a:t>
            </a:r>
            <a:r>
              <a:rPr lang="en-US" sz="2800" dirty="0" smtClean="0"/>
              <a:t>much</a:t>
            </a:r>
            <a:r>
              <a:rPr lang="en-US" sz="2800" dirty="0" smtClean="0"/>
              <a:t> </a:t>
            </a:r>
            <a:r>
              <a:rPr lang="en-US" sz="2800" dirty="0" smtClean="0"/>
              <a:t>help </a:t>
            </a:r>
            <a:r>
              <a:rPr lang="en-US" sz="2800" dirty="0" smtClean="0"/>
              <a:t>from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r>
              <a:rPr lang="en-US" sz="2800" i="1" dirty="0" smtClean="0"/>
              <a:t>D</a:t>
            </a:r>
            <a:r>
              <a:rPr lang="en-US" sz="2800" i="1" dirty="0" smtClean="0"/>
              <a:t>. Glenat, </a:t>
            </a:r>
            <a:r>
              <a:rPr lang="en-US" sz="2800" i="1" dirty="0" smtClean="0"/>
              <a:t>G. Hagmann, D</a:t>
            </a:r>
            <a:r>
              <a:rPr lang="en-US" sz="2800" i="1" dirty="0" smtClean="0"/>
              <a:t>. </a:t>
            </a:r>
            <a:r>
              <a:rPr lang="en-US" sz="2800" i="1" dirty="0" err="1" smtClean="0"/>
              <a:t>Jaquet</a:t>
            </a:r>
            <a:r>
              <a:rPr lang="en-US" sz="2800" i="1" dirty="0" smtClean="0"/>
              <a:t>,  J. Lollierou, P. Maesen, </a:t>
            </a:r>
          </a:p>
          <a:p>
            <a:r>
              <a:rPr lang="en-US" sz="2800" i="1" dirty="0" smtClean="0"/>
              <a:t>T. Mastoridis, </a:t>
            </a:r>
            <a:r>
              <a:rPr lang="en-US" sz="2800" i="1" dirty="0" smtClean="0"/>
              <a:t>J. Molendijk, J</a:t>
            </a:r>
            <a:r>
              <a:rPr lang="en-US" sz="2800" i="1" dirty="0" smtClean="0"/>
              <a:t>. Noirjean, D. Valuch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0EE-35D4-4815-9D1B-8CE9D81880D7}" type="datetime1">
              <a:rPr lang="en-US" smtClean="0"/>
              <a:pPr/>
              <a:t>3/1/2011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17C-84F8-4F29-8B38-5C0A25CE2E3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Klystron 5B2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685800"/>
            <a:ext cx="8153400" cy="2286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Filament heat current </a:t>
            </a:r>
            <a:r>
              <a:rPr lang="en-US" sz="2000" dirty="0" smtClean="0"/>
              <a:t>started oscillating on Sunday 2:45 causing an interlock that switched HV off (full Module 2 B2 OFF) </a:t>
            </a:r>
          </a:p>
          <a:p>
            <a:r>
              <a:rPr lang="en-US" sz="2000" dirty="0" smtClean="0"/>
              <a:t>RF restarted around 3:20 but problem came back after 5 min</a:t>
            </a:r>
          </a:p>
          <a:p>
            <a:r>
              <a:rPr lang="en-US" sz="2000" dirty="0" smtClean="0"/>
              <a:t>Klystron switched back ON, Monday morning. OK since.</a:t>
            </a:r>
          </a:p>
          <a:p>
            <a:r>
              <a:rPr lang="en-US" sz="2000" dirty="0" smtClean="0"/>
              <a:t>Last year we have had a similar problem on K2B1, finally traced to a poor HV connector. </a:t>
            </a:r>
            <a:r>
              <a:rPr lang="en-US" sz="2000" dirty="0" smtClean="0">
                <a:solidFill>
                  <a:srgbClr val="FF0000"/>
                </a:solidFill>
              </a:rPr>
              <a:t>Access to UX45 needed to confirm</a:t>
            </a:r>
            <a:r>
              <a:rPr lang="en-US" sz="2000" dirty="0" smtClean="0"/>
              <a:t>.</a:t>
            </a:r>
            <a:endParaRPr lang="en-GB" sz="2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E3970F9-7D2B-4329-8B02-2F1ADA215662}" type="datetime1">
              <a:rPr lang="en-US" smtClean="0"/>
              <a:pPr algn="r"/>
              <a:t>3/1/2011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3DD17C-84F8-4F29-8B38-5C0A25CE2E3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pic>
        <p:nvPicPr>
          <p:cNvPr id="29698" name="Picture 2" descr="C:\Users\baudre\AppData\Local\Microsoft\Windows\Temporary Internet Files\Content.Outlook\URQ3Y1ST\CurrentFilHeater_2011022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048000"/>
            <a:ext cx="5410200" cy="271956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981200" y="5943600"/>
            <a:ext cx="51054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Beige trace: filament heater current on Sunday morning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676400"/>
          </a:xfrm>
        </p:spPr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592D9-63F3-402A-9638-7B7F3B027C6D}" type="datetime1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17C-84F8-4F29-8B38-5C0A25CE2E3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81200" y="3276600"/>
            <a:ext cx="55453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Special message for </a:t>
            </a:r>
            <a:r>
              <a:rPr lang="en-US" i="1" dirty="0" smtClean="0">
                <a:solidFill>
                  <a:srgbClr val="0070C0"/>
                </a:solidFill>
              </a:rPr>
              <a:t>our BI friends…</a:t>
            </a:r>
            <a:endParaRPr lang="en-US" i="1" dirty="0" smtClean="0">
              <a:solidFill>
                <a:srgbClr val="0070C0"/>
              </a:solidFill>
            </a:endParaRPr>
          </a:p>
          <a:p>
            <a:r>
              <a:rPr lang="en-US" i="1" dirty="0" smtClean="0">
                <a:solidFill>
                  <a:srgbClr val="0070C0"/>
                </a:solidFill>
              </a:rPr>
              <a:t>Please, minimal access to IP4 during next technical stop…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Thanks</a:t>
            </a:r>
            <a:endParaRPr lang="en-US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Longitudinal parameters 2011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334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SPS beam (same as in 2010)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1.5 ns (±0.1 ns) </a:t>
            </a:r>
            <a:r>
              <a:rPr lang="en-US" sz="1800" dirty="0" smtClean="0"/>
              <a:t>, 4</a:t>
            </a:r>
            <a:r>
              <a:rPr lang="en-US" sz="1800" dirty="0" smtClean="0">
                <a:latin typeface="Symbol" pitchFamily="18" charset="2"/>
              </a:rPr>
              <a:t>s</a:t>
            </a:r>
            <a:r>
              <a:rPr lang="en-US" sz="1800" dirty="0" smtClean="0"/>
              <a:t> length</a:t>
            </a:r>
          </a:p>
          <a:p>
            <a:r>
              <a:rPr lang="en-US" sz="2000" dirty="0" smtClean="0"/>
              <a:t>Capture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Higher capture voltage than 2011 ( </a:t>
            </a:r>
            <a:r>
              <a:rPr lang="en-US" sz="1800" dirty="0" smtClean="0"/>
              <a:t>try</a:t>
            </a:r>
            <a:r>
              <a:rPr lang="en-US" sz="1800" dirty="0" smtClean="0">
                <a:solidFill>
                  <a:srgbClr val="FF0000"/>
                </a:solidFill>
              </a:rPr>
              <a:t> 5-6 MV </a:t>
            </a:r>
            <a:r>
              <a:rPr lang="en-US" sz="1800" dirty="0" smtClean="0"/>
              <a:t>compared to </a:t>
            </a:r>
            <a:r>
              <a:rPr lang="en-US" sz="1800" dirty="0" smtClean="0">
                <a:solidFill>
                  <a:srgbClr val="FF0000"/>
                </a:solidFill>
              </a:rPr>
              <a:t>3.5-4 MV </a:t>
            </a:r>
            <a:r>
              <a:rPr lang="en-US" sz="1800" dirty="0" smtClean="0"/>
              <a:t>in 2010). Consequence on capture loss? Setting-up time needed (</a:t>
            </a:r>
            <a:r>
              <a:rPr lang="en-US" sz="1800" i="1" dirty="0" smtClean="0">
                <a:solidFill>
                  <a:srgbClr val="0070C0"/>
                </a:solidFill>
              </a:rPr>
              <a:t>set at 6 MV B1 and 5.25 MV B2, Feb 2011</a:t>
            </a:r>
            <a:r>
              <a:rPr lang="en-US" sz="1800" dirty="0" smtClean="0"/>
              <a:t>)</a:t>
            </a:r>
          </a:p>
          <a:p>
            <a:r>
              <a:rPr lang="en-US" sz="2000" dirty="0" smtClean="0"/>
              <a:t>Ramping</a:t>
            </a:r>
          </a:p>
          <a:p>
            <a:pPr lvl="1"/>
            <a:r>
              <a:rPr lang="en-US" sz="1800" dirty="0" smtClean="0"/>
              <a:t>Linear voltage rise to </a:t>
            </a:r>
            <a:r>
              <a:rPr lang="en-US" sz="1800" dirty="0" smtClean="0">
                <a:solidFill>
                  <a:srgbClr val="FF0000"/>
                </a:solidFill>
              </a:rPr>
              <a:t>14 MV</a:t>
            </a:r>
            <a:r>
              <a:rPr lang="en-US" sz="1800" dirty="0" smtClean="0"/>
              <a:t> through the ramp (set </a:t>
            </a:r>
            <a:r>
              <a:rPr lang="en-US" sz="1800" dirty="0" smtClean="0">
                <a:solidFill>
                  <a:srgbClr val="0070C0"/>
                </a:solidFill>
              </a:rPr>
              <a:t>at </a:t>
            </a:r>
            <a:r>
              <a:rPr lang="en-US" sz="1800" i="1" dirty="0" smtClean="0">
                <a:solidFill>
                  <a:srgbClr val="0070C0"/>
                </a:solidFill>
              </a:rPr>
              <a:t>12 MV B1 and 10.5 MV B2, Feb 2011</a:t>
            </a:r>
            <a:r>
              <a:rPr lang="en-US" sz="1800" dirty="0" smtClean="0"/>
              <a:t>)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/>
            <a:r>
              <a:rPr lang="en-US" sz="1800" dirty="0" err="1" smtClean="0"/>
              <a:t>Emittance</a:t>
            </a:r>
            <a:r>
              <a:rPr lang="en-US" sz="1800" dirty="0" smtClean="0"/>
              <a:t> blow-up to </a:t>
            </a:r>
            <a:r>
              <a:rPr lang="en-US" sz="1800" dirty="0" smtClean="0">
                <a:solidFill>
                  <a:srgbClr val="FF0000"/>
                </a:solidFill>
              </a:rPr>
              <a:t>1 ns </a:t>
            </a:r>
            <a:r>
              <a:rPr lang="en-US" sz="1800" dirty="0" smtClean="0"/>
              <a:t>(bunch length </a:t>
            </a:r>
            <a:r>
              <a:rPr lang="en-US" sz="1800" dirty="0" err="1" smtClean="0">
                <a:latin typeface="Symbol" pitchFamily="18" charset="2"/>
              </a:rPr>
              <a:t>s</a:t>
            </a:r>
            <a:r>
              <a:rPr lang="en-US" sz="1800" baseline="-25000" dirty="0" err="1" smtClean="0"/>
              <a:t>t</a:t>
            </a:r>
            <a:r>
              <a:rPr lang="en-US" sz="1800" dirty="0" smtClean="0"/>
              <a:t> = 260 </a:t>
            </a:r>
            <a:r>
              <a:rPr lang="en-US" sz="1800" dirty="0" err="1" smtClean="0"/>
              <a:t>ps</a:t>
            </a:r>
            <a:r>
              <a:rPr lang="en-US" sz="1800" dirty="0" smtClean="0"/>
              <a:t> in design report). We used 1.2 ns in 2010. Note: Physicists mention that this may increase pile-up. Their preference goes towards longer bunches. They also question the bunch length calibration. Strategy: </a:t>
            </a:r>
            <a:r>
              <a:rPr lang="en-US" sz="1800" dirty="0" smtClean="0">
                <a:solidFill>
                  <a:srgbClr val="FF0000"/>
                </a:solidFill>
              </a:rPr>
              <a:t>start with same </a:t>
            </a:r>
            <a:r>
              <a:rPr lang="en-US" sz="1800" dirty="0" smtClean="0">
                <a:solidFill>
                  <a:srgbClr val="FF0000"/>
                </a:solidFill>
              </a:rPr>
              <a:t>1.2 ns setting </a:t>
            </a:r>
            <a:r>
              <a:rPr lang="en-US" sz="1800" dirty="0" smtClean="0">
                <a:solidFill>
                  <a:srgbClr val="FF0000"/>
                </a:solidFill>
              </a:rPr>
              <a:t>as 2010. </a:t>
            </a:r>
            <a:r>
              <a:rPr lang="en-US" sz="1800" dirty="0" smtClean="0"/>
              <a:t>Measure bunch length (exp, BQM, Synchrotron Light Monitor). </a:t>
            </a:r>
            <a:r>
              <a:rPr lang="en-US" sz="1800" dirty="0" smtClean="0"/>
              <a:t>Make plans..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r>
              <a:rPr lang="en-US" sz="2000" dirty="0" smtClean="0"/>
              <a:t>Physics: Fixed </a:t>
            </a:r>
            <a:r>
              <a:rPr lang="en-US" sz="2000" dirty="0" smtClean="0">
                <a:solidFill>
                  <a:srgbClr val="FF0000"/>
                </a:solidFill>
              </a:rPr>
              <a:t>14 MV @ 3.5 </a:t>
            </a:r>
            <a:r>
              <a:rPr lang="en-US" sz="2000" dirty="0" err="1" smtClean="0">
                <a:solidFill>
                  <a:srgbClr val="FF0000"/>
                </a:solidFill>
              </a:rPr>
              <a:t>TeV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0070C0"/>
                </a:solidFill>
              </a:rPr>
              <a:t>set at </a:t>
            </a:r>
            <a:r>
              <a:rPr lang="en-US" sz="2000" i="1" dirty="0" smtClean="0">
                <a:solidFill>
                  <a:srgbClr val="0070C0"/>
                </a:solidFill>
              </a:rPr>
              <a:t>12 MV B1 and 10.5 MV B2, Feb 2011</a:t>
            </a:r>
            <a:r>
              <a:rPr lang="en-US" sz="2000" dirty="0" smtClean="0"/>
              <a:t>)</a:t>
            </a:r>
          </a:p>
          <a:p>
            <a:pPr lvl="1"/>
            <a:r>
              <a:rPr lang="en-US" sz="1800" dirty="0" smtClean="0"/>
              <a:t>In 2011  with </a:t>
            </a:r>
            <a:r>
              <a:rPr lang="en-US" sz="1800" dirty="0" smtClean="0">
                <a:solidFill>
                  <a:srgbClr val="FF0000"/>
                </a:solidFill>
              </a:rPr>
              <a:t>1 ns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14 MV</a:t>
            </a:r>
            <a:r>
              <a:rPr lang="en-US" sz="1800" dirty="0" smtClean="0"/>
              <a:t>, we have </a:t>
            </a:r>
            <a:r>
              <a:rPr lang="en-US" sz="1800" dirty="0" smtClean="0">
                <a:solidFill>
                  <a:srgbClr val="FF0000"/>
                </a:solidFill>
              </a:rPr>
              <a:t>1.5 </a:t>
            </a:r>
            <a:r>
              <a:rPr lang="en-US" sz="1800" dirty="0" err="1" smtClean="0">
                <a:solidFill>
                  <a:srgbClr val="FF0000"/>
                </a:solidFill>
              </a:rPr>
              <a:t>eVs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bunch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 in a </a:t>
            </a:r>
            <a:r>
              <a:rPr lang="en-US" sz="1800" dirty="0" smtClean="0">
                <a:solidFill>
                  <a:srgbClr val="FF0000"/>
                </a:solidFill>
              </a:rPr>
              <a:t>4.9 </a:t>
            </a:r>
            <a:r>
              <a:rPr lang="en-US" sz="1800" dirty="0" err="1" smtClean="0">
                <a:solidFill>
                  <a:srgbClr val="FF0000"/>
                </a:solidFill>
              </a:rPr>
              <a:t>eVs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bucket</a:t>
            </a:r>
          </a:p>
          <a:p>
            <a:pPr lvl="1"/>
            <a:r>
              <a:rPr lang="en-US" sz="1800" dirty="0" smtClean="0"/>
              <a:t>In 2010 with 1.2 ns, 8 MV we had 1.6 </a:t>
            </a:r>
            <a:r>
              <a:rPr lang="en-US" sz="1800" dirty="0" err="1" smtClean="0"/>
              <a:t>eVs</a:t>
            </a:r>
            <a:r>
              <a:rPr lang="en-US" sz="1800" dirty="0" smtClean="0"/>
              <a:t> bunch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 in a 3.7 </a:t>
            </a:r>
            <a:r>
              <a:rPr lang="en-US" sz="1800" dirty="0" err="1" smtClean="0"/>
              <a:t>eVs</a:t>
            </a:r>
            <a:r>
              <a:rPr lang="en-US" sz="1800" dirty="0" smtClean="0"/>
              <a:t> bucket</a:t>
            </a:r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D491-E6DA-4D9F-B0CE-17249A277536}" type="datetime1">
              <a:rPr lang="en-US" smtClean="0"/>
              <a:pPr/>
              <a:t>3/1/2011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17C-84F8-4F29-8B38-5C0A25CE2E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Klystron/cavity </a:t>
            </a:r>
            <a:r>
              <a:rPr lang="en-US" sz="4900" dirty="0" smtClean="0"/>
              <a:t>settings</a:t>
            </a:r>
            <a:r>
              <a:rPr lang="en-US" dirty="0" smtClean="0"/>
              <a:t>. March 2011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3886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Klystrons: </a:t>
            </a:r>
            <a:r>
              <a:rPr lang="en-US" sz="2400" dirty="0" smtClean="0"/>
              <a:t>DC settings 50 </a:t>
            </a:r>
            <a:r>
              <a:rPr lang="en-US" sz="2400" dirty="0" smtClean="0"/>
              <a:t>kV, 8 </a:t>
            </a:r>
            <a:r>
              <a:rPr lang="en-US" sz="2400" dirty="0" smtClean="0"/>
              <a:t>A cathode current </a:t>
            </a:r>
            <a:r>
              <a:rPr lang="en-US" sz="2400" dirty="0" smtClean="0"/>
              <a:t>-&gt; 400 kW DC </a:t>
            </a:r>
            <a:r>
              <a:rPr lang="en-US" sz="2400" dirty="0" smtClean="0"/>
              <a:t>power and </a:t>
            </a:r>
            <a:r>
              <a:rPr lang="en-US" sz="2400" dirty="0" smtClean="0"/>
              <a:t>~ </a:t>
            </a:r>
            <a:r>
              <a:rPr lang="en-US" sz="2400" dirty="0" smtClean="0">
                <a:solidFill>
                  <a:srgbClr val="FF0000"/>
                </a:solidFill>
              </a:rPr>
              <a:t>200 kW </a:t>
            </a:r>
            <a:r>
              <a:rPr lang="en-US" sz="2400" dirty="0" smtClean="0">
                <a:solidFill>
                  <a:srgbClr val="FF0000"/>
                </a:solidFill>
              </a:rPr>
              <a:t>RF power at saturation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Injection plateau: Cavity Q=20 k, </a:t>
            </a:r>
            <a:r>
              <a:rPr lang="en-US" sz="2400" dirty="0" smtClean="0">
                <a:solidFill>
                  <a:srgbClr val="FF0000"/>
                </a:solidFill>
              </a:rPr>
              <a:t>0.75 MV/</a:t>
            </a:r>
            <a:r>
              <a:rPr lang="en-US" sz="2400" dirty="0" err="1" smtClean="0">
                <a:solidFill>
                  <a:srgbClr val="FF0000"/>
                </a:solidFill>
              </a:rPr>
              <a:t>cav</a:t>
            </a:r>
            <a:r>
              <a:rPr lang="en-US" sz="2400" dirty="0" smtClean="0"/>
              <a:t>, ~ 80 kW </a:t>
            </a:r>
            <a:r>
              <a:rPr lang="en-US" sz="2400" dirty="0" smtClean="0"/>
              <a:t>RF power</a:t>
            </a:r>
            <a:endParaRPr lang="en-US" sz="2400" dirty="0" smtClean="0"/>
          </a:p>
          <a:p>
            <a:r>
              <a:rPr lang="en-US" sz="2400" dirty="0" smtClean="0"/>
              <a:t>Start ramp: move coupler to Q=60k</a:t>
            </a:r>
          </a:p>
          <a:p>
            <a:r>
              <a:rPr lang="en-US" sz="2400" dirty="0" smtClean="0"/>
              <a:t>Ramping: Q=60k, voltage rises linearly from 0.75 MV/</a:t>
            </a:r>
            <a:r>
              <a:rPr lang="en-US" sz="2400" dirty="0" err="1" smtClean="0"/>
              <a:t>cav</a:t>
            </a:r>
            <a:r>
              <a:rPr lang="en-US" sz="2400" dirty="0" smtClean="0"/>
              <a:t> to </a:t>
            </a:r>
            <a:r>
              <a:rPr lang="en-US" sz="2400" dirty="0" smtClean="0">
                <a:solidFill>
                  <a:srgbClr val="FF0000"/>
                </a:solidFill>
              </a:rPr>
              <a:t>1.5 MV/</a:t>
            </a:r>
            <a:r>
              <a:rPr lang="en-US" sz="2400" dirty="0" err="1" smtClean="0">
                <a:solidFill>
                  <a:srgbClr val="FF0000"/>
                </a:solidFill>
              </a:rPr>
              <a:t>cav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Physics: Q=60k, </a:t>
            </a:r>
            <a:r>
              <a:rPr lang="en-US" sz="2400" dirty="0" smtClean="0">
                <a:solidFill>
                  <a:srgbClr val="FF0000"/>
                </a:solidFill>
              </a:rPr>
              <a:t>1.5 MV/</a:t>
            </a:r>
            <a:r>
              <a:rPr lang="en-US" sz="2400" dirty="0" err="1" smtClean="0">
                <a:solidFill>
                  <a:srgbClr val="FF0000"/>
                </a:solidFill>
              </a:rPr>
              <a:t>cav</a:t>
            </a:r>
            <a:r>
              <a:rPr lang="en-US" sz="2400" dirty="0" smtClean="0"/>
              <a:t>, ~104 kW </a:t>
            </a:r>
            <a:r>
              <a:rPr lang="en-US" sz="2400" dirty="0" smtClean="0"/>
              <a:t>RF power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72D1-EB77-4B30-B4FE-8EF6267C297C}" type="datetime1">
              <a:rPr lang="en-US" smtClean="0"/>
              <a:pPr/>
              <a:t>3/1/2011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17C-84F8-4F29-8B38-5C0A25CE2E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106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SPS-LHC Capture</a:t>
            </a:r>
            <a:br>
              <a:rPr lang="en-US" sz="2800" dirty="0" smtClean="0"/>
            </a:br>
            <a:r>
              <a:rPr lang="en-US" sz="2800" dirty="0" smtClean="0"/>
              <a:t>why increase the voltage?</a:t>
            </a:r>
            <a:endParaRPr lang="en-US" sz="2800" dirty="0"/>
          </a:p>
        </p:txBody>
      </p:sp>
      <p:pic>
        <p:nvPicPr>
          <p:cNvPr id="8" name="Content Placeholder 7" descr="PhaseSpace18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28600"/>
            <a:ext cx="4267200" cy="343746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8E28-8F0C-4B94-9A56-1CAAA79DB09D}" type="datetime1">
              <a:rPr lang="en-US" smtClean="0"/>
              <a:pPr/>
              <a:t>3/1/2011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3DD17C-84F8-4F29-8B38-5C0A25CE2E3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3733800"/>
            <a:ext cx="3429000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400" dirty="0" smtClean="0">
                <a:latin typeface="Comic Sans MS" pitchFamily="66" charset="0"/>
              </a:rPr>
              <a:t>Phase space trajectories in normalized phase space (</a:t>
            </a:r>
            <a:r>
              <a:rPr lang="en-US" sz="1400" dirty="0" smtClean="0">
                <a:latin typeface="Symbol" pitchFamily="18" charset="2"/>
              </a:rPr>
              <a:t>f, 1/W</a:t>
            </a:r>
            <a:r>
              <a:rPr lang="en-US" sz="1400" baseline="-25000" dirty="0" smtClean="0">
                <a:latin typeface="Comic Sans MS" pitchFamily="66" charset="0"/>
              </a:rPr>
              <a:t>s</a:t>
            </a:r>
            <a:r>
              <a:rPr lang="en-US" sz="1400" dirty="0" smtClean="0">
                <a:latin typeface="Symbol" pitchFamily="18" charset="2"/>
              </a:rPr>
              <a:t> </a:t>
            </a:r>
            <a:r>
              <a:rPr lang="en-US" sz="1400" dirty="0" err="1" smtClean="0">
                <a:latin typeface="Comic Sans MS" pitchFamily="66" charset="0"/>
              </a:rPr>
              <a:t>d</a:t>
            </a:r>
            <a:r>
              <a:rPr lang="en-US" sz="1400" dirty="0" err="1" smtClean="0">
                <a:latin typeface="Symbol" pitchFamily="18" charset="2"/>
              </a:rPr>
              <a:t>f</a:t>
            </a:r>
            <a:r>
              <a:rPr lang="en-US" sz="1400" dirty="0" smtClean="0">
                <a:latin typeface="Comic Sans MS" pitchFamily="66" charset="0"/>
              </a:rPr>
              <a:t>/</a:t>
            </a:r>
            <a:r>
              <a:rPr lang="en-US" sz="1400" dirty="0" err="1" smtClean="0">
                <a:latin typeface="Comic Sans MS" pitchFamily="66" charset="0"/>
              </a:rPr>
              <a:t>dt</a:t>
            </a:r>
            <a:r>
              <a:rPr lang="en-US" sz="1400" dirty="0" smtClean="0">
                <a:latin typeface="Comic Sans MS" pitchFamily="66" charset="0"/>
              </a:rPr>
              <a:t>), 3.5 MV</a:t>
            </a:r>
          </a:p>
          <a:p>
            <a:pPr lvl="0"/>
            <a:r>
              <a:rPr lang="en-US" sz="1400" dirty="0" smtClean="0">
                <a:latin typeface="Comic Sans MS" pitchFamily="66" charset="0"/>
              </a:rPr>
              <a:t>SPS bunch length (4</a:t>
            </a:r>
            <a:r>
              <a:rPr lang="en-US" sz="1400" dirty="0" smtClean="0">
                <a:latin typeface="Symbol" pitchFamily="18" charset="2"/>
              </a:rPr>
              <a:t>s) </a:t>
            </a:r>
            <a:r>
              <a:rPr lang="en-US" sz="1400" dirty="0" smtClean="0">
                <a:latin typeface="Comic Sans MS" pitchFamily="66" charset="0"/>
              </a:rPr>
              <a:t>3.8 radian @ 400MHz (dark blue </a:t>
            </a:r>
            <a:r>
              <a:rPr lang="en-US" sz="1400" dirty="0" err="1" smtClean="0">
                <a:latin typeface="Comic Sans MS" pitchFamily="66" charset="0"/>
              </a:rPr>
              <a:t>horiz</a:t>
            </a:r>
            <a:r>
              <a:rPr lang="en-US" sz="1400" dirty="0" smtClean="0">
                <a:latin typeface="Comic Sans MS" pitchFamily="66" charset="0"/>
              </a:rPr>
              <a:t>. arrow)</a:t>
            </a:r>
          </a:p>
          <a:p>
            <a:pPr lvl="0"/>
            <a:r>
              <a:rPr lang="en-US" sz="1400" dirty="0" smtClean="0">
                <a:latin typeface="Comic Sans MS" pitchFamily="66" charset="0"/>
              </a:rPr>
              <a:t>SPS bunch height +- 1.5 in normalized</a:t>
            </a:r>
          </a:p>
          <a:p>
            <a:pPr lvl="0"/>
            <a:r>
              <a:rPr lang="en-US" sz="1400" dirty="0" smtClean="0">
                <a:latin typeface="Symbol" pitchFamily="18" charset="2"/>
              </a:rPr>
              <a:t>1/W</a:t>
            </a:r>
            <a:r>
              <a:rPr lang="en-US" sz="1400" baseline="-25000" dirty="0" smtClean="0">
                <a:latin typeface="Comic Sans MS" pitchFamily="66" charset="0"/>
              </a:rPr>
              <a:t>s</a:t>
            </a:r>
            <a:r>
              <a:rPr lang="en-US" sz="1400" dirty="0" smtClean="0">
                <a:latin typeface="Symbol" pitchFamily="18" charset="2"/>
              </a:rPr>
              <a:t> </a:t>
            </a:r>
            <a:r>
              <a:rPr lang="en-US" sz="1400" dirty="0" err="1" smtClean="0">
                <a:latin typeface="Comic Sans MS" pitchFamily="66" charset="0"/>
              </a:rPr>
              <a:t>d</a:t>
            </a:r>
            <a:r>
              <a:rPr lang="en-US" sz="1400" dirty="0" err="1" smtClean="0">
                <a:latin typeface="Symbol" pitchFamily="18" charset="2"/>
              </a:rPr>
              <a:t>f</a:t>
            </a:r>
            <a:r>
              <a:rPr lang="en-US" sz="1400" dirty="0" smtClean="0">
                <a:latin typeface="Comic Sans MS" pitchFamily="66" charset="0"/>
              </a:rPr>
              <a:t>/</a:t>
            </a:r>
            <a:r>
              <a:rPr lang="en-US" sz="1400" dirty="0" err="1" smtClean="0">
                <a:latin typeface="Comic Sans MS" pitchFamily="66" charset="0"/>
              </a:rPr>
              <a:t>dt</a:t>
            </a:r>
            <a:r>
              <a:rPr lang="en-US" sz="1400" dirty="0" smtClean="0">
                <a:latin typeface="Comic Sans MS" pitchFamily="66" charset="0"/>
              </a:rPr>
              <a:t> unit</a:t>
            </a:r>
          </a:p>
          <a:p>
            <a:pPr lvl="0"/>
            <a:r>
              <a:rPr lang="en-US" sz="1400" dirty="0" smtClean="0">
                <a:latin typeface="Comic Sans MS" pitchFamily="66" charset="0"/>
              </a:rPr>
              <a:t>(dark green vert. arrow)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0" y="1066800"/>
            <a:ext cx="4495800" cy="43434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longitudinal parameters at transfer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</a:t>
            </a:r>
            <a:r>
              <a:rPr lang="en-US" sz="2200" dirty="0" smtClean="0"/>
              <a:t>7.2 MV RF @ 200 MHz :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1900" dirty="0" smtClean="0"/>
              <a:t>bucket: 3.0 </a:t>
            </a:r>
            <a:r>
              <a:rPr lang="en-US" sz="1900" dirty="0" err="1" smtClean="0"/>
              <a:t>eVs</a:t>
            </a:r>
            <a:r>
              <a:rPr lang="en-US" sz="1900" dirty="0" smtClean="0"/>
              <a:t>, +-10.6E-4 </a:t>
            </a:r>
            <a:r>
              <a:rPr lang="en-US" sz="1900" dirty="0" err="1" smtClean="0">
                <a:latin typeface="Symbol" pitchFamily="18" charset="2"/>
              </a:rPr>
              <a:t>D</a:t>
            </a:r>
            <a:r>
              <a:rPr lang="en-US" sz="1900" dirty="0" err="1" smtClean="0"/>
              <a:t>p</a:t>
            </a:r>
            <a:r>
              <a:rPr lang="en-US" sz="1900" dirty="0" smtClean="0"/>
              <a:t>/p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1900" dirty="0" smtClean="0"/>
              <a:t>bunch: 4</a:t>
            </a:r>
            <a:r>
              <a:rPr lang="en-US" sz="1900" dirty="0" smtClean="0">
                <a:latin typeface="Symbol" pitchFamily="18" charset="2"/>
              </a:rPr>
              <a:t>s</a:t>
            </a:r>
            <a:r>
              <a:rPr lang="en-US" sz="1900" dirty="0" smtClean="0"/>
              <a:t> bunch length 1.5 ns, 0.51 </a:t>
            </a:r>
            <a:r>
              <a:rPr lang="en-US" sz="1900" dirty="0" err="1" smtClean="0"/>
              <a:t>eVs</a:t>
            </a:r>
            <a:r>
              <a:rPr lang="en-US" sz="1900" dirty="0" smtClean="0"/>
              <a:t>, +- 4.5E-4 </a:t>
            </a:r>
            <a:r>
              <a:rPr lang="en-US" sz="1900" dirty="0" err="1" smtClean="0">
                <a:latin typeface="Symbol" pitchFamily="18" charset="2"/>
              </a:rPr>
              <a:t>D</a:t>
            </a:r>
            <a:r>
              <a:rPr lang="en-US" sz="1900" dirty="0" err="1" smtClean="0"/>
              <a:t>p</a:t>
            </a:r>
            <a:r>
              <a:rPr lang="en-US" sz="1900" dirty="0" smtClean="0"/>
              <a:t>/p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Matched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capture voltage: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2.5-3.1MV @ 400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MHz.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200" dirty="0" smtClean="0">
                <a:solidFill>
                  <a:srgbClr val="FF0000"/>
                </a:solidFill>
              </a:rPr>
              <a:t>LHC</a:t>
            </a:r>
            <a:r>
              <a:rPr lang="en-US" sz="2200" dirty="0" smtClean="0"/>
              <a:t> longitudinal parameters at transfer with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3.5 MV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 400 MH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1900" dirty="0" smtClean="0"/>
              <a:t>Bucket: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0.94eVs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+-6E-4 </a:t>
            </a:r>
            <a:r>
              <a:rPr lang="en-US" sz="1900" dirty="0" err="1" smtClean="0">
                <a:latin typeface="Symbol" pitchFamily="18" charset="2"/>
              </a:rPr>
              <a:t>D</a:t>
            </a:r>
            <a:r>
              <a:rPr lang="en-US" sz="1900" dirty="0" err="1" smtClean="0"/>
              <a:t>p</a:t>
            </a:r>
            <a:r>
              <a:rPr lang="en-US" sz="1900" dirty="0" smtClean="0"/>
              <a:t>/p 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Loss are small (&lt; 1 %) but cannot be zero because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1900" dirty="0" smtClean="0">
                <a:solidFill>
                  <a:srgbClr val="FF0000"/>
                </a:solidFill>
              </a:rPr>
              <a:t>13.5 % of particles are outside the 2-D 4</a:t>
            </a:r>
            <a:r>
              <a:rPr lang="en-US" sz="1900" dirty="0" smtClean="0">
                <a:solidFill>
                  <a:srgbClr val="FF0000"/>
                </a:solidFill>
                <a:latin typeface="Symbol" pitchFamily="18" charset="2"/>
              </a:rPr>
              <a:t>s </a:t>
            </a:r>
            <a:r>
              <a:rPr lang="en-US" sz="1900" dirty="0" smtClean="0">
                <a:solidFill>
                  <a:srgbClr val="FF0000"/>
                </a:solidFill>
              </a:rPr>
              <a:t>core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SPS bucket is twice longer and 70% taller than the LHC bucket</a:t>
            </a:r>
            <a:endParaRPr lang="en-US" sz="1900" dirty="0" smtClean="0">
              <a:solidFill>
                <a:srgbClr val="FF0000"/>
              </a:solidFill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638800" y="1828800"/>
            <a:ext cx="2286000" cy="1588"/>
          </a:xfrm>
          <a:prstGeom prst="straightConnector1">
            <a:avLst/>
          </a:prstGeom>
          <a:ln w="1905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829300" y="1790700"/>
            <a:ext cx="1905000" cy="1588"/>
          </a:xfrm>
          <a:prstGeom prst="straightConnector1">
            <a:avLst/>
          </a:prstGeom>
          <a:ln w="19050">
            <a:solidFill>
              <a:srgbClr val="008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" y="5334000"/>
            <a:ext cx="4876800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600" dirty="0" smtClean="0">
                <a:latin typeface="Comic Sans MS" pitchFamily="66" charset="0"/>
              </a:rPr>
              <a:t>Capture loss is unavoidable because the SPS bucket is so much larger than the LHC bucket (3.0 </a:t>
            </a:r>
            <a:r>
              <a:rPr lang="en-US" sz="1600" dirty="0" err="1" smtClean="0">
                <a:latin typeface="Comic Sans MS" pitchFamily="66" charset="0"/>
              </a:rPr>
              <a:t>eVs</a:t>
            </a:r>
            <a:r>
              <a:rPr lang="en-US" sz="1600" dirty="0" smtClean="0">
                <a:latin typeface="Comic Sans MS" pitchFamily="66" charset="0"/>
              </a:rPr>
              <a:t> compared to 0.94 </a:t>
            </a:r>
            <a:r>
              <a:rPr lang="en-US" sz="1600" dirty="0" err="1" smtClean="0">
                <a:latin typeface="Comic Sans MS" pitchFamily="66" charset="0"/>
              </a:rPr>
              <a:t>eVs</a:t>
            </a:r>
            <a:r>
              <a:rPr lang="en-US" sz="1600" dirty="0" smtClean="0">
                <a:latin typeface="Comic Sans MS" pitchFamily="66" charset="0"/>
              </a:rPr>
              <a:t>) and a significant part of the bunch falls outside the 4</a:t>
            </a:r>
            <a:r>
              <a:rPr lang="en-US" sz="1600" dirty="0" smtClean="0">
                <a:latin typeface="Symbol" pitchFamily="18" charset="2"/>
              </a:rPr>
              <a:t>s </a:t>
            </a:r>
            <a:r>
              <a:rPr lang="en-US" sz="1600" dirty="0" smtClean="0">
                <a:latin typeface="Comic Sans MS" pitchFamily="66" charset="0"/>
              </a:rPr>
              <a:t>region.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9800" y="1828800"/>
            <a:ext cx="1524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omic Sans MS" pitchFamily="66" charset="0"/>
              </a:rPr>
              <a:t>4</a:t>
            </a:r>
            <a:r>
              <a:rPr lang="en-US" sz="1400" dirty="0" smtClean="0">
                <a:solidFill>
                  <a:srgbClr val="002060"/>
                </a:solidFill>
                <a:latin typeface="Symbol" pitchFamily="18" charset="2"/>
              </a:rPr>
              <a:t>s</a:t>
            </a:r>
            <a:r>
              <a:rPr lang="en-US" sz="1400" dirty="0" smtClean="0">
                <a:solidFill>
                  <a:srgbClr val="002060"/>
                </a:solidFill>
                <a:latin typeface="Comic Sans MS" pitchFamily="66" charset="0"/>
              </a:rPr>
              <a:t> bunch length</a:t>
            </a:r>
            <a:endParaRPr lang="en-US" sz="1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990600"/>
            <a:ext cx="11208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  <a:latin typeface="Comic Sans MS" pitchFamily="66" charset="0"/>
              </a:rPr>
              <a:t>4</a:t>
            </a:r>
            <a:r>
              <a:rPr lang="en-US" sz="1400" dirty="0" smtClean="0">
                <a:solidFill>
                  <a:srgbClr val="008000"/>
                </a:solidFill>
                <a:latin typeface="Symbol" pitchFamily="18" charset="2"/>
              </a:rPr>
              <a:t>s</a:t>
            </a:r>
            <a:r>
              <a:rPr lang="en-US" sz="1400" dirty="0" smtClean="0">
                <a:solidFill>
                  <a:srgbClr val="008000"/>
                </a:solidFill>
                <a:latin typeface="Comic Sans MS" pitchFamily="66" charset="0"/>
              </a:rPr>
              <a:t> bunch 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mic Sans MS" pitchFamily="66" charset="0"/>
              </a:rPr>
              <a:t>momentum 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mic Sans MS" pitchFamily="66" charset="0"/>
              </a:rPr>
              <a:t>spread</a:t>
            </a:r>
            <a:endParaRPr lang="en-US" sz="1400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57800" y="5638800"/>
            <a:ext cx="36045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1 % capture loss confirmed by </a:t>
            </a:r>
            <a:r>
              <a:rPr lang="en-US" i="1" dirty="0" err="1" smtClean="0">
                <a:solidFill>
                  <a:srgbClr val="0070C0"/>
                </a:solidFill>
              </a:rPr>
              <a:t>Theodoros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Argyropoulos</a:t>
            </a:r>
            <a:r>
              <a:rPr lang="en-US" i="1" dirty="0" smtClean="0">
                <a:solidFill>
                  <a:srgbClr val="0070C0"/>
                </a:solidFill>
              </a:rPr>
              <a:t> calculations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838200"/>
            <a:ext cx="8763000" cy="2743200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In 2010 </a:t>
            </a:r>
            <a:r>
              <a:rPr lang="en-GB" sz="2000" dirty="0" smtClean="0"/>
              <a:t>we had observed  </a:t>
            </a:r>
            <a:r>
              <a:rPr lang="en-GB" sz="2000" dirty="0" smtClean="0">
                <a:solidFill>
                  <a:srgbClr val="FF0000"/>
                </a:solidFill>
              </a:rPr>
              <a:t>spurious lines at 170 kHz, 340 kHz, 510 kHz and </a:t>
            </a:r>
            <a:r>
              <a:rPr lang="en-GB" sz="2000" dirty="0" smtClean="0">
                <a:solidFill>
                  <a:srgbClr val="FF0000"/>
                </a:solidFill>
              </a:rPr>
              <a:t>680</a:t>
            </a:r>
            <a:r>
              <a:rPr lang="en-GB" sz="2000" dirty="0" smtClean="0">
                <a:solidFill>
                  <a:srgbClr val="FF0000"/>
                </a:solidFill>
              </a:rPr>
              <a:t> kHz in the drive of all klystrons</a:t>
            </a:r>
            <a:r>
              <a:rPr lang="en-GB" sz="2000" dirty="0" smtClean="0"/>
              <a:t>. It had no effect on the beam and was present without beam. But it required significant klystron power</a:t>
            </a:r>
          </a:p>
          <a:p>
            <a:r>
              <a:rPr lang="en-GB" sz="2000" dirty="0" smtClean="0"/>
              <a:t>Begin 2011 this was traced to a pollution of the +5 V PS on the VME backplane coming from the CPU </a:t>
            </a:r>
            <a:r>
              <a:rPr lang="en-GB" sz="2000" dirty="0" smtClean="0"/>
              <a:t>(saw tooth </a:t>
            </a:r>
            <a:r>
              <a:rPr lang="en-GB" sz="2000" dirty="0" smtClean="0"/>
              <a:t>70 </a:t>
            </a:r>
            <a:r>
              <a:rPr lang="en-GB" sz="2000" dirty="0" err="1" smtClean="0"/>
              <a:t>mVpp</a:t>
            </a:r>
            <a:r>
              <a:rPr lang="en-GB" sz="2000" dirty="0" smtClean="0"/>
              <a:t> @ 170 kHz, </a:t>
            </a:r>
            <a:r>
              <a:rPr lang="en-GB" sz="2000" dirty="0" smtClean="0"/>
              <a:t>CPU card probably </a:t>
            </a:r>
            <a:r>
              <a:rPr lang="en-GB" sz="2000" dirty="0" smtClean="0"/>
              <a:t>not EMC compliant...). With the fibre optic TX-D used to transmit the 400 MHz RF1/2 from SR4 to UX45, that created </a:t>
            </a:r>
            <a:r>
              <a:rPr lang="en-GB" sz="2000" dirty="0" smtClean="0">
                <a:solidFill>
                  <a:srgbClr val="FF0000"/>
                </a:solidFill>
              </a:rPr>
              <a:t>sidebands at +- n. 170 kHz</a:t>
            </a:r>
            <a:r>
              <a:rPr lang="en-GB" sz="2000" dirty="0" smtClean="0"/>
              <a:t>. The fibre optic TX-D was replaced by a TX-A model </a:t>
            </a:r>
            <a:r>
              <a:rPr lang="en-GB" sz="2000" dirty="0" smtClean="0"/>
              <a:t>that uses</a:t>
            </a:r>
            <a:r>
              <a:rPr lang="en-GB" sz="2000" dirty="0" smtClean="0"/>
              <a:t> </a:t>
            </a:r>
            <a:r>
              <a:rPr lang="en-GB" sz="2000" dirty="0" smtClean="0"/>
              <a:t>the clean +12 V supply and that </a:t>
            </a:r>
            <a:r>
              <a:rPr lang="en-GB" sz="2000" dirty="0" smtClean="0">
                <a:solidFill>
                  <a:srgbClr val="FF0000"/>
                </a:solidFill>
              </a:rPr>
              <a:t>solved the problem</a:t>
            </a:r>
          </a:p>
          <a:p>
            <a:r>
              <a:rPr lang="en-GB" sz="2000" dirty="0" smtClean="0"/>
              <a:t>Note: the problem is </a:t>
            </a:r>
            <a:r>
              <a:rPr lang="en-GB" sz="2000" dirty="0" smtClean="0">
                <a:solidFill>
                  <a:srgbClr val="FF0000"/>
                </a:solidFill>
              </a:rPr>
              <a:t>present in all clock distributed on fibre from the RF</a:t>
            </a:r>
            <a:r>
              <a:rPr lang="en-GB" sz="2000" dirty="0" smtClean="0"/>
              <a:t>. A global solution is being looked at.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E3970F9-7D2B-4329-8B02-2F1ADA215662}" type="datetime1">
              <a:rPr lang="en-US" smtClean="0"/>
              <a:pPr algn="r"/>
              <a:t>3/1/2011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3DD17C-84F8-4F29-8B38-5C0A25CE2E3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414380"/>
            <a:ext cx="4033838" cy="2431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9312" y="3429000"/>
            <a:ext cx="3770801" cy="225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38200" y="5791200"/>
            <a:ext cx="75438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400" dirty="0" smtClean="0">
                <a:latin typeface="Comic Sans MS" pitchFamily="66" charset="0"/>
              </a:rPr>
              <a:t>Cav3B1. Spectrum of the klystron output amplitude. Left: 2010. Right: </a:t>
            </a:r>
            <a:r>
              <a:rPr lang="en-US" sz="1400" dirty="0" smtClean="0">
                <a:latin typeface="Comic Sans MS" pitchFamily="66" charset="0"/>
              </a:rPr>
              <a:t>2011. Courtesy J. Tuckmantel</a:t>
            </a:r>
            <a:endParaRPr lang="en-US" sz="1400" dirty="0" smtClean="0">
              <a:latin typeface="Comic Sans MS" pitchFamily="66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Problems and … some 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Cav4B1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990600"/>
            <a:ext cx="8153400" cy="28194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Became </a:t>
            </a:r>
            <a:r>
              <a:rPr lang="en-US" sz="2000" dirty="0" smtClean="0">
                <a:solidFill>
                  <a:srgbClr val="FF0000"/>
                </a:solidFill>
              </a:rPr>
              <a:t>noisy</a:t>
            </a:r>
            <a:r>
              <a:rPr lang="en-US" sz="2000" dirty="0" smtClean="0"/>
              <a:t> on Sept 26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2010. Injected noise with/without beam. Not operational for rest of 2010 run.</a:t>
            </a:r>
            <a:endParaRPr lang="en-GB" sz="2000" dirty="0" smtClean="0"/>
          </a:p>
          <a:p>
            <a:r>
              <a:rPr lang="en-GB" sz="2000" dirty="0" smtClean="0">
                <a:solidFill>
                  <a:srgbClr val="FF0000"/>
                </a:solidFill>
              </a:rPr>
              <a:t>Noisy again </a:t>
            </a:r>
            <a:r>
              <a:rPr lang="en-GB" sz="2000" dirty="0" smtClean="0"/>
              <a:t>during </a:t>
            </a:r>
            <a:r>
              <a:rPr lang="en-GB" sz="2000" dirty="0" smtClean="0">
                <a:solidFill>
                  <a:srgbClr val="FF0000"/>
                </a:solidFill>
              </a:rPr>
              <a:t>hardware commissioning 2011</a:t>
            </a:r>
            <a:r>
              <a:rPr lang="en-GB" sz="2000" dirty="0" smtClean="0"/>
              <a:t>. But intermittent. Replaced a cable on the Cavity Antenna and left on for start-up</a:t>
            </a:r>
          </a:p>
          <a:p>
            <a:r>
              <a:rPr lang="en-GB" sz="2000" dirty="0" smtClean="0"/>
              <a:t>Both beams captured on Sunday Feb 20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. </a:t>
            </a:r>
            <a:r>
              <a:rPr lang="en-GB" sz="2000" dirty="0" smtClean="0">
                <a:solidFill>
                  <a:srgbClr val="FF0000"/>
                </a:solidFill>
              </a:rPr>
              <a:t>Cav4B1 injects noise again -&gt; off</a:t>
            </a:r>
          </a:p>
          <a:p>
            <a:r>
              <a:rPr lang="en-GB" sz="2000" dirty="0" smtClean="0"/>
              <a:t>Switch </a:t>
            </a:r>
            <a:r>
              <a:rPr lang="en-GB" sz="2000" dirty="0" smtClean="0">
                <a:solidFill>
                  <a:srgbClr val="FF0000"/>
                </a:solidFill>
              </a:rPr>
              <a:t>back On</a:t>
            </a:r>
            <a:r>
              <a:rPr lang="en-GB" sz="2000" dirty="0" smtClean="0"/>
              <a:t>, Thursday Feb 24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. External monitoring implemented using </a:t>
            </a:r>
            <a:r>
              <a:rPr lang="en-GB" sz="2000" dirty="0" smtClean="0"/>
              <a:t>unused </a:t>
            </a:r>
            <a:r>
              <a:rPr lang="en-GB" sz="2000" dirty="0" smtClean="0"/>
              <a:t>inputs from Cav3B1 Cavity Controller plus a used input from Cav8B2. That is why 8B2 is OFF</a:t>
            </a:r>
          </a:p>
          <a:p>
            <a:r>
              <a:rPr lang="en-GB" sz="2000" dirty="0" smtClean="0"/>
              <a:t>In operation since. No more problem...But now ready to diagnose if problem is back. Call us...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E3970F9-7D2B-4329-8B02-2F1ADA215662}" type="datetime1">
              <a:rPr lang="en-US" smtClean="0"/>
              <a:pPr algn="r"/>
              <a:t>3/1/2011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3DD17C-84F8-4F29-8B38-5C0A25CE2E3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09600" y="3352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SMC cable issue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ontent Placeholder 5"/>
          <p:cNvSpPr txBox="1">
            <a:spLocks/>
          </p:cNvSpPr>
          <p:nvPr/>
        </p:nvSpPr>
        <p:spPr>
          <a:xfrm>
            <a:off x="685800" y="4191000"/>
            <a:ext cx="81534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Several </a:t>
            </a:r>
            <a:r>
              <a:rPr lang="en-US" sz="2000" dirty="0" smtClean="0">
                <a:solidFill>
                  <a:srgbClr val="FF0000"/>
                </a:solidFill>
              </a:rPr>
              <a:t>SMC cables </a:t>
            </a:r>
            <a:r>
              <a:rPr lang="en-US" sz="2000" dirty="0" smtClean="0"/>
              <a:t>in the Baseband part of the Cavity Controllers (UX45 Faraday Cage) have been </a:t>
            </a:r>
            <a:r>
              <a:rPr lang="en-US" sz="2000" dirty="0" smtClean="0">
                <a:solidFill>
                  <a:srgbClr val="FF0000"/>
                </a:solidFill>
              </a:rPr>
              <a:t>damaged.</a:t>
            </a:r>
            <a:r>
              <a:rPr lang="en-US" sz="2000" dirty="0" smtClean="0"/>
              <a:t> Rigid stickers have been added at the time of installation and caused sharp bends that finally damaged the cables.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be replaced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during the second technical stop.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aseline="0" dirty="0" smtClean="0"/>
              <a:t>SMA cables used for RF signals look OK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Cav2B2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685800"/>
            <a:ext cx="8153400" cy="1219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While the RF ON sequence works most of the time, it would, on rare occasions, leave </a:t>
            </a:r>
            <a:r>
              <a:rPr lang="en-US" sz="2000" dirty="0" smtClean="0">
                <a:solidFill>
                  <a:srgbClr val="FF0000"/>
                </a:solidFill>
              </a:rPr>
              <a:t>klystron 2B2 stuck at saturation </a:t>
            </a:r>
            <a:r>
              <a:rPr lang="en-US" sz="2000" dirty="0" smtClean="0">
                <a:solidFill>
                  <a:srgbClr val="FF0000"/>
                </a:solidFill>
              </a:rPr>
              <a:t>level!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To be studied during first </a:t>
            </a:r>
            <a:r>
              <a:rPr lang="en-US" sz="2000" dirty="0" smtClean="0">
                <a:solidFill>
                  <a:srgbClr val="FF0000"/>
                </a:solidFill>
              </a:rPr>
              <a:t>technical stop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E3970F9-7D2B-4329-8B02-2F1ADA215662}" type="datetime1">
              <a:rPr lang="en-US" smtClean="0"/>
              <a:pPr algn="r"/>
              <a:t>3/1/2011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3DD17C-84F8-4F29-8B38-5C0A25CE2E3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09600" y="1447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latin typeface="+mj-lt"/>
                <a:ea typeface="+mj-ea"/>
                <a:cs typeface="+mj-cs"/>
              </a:rPr>
              <a:t>Cav3B2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ontent Placeholder 5"/>
          <p:cNvSpPr txBox="1">
            <a:spLocks/>
          </p:cNvSpPr>
          <p:nvPr/>
        </p:nvSpPr>
        <p:spPr>
          <a:xfrm>
            <a:off x="685800" y="2362200"/>
            <a:ext cx="81534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Excess cavity phase noise  </a:t>
            </a:r>
            <a:r>
              <a:rPr lang="en-US" sz="2000" dirty="0" smtClean="0"/>
              <a:t>around 100 kHz offset from carrier (8 dB above normal)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Noise level decreases when increasing feedback gain: The problem is not in the feedback but in the </a:t>
            </a:r>
            <a:r>
              <a:rPr lang="en-US" sz="2000" dirty="0" smtClean="0">
                <a:solidFill>
                  <a:srgbClr val="FF0000"/>
                </a:solidFill>
              </a:rPr>
              <a:t>driver/TX chain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To be studied during first </a:t>
            </a:r>
            <a:r>
              <a:rPr lang="en-US" sz="2000" dirty="0" smtClean="0">
                <a:solidFill>
                  <a:srgbClr val="FF0000"/>
                </a:solidFill>
              </a:rPr>
              <a:t>technical stop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\\cern.ch\dfs\Departments\AB\Groups\RF\Machines\LHC\LowLevel\Commissioning\BeamControl\SR4\BCStartUp2011\Feb23\CavityNoise\Cav3B2Gain-10d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10000"/>
            <a:ext cx="2943225" cy="211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\\cern.ch\dfs\Departments\AB\Groups\RF\Machines\LHC\LowLevel\Commissioning\BeamControl\SR4\BCStartUp2011\Feb23\CavityNoise\Cav3B2Gain+3dB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810000"/>
            <a:ext cx="2943225" cy="211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62000" y="5943600"/>
            <a:ext cx="78486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Cav3B2. SSB phase noise spectra. Left: Analog gain REDUCED by 10 dB (Memory trace= nominal). Right: Analog gain INCREASED by 10 dB (memory = nominal)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Nominal single bunch … </a:t>
            </a:r>
            <a:r>
              <a:rPr lang="en-US" dirty="0" err="1" smtClean="0"/>
              <a:t>debunching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762000"/>
            <a:ext cx="8153400" cy="160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After setting-up capture on Feb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a threshold value was set too low for the nominal intensity bunch B1 resulting in </a:t>
            </a:r>
            <a:r>
              <a:rPr lang="en-US" sz="2000" dirty="0" smtClean="0">
                <a:solidFill>
                  <a:srgbClr val="FF0000"/>
                </a:solidFill>
              </a:rPr>
              <a:t>strong </a:t>
            </a:r>
            <a:r>
              <a:rPr lang="en-US" sz="2000" dirty="0" err="1" smtClean="0">
                <a:solidFill>
                  <a:srgbClr val="FF0000"/>
                </a:solidFill>
              </a:rPr>
              <a:t>debunching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observed on Thursday and Friday</a:t>
            </a:r>
          </a:p>
          <a:p>
            <a:r>
              <a:rPr lang="en-US" sz="2000" dirty="0" smtClean="0"/>
              <a:t>Solved on Saturday Feb 27</a:t>
            </a:r>
            <a:r>
              <a:rPr lang="en-US" sz="2000" baseline="30000" dirty="0" smtClean="0"/>
              <a:t>th</a:t>
            </a:r>
            <a:endParaRPr lang="en-US" sz="2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E3970F9-7D2B-4329-8B02-2F1ADA215662}" type="datetime1">
              <a:rPr lang="en-US" smtClean="0"/>
              <a:pPr algn="r"/>
              <a:t>3/1/2011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3DD17C-84F8-4F29-8B38-5C0A25CE2E3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5334000"/>
            <a:ext cx="78486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B1. Fast BCT (orange) and VCXO input (</a:t>
            </a:r>
            <a:r>
              <a:rPr lang="en-US" sz="1400" dirty="0" err="1" smtClean="0">
                <a:latin typeface="Comic Sans MS" pitchFamily="66" charset="0"/>
              </a:rPr>
              <a:t>redish</a:t>
            </a:r>
            <a:r>
              <a:rPr lang="en-US" sz="1400" dirty="0" smtClean="0">
                <a:latin typeface="Comic Sans MS" pitchFamily="66" charset="0"/>
              </a:rPr>
              <a:t>) </a:t>
            </a:r>
            <a:r>
              <a:rPr lang="en-US" sz="1400" dirty="0" smtClean="0">
                <a:latin typeface="Comic Sans MS" pitchFamily="66" charset="0"/>
              </a:rPr>
              <a:t>showing that the frequency </a:t>
            </a:r>
            <a:r>
              <a:rPr lang="en-US" sz="1400" dirty="0" smtClean="0">
                <a:latin typeface="Comic Sans MS" pitchFamily="66" charset="0"/>
              </a:rPr>
              <a:t>is </a:t>
            </a:r>
            <a:r>
              <a:rPr lang="en-US" sz="1400" dirty="0" smtClean="0">
                <a:latin typeface="Comic Sans MS" pitchFamily="66" charset="0"/>
              </a:rPr>
              <a:t>strongly modulated resulting in </a:t>
            </a:r>
            <a:r>
              <a:rPr lang="en-US" sz="1400" dirty="0" err="1" smtClean="0">
                <a:latin typeface="Comic Sans MS" pitchFamily="66" charset="0"/>
              </a:rPr>
              <a:t>debunching</a:t>
            </a:r>
            <a:endParaRPr lang="en-US" sz="1400" dirty="0" smtClean="0">
              <a:latin typeface="Comic Sans MS" pitchFamily="66" charset="0"/>
            </a:endParaRPr>
          </a:p>
        </p:txBody>
      </p:sp>
      <p:pic>
        <p:nvPicPr>
          <p:cNvPr id="14" name="Picture 13" descr="VCX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52600" y="2362200"/>
            <a:ext cx="5943600" cy="256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Feb 28</a:t>
            </a:r>
            <a:r>
              <a:rPr lang="en-US" baseline="30000" dirty="0" smtClean="0"/>
              <a:t>th</a:t>
            </a:r>
            <a:r>
              <a:rPr lang="en-US" dirty="0" smtClean="0"/>
              <a:t>: Phasing the cavities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990600"/>
            <a:ext cx="8153400" cy="129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Each cavity has its </a:t>
            </a:r>
            <a:r>
              <a:rPr lang="en-US" sz="2000" dirty="0" smtClean="0">
                <a:solidFill>
                  <a:srgbClr val="FF0000"/>
                </a:solidFill>
              </a:rPr>
              <a:t>individual voltage Amplitude/Phase </a:t>
            </a:r>
            <a:r>
              <a:rPr lang="en-US" sz="2000" dirty="0" smtClean="0"/>
              <a:t>function</a:t>
            </a:r>
          </a:p>
          <a:p>
            <a:r>
              <a:rPr lang="en-US" sz="2000" dirty="0" smtClean="0"/>
              <a:t>With identical values for these functions, we want the </a:t>
            </a:r>
            <a:r>
              <a:rPr lang="en-US" sz="2000" dirty="0" smtClean="0">
                <a:solidFill>
                  <a:srgbClr val="FF0000"/>
                </a:solidFill>
              </a:rPr>
              <a:t>field probed </a:t>
            </a:r>
            <a:r>
              <a:rPr lang="en-US" sz="2000" dirty="0" smtClean="0"/>
              <a:t>by the bunch passage to be </a:t>
            </a:r>
            <a:r>
              <a:rPr lang="en-US" sz="2000" dirty="0" smtClean="0">
                <a:solidFill>
                  <a:srgbClr val="FF0000"/>
                </a:solidFill>
              </a:rPr>
              <a:t>identical</a:t>
            </a:r>
            <a:r>
              <a:rPr lang="en-US" sz="2000" dirty="0" smtClean="0"/>
              <a:t> over all cavities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E3970F9-7D2B-4329-8B02-2F1ADA215662}" type="datetime1">
              <a:rPr lang="en-US" smtClean="0"/>
              <a:pPr algn="r"/>
              <a:t>3/1/2011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3DD17C-84F8-4F29-8B38-5C0A25CE2E3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Operation Committee meeting</a:t>
            </a:r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752600" y="2286000"/>
          <a:ext cx="5286375" cy="1914525"/>
        </p:xfrm>
        <a:graphic>
          <a:graphicData uri="http://schemas.openxmlformats.org/presentationml/2006/ole">
            <p:oleObj spid="_x0000_s2050" name="Worksheet" r:id="rId3" imgW="5286327" imgH="1914564" progId="Excel.Sheet.12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066800" y="4495800"/>
            <a:ext cx="72390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Phase settings for the cavities B1 over the last 4 years. Drifts are reasonable.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5971</TotalTime>
  <Words>1162</Words>
  <Application>Microsoft Office PowerPoint</Application>
  <PresentationFormat>On-screen Show (4:3)</PresentationFormat>
  <Paragraphs>117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Worksheet</vt:lpstr>
      <vt:lpstr>RF Status Feb 20th- March 1st restart</vt:lpstr>
      <vt:lpstr>Longitudinal parameters 2011</vt:lpstr>
      <vt:lpstr>Klystron/cavity settings. March 2011</vt:lpstr>
      <vt:lpstr>SPS-LHC Capture why increase the voltage?</vt:lpstr>
      <vt:lpstr>Problems and … some solutions</vt:lpstr>
      <vt:lpstr>Cav4B1</vt:lpstr>
      <vt:lpstr>Cav2B2</vt:lpstr>
      <vt:lpstr>Nominal single bunch … debunching</vt:lpstr>
      <vt:lpstr>Feb 28th: Phasing the cavities</vt:lpstr>
      <vt:lpstr>Klystron 5B2</vt:lpstr>
      <vt:lpstr>Thank you for your attention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Level RF</dc:title>
  <dc:creator>baudre</dc:creator>
  <cp:lastModifiedBy>NICE</cp:lastModifiedBy>
  <cp:revision>463</cp:revision>
  <dcterms:created xsi:type="dcterms:W3CDTF">2010-05-16T13:04:35Z</dcterms:created>
  <dcterms:modified xsi:type="dcterms:W3CDTF">2011-03-01T18:15:16Z</dcterms:modified>
</cp:coreProperties>
</file>