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83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281" r:id="rId18"/>
  </p:sldIdLst>
  <p:sldSz cx="9144000" cy="6858000" type="screen4x3"/>
  <p:notesSz cx="68580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CC66FF"/>
    <a:srgbClr val="33CC33"/>
    <a:srgbClr val="0099FF"/>
    <a:srgbClr val="FFFFCC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8" autoAdjust="0"/>
    <p:restoredTop sz="94660"/>
  </p:normalViewPr>
  <p:slideViewPr>
    <p:cSldViewPr>
      <p:cViewPr varScale="1">
        <p:scale>
          <a:sx n="84" d="100"/>
          <a:sy n="84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804"/>
          </a:xfrm>
          <a:prstGeom prst="rect">
            <a:avLst/>
          </a:prstGeom>
        </p:spPr>
        <p:txBody>
          <a:bodyPr vert="horz" lIns="93268" tIns="46635" rIns="93268" bIns="46635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61804"/>
          </a:xfrm>
          <a:prstGeom prst="rect">
            <a:avLst/>
          </a:prstGeom>
        </p:spPr>
        <p:txBody>
          <a:bodyPr vert="horz" lIns="93268" tIns="46635" rIns="93268" bIns="46635" rtlCol="0"/>
          <a:lstStyle>
            <a:lvl1pPr algn="r">
              <a:defRPr sz="1300"/>
            </a:lvl1pPr>
          </a:lstStyle>
          <a:p>
            <a:fld id="{4764CBCB-3F33-4C1E-8FFC-83BF6C35799F}" type="datetimeFigureOut">
              <a:rPr lang="en-US" smtClean="0"/>
              <a:pPr/>
              <a:t>4/24/2012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9188" y="693738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68" tIns="46635" rIns="93268" bIns="4663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387136"/>
            <a:ext cx="5486400" cy="4156234"/>
          </a:xfrm>
          <a:prstGeom prst="rect">
            <a:avLst/>
          </a:prstGeom>
        </p:spPr>
        <p:txBody>
          <a:bodyPr vert="horz" lIns="93268" tIns="46635" rIns="93268" bIns="4663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2971800" cy="461804"/>
          </a:xfrm>
          <a:prstGeom prst="rect">
            <a:avLst/>
          </a:prstGeom>
        </p:spPr>
        <p:txBody>
          <a:bodyPr vert="horz" lIns="93268" tIns="46635" rIns="93268" bIns="46635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772669"/>
            <a:ext cx="2971800" cy="461804"/>
          </a:xfrm>
          <a:prstGeom prst="rect">
            <a:avLst/>
          </a:prstGeom>
        </p:spPr>
        <p:txBody>
          <a:bodyPr vert="horz" lIns="93268" tIns="46635" rIns="93268" bIns="46635" rtlCol="0" anchor="b"/>
          <a:lstStyle>
            <a:lvl1pPr algn="r">
              <a:defRPr sz="1300"/>
            </a:lvl1pPr>
          </a:lstStyle>
          <a:p>
            <a:fld id="{0F23A817-9FAF-4990-8A38-2492A00C40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664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LBOC - 24/04/2012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LBOC - 24/04/2012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LBOC - 24/04/2012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LBOC - 24/04/2012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LBOC - 24/04/2012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LBOC - 24/04/2012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LBOC - 24/04/2012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LBOC - 24/04/2012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LBOC - 24/04/2012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LBOC - 24/04/2012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LBOC - 24/04/2012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066801" y="231998"/>
            <a:ext cx="3047999" cy="834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7772400" cy="5334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LBOC - 24/04/2012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381000" y="6248400"/>
            <a:ext cx="8382000" cy="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 userDrawn="1"/>
        </p:nvSpPr>
        <p:spPr>
          <a:xfrm>
            <a:off x="2206905" y="762000"/>
            <a:ext cx="190789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MEF </a:t>
            </a:r>
            <a:r>
              <a:rPr lang="en-US" sz="800" dirty="0" smtClean="0"/>
              <a:t>- </a:t>
            </a:r>
            <a:r>
              <a:rPr lang="en-US" sz="800" b="1" dirty="0" smtClean="0"/>
              <a:t>M</a:t>
            </a:r>
            <a:r>
              <a:rPr lang="en-US" sz="800" dirty="0" smtClean="0"/>
              <a:t>achines &amp; </a:t>
            </a:r>
            <a:r>
              <a:rPr lang="en-US" sz="800" b="1" dirty="0" smtClean="0"/>
              <a:t>E</a:t>
            </a:r>
            <a:r>
              <a:rPr lang="en-US" sz="800" dirty="0" smtClean="0"/>
              <a:t>xperimental </a:t>
            </a:r>
            <a:r>
              <a:rPr lang="en-US" sz="800" b="1" dirty="0" smtClean="0"/>
              <a:t>F</a:t>
            </a:r>
            <a:r>
              <a:rPr lang="en-US" sz="800" dirty="0" smtClean="0"/>
              <a:t>acilities</a:t>
            </a:r>
            <a:endParaRPr lang="en-US" sz="800" dirty="0"/>
          </a:p>
        </p:txBody>
      </p:sp>
      <p:pic>
        <p:nvPicPr>
          <p:cNvPr id="14" name="Picture 13" descr="newlhc logo1.gif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8229600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2000" endA="300" endPos="35000" dir="5400000" sy="-100000" algn="bl" rotWithShape="0"/>
            <a:softEdge rad="12700"/>
          </a:effectLst>
        </p:spPr>
      </p:pic>
      <p:pic>
        <p:nvPicPr>
          <p:cNvPr id="1026" name="Picture 2" descr="G:\Departments\EN\Groups\MEF\LPC\Julie\Logos\CERN\bul-pho-2007-046_01.gif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13113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2800" b="1" u="none" kern="1200">
          <a:solidFill>
            <a:schemeClr val="tx1">
              <a:lumMod val="65000"/>
              <a:lumOff val="3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§"/>
        <a:defRPr sz="2000" b="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§"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1600" b="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1400" b="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1400" b="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Technical Stop </a:t>
            </a:r>
            <a:r>
              <a:rPr lang="en-US" sz="4000" dirty="0" smtClean="0"/>
              <a:t>#1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2012</a:t>
            </a:r>
            <a:endParaRPr lang="en-US" sz="24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CH" dirty="0" err="1" smtClean="0">
                <a:solidFill>
                  <a:srgbClr val="0070C0"/>
                </a:solidFill>
              </a:rPr>
              <a:t>Summary</a:t>
            </a:r>
            <a:r>
              <a:rPr lang="fr-CH" dirty="0" smtClean="0">
                <a:solidFill>
                  <a:srgbClr val="0070C0"/>
                </a:solidFill>
              </a:rPr>
              <a:t> of </a:t>
            </a:r>
            <a:r>
              <a:rPr lang="fr-CH" dirty="0" err="1" smtClean="0">
                <a:solidFill>
                  <a:srgbClr val="0070C0"/>
                </a:solidFill>
              </a:rPr>
              <a:t>activities</a:t>
            </a:r>
            <a:endParaRPr lang="en-US" dirty="0" smtClean="0">
              <a:solidFill>
                <a:srgbClr val="0070C0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Julie Coupard</a:t>
            </a:r>
          </a:p>
          <a:p>
            <a:r>
              <a:rPr lang="en-US" b="0" dirty="0" smtClean="0"/>
              <a:t>Schedule and Coordination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LBOC - 24/04/2012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LBOC - 24/04/2012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667979794"/>
              </p:ext>
            </p:extLst>
          </p:nvPr>
        </p:nvGraphicFramePr>
        <p:xfrm>
          <a:off x="481488" y="1485000"/>
          <a:ext cx="8181025" cy="388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4827"/>
                <a:gridCol w="3699722"/>
                <a:gridCol w="1808694"/>
                <a:gridCol w="1058636"/>
                <a:gridCol w="929146"/>
              </a:tblGrid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 err="1">
                          <a:effectLst/>
                        </a:rPr>
                        <a:t>Activity</a:t>
                      </a:r>
                      <a:r>
                        <a:rPr lang="fr-FR" sz="1100" u="none" strike="noStrike" dirty="0">
                          <a:effectLst/>
                        </a:rPr>
                        <a:t> 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26" marR="1826" marT="18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Title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26" marR="1826" marT="18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Responsible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26" marR="1826" marT="18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26" marR="1826" marT="18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Status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26" marR="1826" marT="1826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17245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26" marR="1826" marT="18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Réfection toilettes US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26" marR="1826" marT="18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SERGE GRILLOT 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26" marR="1826" marT="18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EN-MEF-COL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26" marR="1826" marT="18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26" marR="1826" marT="1826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17233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26" marR="1826" marT="18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Viste integration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26" marR="1826" marT="18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YVON MUTTONI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26" marR="1826" marT="18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EN-MEF-INT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26" marR="1826" marT="18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Approved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26" marR="1826" marT="1826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16994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26" marR="1826" marT="18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Visite Inspection Installation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26" marR="1826" marT="18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FREDERIC GALLEAZZI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26" marR="1826" marT="18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EN-MEF-INT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26" marR="1826" marT="18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Approved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26" marR="1826" marT="1826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16445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26" marR="1826" marT="18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ALFA - Upgrades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26" marR="1826" marT="18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ANNE-LAURE PERROT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26" marR="1826" marT="18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EN-MEF-LE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26" marR="1826" marT="18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26" marR="1826" marT="1826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16453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26" marR="1826" marT="18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CMS FSC - Upgrades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26" marR="1826" marT="18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ANNE-LAURE PERROT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26" marR="1826" marT="18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EN-MEF-LE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26" marR="1826" marT="18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26" marR="1826" marT="1826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16930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26" marR="1826" marT="18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R2E and Forward detectors -visits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26" marR="1826" marT="18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ANNE-LAURE PERROT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26" marR="1826" marT="18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EN-MEF-LE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26" marR="1826" marT="18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26" marR="1826" marT="1826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16456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26" marR="1826" marT="18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CMS ZDC - Installation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26" marR="1826" marT="18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ANNE-LAURE PERROT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26" marR="1826" marT="18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EN-MEF-LE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26" marR="1826" marT="18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26" marR="1826" marT="1826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16913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26" marR="1826" marT="18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ALICE ZDC - Maintenance and checks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26" marR="1826" marT="18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ANNE-LAURE PERROT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26" marR="1826" marT="18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EN-MEF-LE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26" marR="1826" marT="18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26" marR="1826" marT="1826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16451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26" marR="1826" marT="18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TOTEM - Maintenance and checks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26" marR="1826" marT="18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ANNE-LAURE PERROT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26" marR="1826" marT="18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EN-MEF-LE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26" marR="1826" marT="18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26" marR="1826" marT="1826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16440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26" marR="1826" marT="18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ATLAS ZDC - Installation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26" marR="1826" marT="18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ANNE-LAURE PERROT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26" marR="1826" marT="18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EN-MEF-LE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26" marR="1826" marT="18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26" marR="1826" marT="1826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17362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26" marR="1826" marT="18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TEST k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26" marR="1826" marT="18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KATY KARINE FORAZ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26" marR="1826" marT="18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EN-MEF-OSS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26" marR="1826" marT="18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26" marR="1826" marT="1826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17360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26" marR="1826" marT="18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TEST k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26" marR="1826" marT="18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KATY KARINE FORAZ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26" marR="1826" marT="18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EN-MEF-OSS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26" marR="1826" marT="18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Approved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26" marR="1826" marT="1826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17146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26" marR="1826" marT="18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Coordination LHC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26" marR="1826" marT="18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KATY KARINE FORAZ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26" marR="1826" marT="18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EN-MEF-OSS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26" marR="1826" marT="18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26" marR="1826" marT="1826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16955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26" marR="1826" marT="18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Visite pour installation passerelle d'acces Cryo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26" marR="1826" marT="18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EMMANUEL PAULAT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26" marR="1826" marT="18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EN-MEF-OSS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26" marR="1826" marT="18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26" marR="1826" marT="1826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16693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26" marR="1826" marT="18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viiste profesionnelle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26" marR="1826" marT="18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MICHEL ARNAUD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26" marR="1826" marT="18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EN-MEF-OSS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26" marR="1826" marT="18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Approved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26" marR="1826" marT="1826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16606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26" marR="1826" marT="18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visite pour adéquation échafaudages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26" marR="1826" marT="18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GIANLUCA CANALE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26" marR="1826" marT="18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EN-MEF-SI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26" marR="1826" marT="18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Approved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26" marR="1826" marT="1826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16549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26" marR="1826" marT="18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installation échafaudage TZ 76 point 7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26" marR="1826" marT="18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GIANLUCA CANALE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26" marR="1826" marT="18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EN-MEF-SI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26" marR="1826" marT="18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 err="1">
                          <a:effectLst/>
                        </a:rPr>
                        <a:t>Approved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26" marR="1826" marT="1826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29695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LBOC - 24/04/2012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80085528"/>
              </p:ext>
            </p:extLst>
          </p:nvPr>
        </p:nvGraphicFramePr>
        <p:xfrm>
          <a:off x="419101" y="2673000"/>
          <a:ext cx="8305799" cy="151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463"/>
                <a:gridCol w="3046182"/>
                <a:gridCol w="1885289"/>
                <a:gridCol w="1550952"/>
                <a:gridCol w="1290913"/>
              </a:tblGrid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 err="1">
                          <a:effectLst/>
                        </a:rPr>
                        <a:t>Activity</a:t>
                      </a:r>
                      <a:r>
                        <a:rPr lang="fr-FR" sz="1100" u="none" strike="noStrike" dirty="0">
                          <a:effectLst/>
                        </a:rPr>
                        <a:t> 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 err="1">
                          <a:effectLst/>
                        </a:rPr>
                        <a:t>Title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Responsible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Status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16567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Collimators - Repair TCSG.5L3.B1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JEROME LENDARO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EN-STI-ECE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16560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Collimators - Inspection and Maintenance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JEROME LENDARO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EN-STI-ECE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Approved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16561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Collimators - control system data acquisiiton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JEROME LENDARO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EN-STI-ECE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16565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 err="1">
                          <a:effectLst/>
                        </a:rPr>
                        <a:t>RADMONs</a:t>
                      </a:r>
                      <a:r>
                        <a:rPr lang="fr-FR" sz="1100" u="none" strike="noStrike" dirty="0">
                          <a:effectLst/>
                        </a:rPr>
                        <a:t> - Inspection and Maintenance 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JEROME LENDARO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EN-STI-ECE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17334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R2E inspections on equipment P4 and P6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MARCO CALVIANI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EN-STI-EET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Approved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17039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TLD retrieval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PETRA MALA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EN-STI-EET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 err="1">
                          <a:effectLst/>
                        </a:rPr>
                        <a:t>Late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9262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LBOC - 24/04/2012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750541852"/>
              </p:ext>
            </p:extLst>
          </p:nvPr>
        </p:nvGraphicFramePr>
        <p:xfrm>
          <a:off x="381000" y="189000"/>
          <a:ext cx="8382000" cy="64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6148"/>
                <a:gridCol w="4153453"/>
                <a:gridCol w="2010233"/>
                <a:gridCol w="813136"/>
                <a:gridCol w="839030"/>
              </a:tblGrid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Activity 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Title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Responsible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Status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16980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Maintenance PAD/MAD UJ16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TONO RIESCO HERNANDEZ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GS-ASE-AC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Approved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16973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Maintenance PAD PM85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TONO RIESCO HERNANDEZ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GS-ASE-AC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16968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Maintenance PAD/MAD PM85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TONO RIESCO HERNANDEZ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GS-ASE-AC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Late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16982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Installation Nouvelle Bio PZ33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TONO RIESCO HERNANDEZ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GS-ASE-AC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Late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16920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Piquet Access ZORA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TONO RIESCO HERNANDEZ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GS-ASE-AC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16992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Installation Nouvelle Bio PM25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TONO RIESCO HERNANDEZ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GS-ASE-AC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Approved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16984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Installation Nouvelle Bio PM15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TONO RIESCO HERNANDEZ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GS-ASE-AC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Approved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16983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Installation Nouvelle Bio PM18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TONO RIESCO HERNANDEZ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GS-ASE-AC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16981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Maintenance PAD/MAD UJ87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TONO RIESCO HERNANDEZ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GS-ASE-AC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Approved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16976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Maintenance PAD/MAD UJ83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TONO RIESCO HERNANDEZ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GS-ASE-AC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Approved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16765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SFDIN-00294 Maintenance trimestrielle secteur 2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DENIS RAFFOURT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GS-ASE-AS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16719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Test alarmes détection incendie secteur 1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DENIS RAFFOURT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GS-ASE-AS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Approved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16773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SFDIN-00295 Maintenance trimestrielle secteur 3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DENIS RAFFOURT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GS-ASE-AS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Approved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16772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SESEV-00102 Modification alimentation sirènes secteur 3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DENIS RAFFOURT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GS-ASE-AS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In </a:t>
                      </a:r>
                      <a:r>
                        <a:rPr lang="fr-FR" sz="1100" u="none" strike="noStrike" dirty="0" err="1">
                          <a:effectLst/>
                        </a:rPr>
                        <a:t>progress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16732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SFDIN-00296 Maintenance trimestrielle secteur 4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DENIS RAFFOURT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GS-ASE-AS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16735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Réception HSE Détection incendie UX25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DENIS RAFFOURT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GS-ASE-AS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Late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16733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SFDIN-00292 Maintenance trimestrielle secteur 6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DENIS RAFFOURT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GS-ASE-AS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16614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SGGAZ-00148 Maintenance trimestrielle secteur 5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NICOLAS MICHEL BROCA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GS-ASE-AS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Approved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16610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SGGAZ-00152 Maintenance trimestrielle secteur 7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NICOLAS MICHEL BROCA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GS-ASE-AS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Approved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16628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Visite UJ76 cote tunnel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NICOLAS MICHEL BROCA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GS-ASE-AS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16626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Réception par HSE détection ODH portes saloon secteur 5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NICOLAS MICHEL BROCA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GS-ASE-AS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Approved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16616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Modification sur 2 détecteurs ODH en UJ76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NICOLAS MICHEL BROCA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GS-ASE-AS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Approved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16615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SGGAZ-00146 Maintenance trimestrielle secteur 3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NICOLAS MICHEL BROCA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GS-ASE-AS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Approved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16613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SGGAZ-00147 Maintenance trimestrielle secteur 4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NICOLAS MICHEL BROCA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GS-ASE-AS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Approved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16609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SGGAZ-00154 Maintenance trimestrielle secteur 1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NICOLAS MICHEL BROCA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GS-ASE-AS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Approved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17147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Coordination LHC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MAURICI GALOFRE VILA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GS-FB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17280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Nettoyage toilettes en US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ALAIN BERTRAND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GS-IS-SIS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16821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Visit TZ76 for CE estimate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JUNY CRESPO BISQUERT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GS-SE-CEP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Approved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17182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Echelle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DANIEL PARCHET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GS-SE-CEP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In </a:t>
                      </a:r>
                      <a:r>
                        <a:rPr lang="fr-FR" sz="1100" u="none" strike="noStrike" dirty="0" err="1">
                          <a:effectLst/>
                        </a:rPr>
                        <a:t>progress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48" marR="4948" marT="4948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15147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LBOC - 24/04/2012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847363005"/>
              </p:ext>
            </p:extLst>
          </p:nvPr>
        </p:nvGraphicFramePr>
        <p:xfrm>
          <a:off x="424754" y="1828200"/>
          <a:ext cx="8294492" cy="12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031"/>
                <a:gridCol w="3463896"/>
                <a:gridCol w="1731508"/>
                <a:gridCol w="1424442"/>
                <a:gridCol w="1185615"/>
              </a:tblGrid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 err="1">
                          <a:effectLst/>
                        </a:rPr>
                        <a:t>Activity</a:t>
                      </a:r>
                      <a:r>
                        <a:rPr lang="fr-FR" sz="1100" u="none" strike="noStrike" dirty="0">
                          <a:effectLst/>
                        </a:rPr>
                        <a:t> 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Title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Responsible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Status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16328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Visite d'inspection pour le wifi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LESZEK ADAM BORAKIEWICZ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IT-CS-CD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16329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Visite d'inspection du réseau informatique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STEPHANE CASENOVE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IT-CS-CD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16434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Pose et mise en service d'un switch 3COM 4400 (TN en UJ33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MOHSSEN SOUAYAH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IT-CS-CD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Approved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17038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Piquet Firstline reseau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JEAN-PIERRE PUGET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IT-CS-CS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17044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test UMTS dans les bat SD8  et RE12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FREDERIC CHAPRON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IT-CS-CS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In </a:t>
                      </a:r>
                      <a:r>
                        <a:rPr lang="fr-FR" sz="1100" u="none" strike="noStrike" dirty="0" err="1">
                          <a:effectLst/>
                        </a:rPr>
                        <a:t>progress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8240756"/>
              </p:ext>
            </p:extLst>
          </p:nvPr>
        </p:nvGraphicFramePr>
        <p:xfrm>
          <a:off x="457201" y="3886200"/>
          <a:ext cx="8229599" cy="12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7577"/>
                <a:gridCol w="3018236"/>
                <a:gridCol w="1867993"/>
                <a:gridCol w="1536723"/>
                <a:gridCol w="1279070"/>
              </a:tblGrid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 err="1">
                          <a:effectLst/>
                        </a:rPr>
                        <a:t>Activity</a:t>
                      </a:r>
                      <a:r>
                        <a:rPr lang="fr-FR" sz="1100" u="none" strike="noStrike" dirty="0">
                          <a:effectLst/>
                        </a:rPr>
                        <a:t> 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2" marR="9212" marT="92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 err="1">
                          <a:effectLst/>
                        </a:rPr>
                        <a:t>Title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2" marR="9212" marT="92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Responsible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2" marR="9212" marT="92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 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2" marR="9212" marT="92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Status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2" marR="9212" marT="9212" marB="0" anchor="b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17311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2" marR="9212" marT="92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Check fiber bundle routing for ZDC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2" marR="9212" marT="92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SERGEI MALYUKOV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2" marR="9212" marT="92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PH-ADO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2" marR="9212" marT="92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Approved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2" marR="9212" marT="9212" marB="0" anchor="b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17357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2" marR="9212" marT="92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Verification N2 pour aimant l3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2" marR="9212" marT="92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PHILIPPE JACQUES BOUVIER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2" marR="9212" marT="92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PH-DT-EM1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2" marR="9212" marT="92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2" marR="9212" marT="9212" marB="0" anchor="b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17347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2" marR="9212" marT="92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Verification N2 pour aimant l3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2" marR="9212" marT="92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PHILIPPE JACQUES BOUVIER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2" marR="9212" marT="92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PH-DT-EM1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2" marR="9212" marT="92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2" marR="9212" marT="9212" marB="0" anchor="b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16923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2" marR="9212" marT="92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LV power supply replacement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2" marR="9212" marT="92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PETR SICHO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2" marR="9212" marT="92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PH-UAT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2" marR="9212" marT="92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Late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2" marR="9212" marT="9212" marB="0" anchor="b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17158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2" marR="9212" marT="92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ATLAS IDE Intervention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2" marR="9212" marT="92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KOICHI NAGAI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2" marR="9212" marT="92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PH-UAT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2" marR="9212" marT="92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In </a:t>
                      </a:r>
                      <a:r>
                        <a:rPr lang="fr-FR" sz="1100" u="none" strike="noStrike" dirty="0" err="1">
                          <a:effectLst/>
                        </a:rPr>
                        <a:t>progress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2" marR="9212" marT="9212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54991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LBOC - 24/04/2012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304754916"/>
              </p:ext>
            </p:extLst>
          </p:nvPr>
        </p:nvGraphicFramePr>
        <p:xfrm>
          <a:off x="609601" y="4084638"/>
          <a:ext cx="7924800" cy="1554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37"/>
                <a:gridCol w="3454362"/>
                <a:gridCol w="1752600"/>
                <a:gridCol w="1219200"/>
                <a:gridCol w="990601"/>
              </a:tblGrid>
              <a:tr h="360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 err="1">
                          <a:effectLst/>
                        </a:rPr>
                        <a:t>Activity</a:t>
                      </a:r>
                      <a:r>
                        <a:rPr lang="fr-FR" sz="1100" u="none" strike="noStrike" dirty="0">
                          <a:effectLst/>
                        </a:rPr>
                        <a:t> 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2" marR="9212" marT="921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Title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2" marR="9212" marT="921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Responsible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2" marR="9212" marT="921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2" marR="9212" marT="921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Status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2" marR="9212" marT="9212" marB="0" anchor="ctr"/>
                </a:tc>
              </a:tr>
              <a:tr h="3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17144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2" marR="9212" marT="921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QU (CRYO UNDERGROUND Instrumentation CRYO TUNNEL - TS#1 2012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2" marR="9212" marT="921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JUAN CASAS-CUBILLOS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2" marR="9212" marT="921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TE-CRG-CI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2" marR="9212" marT="921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In </a:t>
                      </a:r>
                      <a:r>
                        <a:rPr lang="fr-FR" sz="1100" u="none" strike="noStrike" dirty="0" err="1">
                          <a:effectLst/>
                        </a:rPr>
                        <a:t>progress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2" marR="9212" marT="9212" marB="0" anchor="ctr"/>
                </a:tc>
              </a:tr>
              <a:tr h="3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17155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2" marR="9212" marT="921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QU (CRYO UNDERGROUND Préparation LS1 -  CRYO TUNNEL - TS#1 2012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2" marR="9212" marT="921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OLIVIER PIROTTE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2" marR="9212" marT="921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TE-CRG-ME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2" marR="9212" marT="921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In </a:t>
                      </a:r>
                      <a:r>
                        <a:rPr lang="fr-FR" sz="1100" u="none" strike="noStrike" dirty="0" err="1">
                          <a:effectLst/>
                        </a:rPr>
                        <a:t>progress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2" marR="9212" marT="9212" marB="0" anchor="ctr"/>
                </a:tc>
              </a:tr>
              <a:tr h="3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17103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2" marR="9212" marT="921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QU (CRYO UNDERGROUND Maintenance CRYOPLANTS en CAVERNES - TS#1 2012 2011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2" marR="9212" marT="921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GORAN PERINIC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2" marR="9212" marT="921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TE-CRG-ML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2" marR="9212" marT="921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2" marR="9212" marT="9212" marB="0" anchor="ctr"/>
                </a:tc>
              </a:tr>
              <a:tr h="3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17179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2" marR="9212" marT="921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QU (CRYO UNDERGROUND Rondes Cryo Tous Sites - TS#1 2012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2" marR="9212" marT="921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SERGE CLAUDET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2" marR="9212" marT="921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TE-CRG-OA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2" marR="9212" marT="921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In </a:t>
                      </a:r>
                      <a:r>
                        <a:rPr lang="fr-FR" sz="1100" u="none" strike="noStrike" dirty="0" err="1">
                          <a:effectLst/>
                        </a:rPr>
                        <a:t>progress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2" marR="9212" marT="9212" marB="0" anchor="ctr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6036696"/>
              </p:ext>
            </p:extLst>
          </p:nvPr>
        </p:nvGraphicFramePr>
        <p:xfrm>
          <a:off x="578644" y="1752600"/>
          <a:ext cx="7986712" cy="21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6454"/>
                <a:gridCol w="3492376"/>
                <a:gridCol w="1757795"/>
                <a:gridCol w="1173287"/>
                <a:gridCol w="1066800"/>
              </a:tblGrid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 err="1">
                          <a:effectLst/>
                        </a:rPr>
                        <a:t>Activity</a:t>
                      </a:r>
                      <a:r>
                        <a:rPr lang="fr-FR" sz="1100" u="none" strike="noStrike" dirty="0">
                          <a:effectLst/>
                        </a:rPr>
                        <a:t> 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69" marR="8669" marT="866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Title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69" marR="8669" marT="866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Responsible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69" marR="8669" marT="866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69" marR="8669" marT="866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Status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69" marR="8669" marT="8669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16518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69" marR="8669" marT="866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Connection MKI fast interlock to Injection BIC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69" marR="8669" marT="866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ETIENNE CARLIER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69" marR="8669" marT="866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TE-ABT-EC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69" marR="8669" marT="866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69" marR="8669" marT="8669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16516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69" marR="8669" marT="866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Electronics &amp; Controls support for MKD generators exchange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69" marR="8669" marT="866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ETIENNE CARLIER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69" marR="8669" marT="866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TE-ABT-EC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69" marR="8669" marT="866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69" marR="8669" marT="8669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16522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69" marR="8669" marT="866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LBDS maintenance activities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69" marR="8669" marT="866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ETIENNE CARLIER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69" marR="8669" marT="866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TE-ABT-EC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69" marR="8669" marT="866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69" marR="8669" marT="8669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17135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69" marR="8669" marT="866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TCDQ B1 &amp; B2 - CONTROL MOTORS CLUTCH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69" marR="8669" marT="866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CHRISTOPHE BOUCLY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69" marR="8669" marT="866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TE-ABT-EC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69" marR="8669" marT="866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69" marR="8669" marT="8669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17285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69" marR="8669" marT="866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Test HT et validation LBDS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69" marR="8669" marT="866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VILIAM SENAJ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69" marR="8669" marT="866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TE-ABT-FPS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69" marR="8669" marT="866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69" marR="8669" marT="8669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16683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69" marR="8669" marT="866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Inspection du contact életrique sur 3 MKD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69" marR="8669" marT="866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FRANCESCO CASTRONUOVO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69" marR="8669" marT="866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TE-ABT-FPS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69" marR="8669" marT="866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69" marR="8669" marT="8669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16519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69" marR="8669" marT="866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Remplacement de 2 Générateurs MKD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69" marR="8669" marT="866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FRANCESCO CASTRONUOVO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69" marR="8669" marT="866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TE-ABT-FPS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69" marR="8669" marT="866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Late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69" marR="8669" marT="8669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17286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69" marR="8669" marT="866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Visite d'inspection tanks MKI PT2/Pt8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69" marR="8669" marT="866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MICHAEL JOHN BARNES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69" marR="8669" marT="866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TE-ABT-FPS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69" marR="8669" marT="866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69" marR="8669" marT="8669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16517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69" marR="8669" marT="866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Maintenance sur générateurs MKI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69" marR="8669" marT="866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MICHAEL JOHN BARNES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69" marR="8669" marT="866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TE-ABT-FPS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69" marR="8669" marT="866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In </a:t>
                      </a:r>
                      <a:r>
                        <a:rPr lang="fr-FR" sz="1100" u="none" strike="noStrike" dirty="0" err="1">
                          <a:effectLst/>
                        </a:rPr>
                        <a:t>progress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69" marR="8669" marT="8669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91935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LBOC - 24/04/2012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256023436"/>
              </p:ext>
            </p:extLst>
          </p:nvPr>
        </p:nvGraphicFramePr>
        <p:xfrm>
          <a:off x="457201" y="1828800"/>
          <a:ext cx="8229599" cy="6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7577"/>
                <a:gridCol w="3018236"/>
                <a:gridCol w="1867993"/>
                <a:gridCol w="1536723"/>
                <a:gridCol w="1279070"/>
              </a:tblGrid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 err="1">
                          <a:effectLst/>
                        </a:rPr>
                        <a:t>Activity</a:t>
                      </a:r>
                      <a:r>
                        <a:rPr lang="fr-FR" sz="1100" u="none" strike="noStrike" dirty="0">
                          <a:effectLst/>
                        </a:rPr>
                        <a:t> 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2" marR="9212" marT="92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Title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2" marR="9212" marT="92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Responsible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2" marR="9212" marT="92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2" marR="9212" marT="92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Status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2" marR="9212" marT="9212" marB="0" anchor="b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16466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2" marR="9212" marT="92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EPC - Maintenance of  LHC Power Converters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2" marR="9212" marT="92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VALERIE MONTABONNET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2" marR="9212" marT="92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TE-EPC-OMS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2" marR="9212" marT="92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2" marR="9212" marT="9212" marB="0" anchor="b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16461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2" marR="9212" marT="92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EPC - Locking/Unlocking of LHC Power Converters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2" marR="9212" marT="92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VALERIE MONTABONNET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2" marR="9212" marT="92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TE-EPC-OMS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2" marR="9212" marT="92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In </a:t>
                      </a:r>
                      <a:r>
                        <a:rPr lang="fr-FR" sz="1100" u="none" strike="noStrike" dirty="0" err="1">
                          <a:effectLst/>
                        </a:rPr>
                        <a:t>progress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2" marR="9212" marT="9212" marB="0" anchor="b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3349867"/>
              </p:ext>
            </p:extLst>
          </p:nvPr>
        </p:nvGraphicFramePr>
        <p:xfrm>
          <a:off x="457200" y="2746044"/>
          <a:ext cx="8229599" cy="6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7577"/>
                <a:gridCol w="3018236"/>
                <a:gridCol w="1867993"/>
                <a:gridCol w="1536723"/>
                <a:gridCol w="1279070"/>
              </a:tblGrid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 err="1">
                          <a:effectLst/>
                        </a:rPr>
                        <a:t>Activity</a:t>
                      </a:r>
                      <a:r>
                        <a:rPr lang="fr-FR" sz="1100" u="none" strike="noStrike" dirty="0">
                          <a:effectLst/>
                        </a:rPr>
                        <a:t> 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2" marR="9212" marT="92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Title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2" marR="9212" marT="92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 err="1">
                          <a:effectLst/>
                        </a:rPr>
                        <a:t>Responsible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2" marR="9212" marT="92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2" marR="9212" marT="92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Status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2" marR="9212" marT="9212" marB="0" anchor="b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16902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2" marR="9212" marT="92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RCO.A78.B2: </a:t>
                      </a:r>
                      <a:r>
                        <a:rPr lang="fr-FR" sz="1100" u="none" strike="noStrike" dirty="0" err="1">
                          <a:effectLst/>
                        </a:rPr>
                        <a:t>Splice</a:t>
                      </a:r>
                      <a:r>
                        <a:rPr lang="fr-FR" sz="1100" u="none" strike="noStrike" dirty="0">
                          <a:effectLst/>
                        </a:rPr>
                        <a:t> issue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2" marR="9212" marT="92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GIORGIO D'ANGELO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2" marR="9212" marT="92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TE-MPE-EE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2" marR="9212" marT="92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2" marR="9212" marT="9212" marB="0" anchor="b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16898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2" marR="9212" marT="92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RCOSX3.L1: circuit </a:t>
                      </a:r>
                      <a:r>
                        <a:rPr lang="fr-FR" sz="1100" u="none" strike="noStrike" dirty="0" err="1">
                          <a:effectLst/>
                        </a:rPr>
                        <a:t>opened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2" marR="9212" marT="92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GIORGIO D'ANGELO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2" marR="9212" marT="92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TE-MPE-EE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2" marR="9212" marT="92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In </a:t>
                      </a:r>
                      <a:r>
                        <a:rPr lang="fr-FR" sz="1100" u="none" strike="noStrike" dirty="0" err="1">
                          <a:effectLst/>
                        </a:rPr>
                        <a:t>progress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2" marR="9212" marT="9212" marB="0" anchor="b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0656346"/>
              </p:ext>
            </p:extLst>
          </p:nvPr>
        </p:nvGraphicFramePr>
        <p:xfrm>
          <a:off x="457200" y="3682800"/>
          <a:ext cx="8229599" cy="4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7577"/>
                <a:gridCol w="3018236"/>
                <a:gridCol w="1867993"/>
                <a:gridCol w="1536723"/>
                <a:gridCol w="1279070"/>
              </a:tblGrid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 err="1">
                          <a:effectLst/>
                        </a:rPr>
                        <a:t>Activity</a:t>
                      </a:r>
                      <a:r>
                        <a:rPr lang="fr-FR" sz="1100" u="none" strike="noStrike" dirty="0">
                          <a:effectLst/>
                        </a:rPr>
                        <a:t> 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2" marR="9212" marT="92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 err="1">
                          <a:effectLst/>
                        </a:rPr>
                        <a:t>Title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2" marR="9212" marT="92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Responsible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2" marR="9212" marT="92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2" marR="9212" marT="92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Status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2" marR="9212" marT="9212" marB="0" anchor="b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16022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2" marR="9212" marT="92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3G data </a:t>
                      </a:r>
                      <a:r>
                        <a:rPr lang="fr-FR" sz="1100" u="none" strike="noStrike" dirty="0" err="1">
                          <a:effectLst/>
                        </a:rPr>
                        <a:t>connection</a:t>
                      </a:r>
                      <a:r>
                        <a:rPr lang="fr-FR" sz="1100" u="none" strike="noStrike" dirty="0">
                          <a:effectLst/>
                        </a:rPr>
                        <a:t> test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2" marR="9212" marT="92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ANDREA MUSSO 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2" marR="9212" marT="92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TE-MSC-CMI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2" marR="9212" marT="92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 err="1">
                          <a:effectLst/>
                        </a:rPr>
                        <a:t>Approved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2" marR="9212" marT="9212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56124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LBOC - 24/04/2012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054773435"/>
              </p:ext>
            </p:extLst>
          </p:nvPr>
        </p:nvGraphicFramePr>
        <p:xfrm>
          <a:off x="381000" y="1966913"/>
          <a:ext cx="8382000" cy="36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0276"/>
                <a:gridCol w="3223860"/>
                <a:gridCol w="2344518"/>
                <a:gridCol w="1180649"/>
                <a:gridCol w="982697"/>
              </a:tblGrid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 err="1">
                          <a:effectLst/>
                        </a:rPr>
                        <a:t>Activity</a:t>
                      </a:r>
                      <a:r>
                        <a:rPr lang="fr-FR" sz="1100" u="none" strike="noStrike" dirty="0">
                          <a:effectLst/>
                        </a:rPr>
                        <a:t> 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5" marR="5405" marT="54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Title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5" marR="5405" marT="54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Responsible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5" marR="5405" marT="54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5" marR="5405" marT="54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Status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5" marR="5405" marT="5405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17053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5" marR="5405" marT="54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[Piquet] Vacuum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5" marR="5405" marT="54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LUDOVIC MOURIER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5" marR="5405" marT="54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TE-VSC-EIV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5" marR="5405" marT="54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5" marR="5405" marT="5405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15998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5" marR="5405" marT="54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 Depannage groupe de pompages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5" marR="5405" marT="54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LUDOVIC MOURIER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5" marR="5405" marT="54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TE-VSC-EIV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5" marR="5405" marT="54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Late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5" marR="5405" marT="5405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17055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5" marR="5405" marT="54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remplacement préventif pompes turbo arc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5" marR="5405" marT="54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LUDOVIC MOURIER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5" marR="5405" marT="54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TE-VSC-EIV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5" marR="5405" marT="54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5" marR="5405" marT="5405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17056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5" marR="5405" marT="54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remplacement préventif pompes primaire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5" marR="5405" marT="54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LUDOVIC MOURIER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5" marR="5405" marT="54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TE-VSC-EIV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5" marR="5405" marT="54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5" marR="5405" marT="5405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17007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5" marR="5405" marT="54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calibration et QA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5" marR="5405" marT="54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GAEL CLAUDE JOEL GIRARDOT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5" marR="5405" marT="54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TE-VSC-ICM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5" marR="5405" marT="54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5" marR="5405" marT="5405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17013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5" marR="5405" marT="54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BGI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5" marR="5405" marT="54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GAEL CLAUDE JOEL GIRARDOT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5" marR="5405" marT="54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TE-VSC-ICM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5" marR="5405" marT="54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5" marR="5405" marT="5405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17010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5" marR="5405" marT="54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etiquetage equipements vide isolation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5" marR="5405" marT="54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GAEL CLAUDE JOEL GIRARDOT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5" marR="5405" marT="54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TE-VSC-ICM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5" marR="5405" marT="54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5" marR="5405" marT="5405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17005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5" marR="5405" marT="54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boitiers profibus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5" marR="5405" marT="54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GAEL CLAUDE JOEL GIRARDOT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5" marR="5405" marT="54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TE-VSC-ICM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5" marR="5405" marT="54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5" marR="5405" marT="5405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17178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5" marR="5405" marT="54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TS1_2012_A238 visit LSS7 preparation LS1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5" marR="5405" marT="54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GREGORY CATTENOZ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5" marR="5405" marT="54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TE-VSC-LBV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5" marR="5405" marT="54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5" marR="5405" marT="5405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17174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5" marR="5405" marT="54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TS1_2012_A237 visit LSS3 preparation LS1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5" marR="5405" marT="54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GREGORY CATTENOZ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5" marR="5405" marT="54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TE-VSC-LBV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5" marR="5405" marT="54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Approved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5" marR="5405" marT="5405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16852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5" marR="5405" marT="54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Tirs radiologiques LSS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5" marR="5405" marT="54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ALEXIS VIDAL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5" marR="5405" marT="54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TE-VSC-LBV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5" marR="5405" marT="54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5" marR="5405" marT="5405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16634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5" marR="5405" marT="54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TS01-2012, LSS2 L MKI/TDI etuvage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5" marR="5405" marT="54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NICOLAS ZELKO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5" marR="5405" marT="54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TE-VSC-LBV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5" marR="5405" marT="54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5" marR="5405" marT="5405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16636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5" marR="5405" marT="54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TS01-2012, LSS8 R MKI/TDI etuvage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5" marR="5405" marT="54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NICOLAS ZELKO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5" marR="5405" marT="54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TE-VSC-LBV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5" marR="5405" marT="54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5" marR="5405" marT="5405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17186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5" marR="5405" marT="54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TS01-2012, LSS3 Installation of new VHLXZ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5" marR="5405" marT="54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JULIEN FINELLE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5" marR="5405" marT="54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TE-VSC-LBV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5" marR="5405" marT="54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Approved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5" marR="5405" marT="5405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16625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5" marR="5405" marT="54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installation nouveau support au point 3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5" marR="5405" marT="54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JULIEN FINELLE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5" marR="5405" marT="54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TE-VSC-LBV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5" marR="5405" marT="54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Late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5" marR="5405" marT="5405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16623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5" marR="5405" marT="54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Inspection LSS6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5" marR="5405" marT="54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JULIEN FINELLE 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5" marR="5405" marT="54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TE-VSC-LBV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5" marR="5405" marT="54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 err="1">
                          <a:effectLst/>
                        </a:rPr>
                        <a:t>Late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5" marR="5405" marT="540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40352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 for your attention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Julie Coupard – on behalf of </a:t>
            </a:r>
            <a:r>
              <a:rPr lang="en-US" dirty="0" smtClean="0"/>
              <a:t>EN/MEF-OSS </a:t>
            </a:r>
            <a:r>
              <a:rPr lang="en-US" dirty="0" smtClean="0"/>
              <a:t>team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LBOC - 24/04/2012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J.Coupard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LBOC - 24/04/2012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032393501"/>
              </p:ext>
            </p:extLst>
          </p:nvPr>
        </p:nvGraphicFramePr>
        <p:xfrm>
          <a:off x="457202" y="1701000"/>
          <a:ext cx="8229599" cy="34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7578"/>
                <a:gridCol w="3018235"/>
                <a:gridCol w="1867993"/>
                <a:gridCol w="1536723"/>
                <a:gridCol w="1279070"/>
              </a:tblGrid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u="none" strike="noStrike" dirty="0" err="1">
                          <a:effectLst/>
                        </a:rPr>
                        <a:t>Activity</a:t>
                      </a:r>
                      <a:r>
                        <a:rPr lang="fr-FR" sz="1050" u="none" strike="noStrike" dirty="0">
                          <a:effectLst/>
                        </a:rPr>
                        <a:t> </a:t>
                      </a:r>
                      <a:endParaRPr lang="fr-FR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u="none" strike="noStrike">
                          <a:effectLst/>
                        </a:rPr>
                        <a:t>Title</a:t>
                      </a:r>
                      <a:endParaRPr lang="fr-FR" sz="105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u="none" strike="noStrike">
                          <a:effectLst/>
                        </a:rPr>
                        <a:t>Responsible</a:t>
                      </a:r>
                      <a:endParaRPr lang="fr-FR" sz="105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u="none" strike="noStrike" dirty="0">
                          <a:effectLst/>
                        </a:rPr>
                        <a:t> </a:t>
                      </a:r>
                      <a:endParaRPr lang="fr-FR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u="none" strike="noStrike">
                          <a:effectLst/>
                        </a:rPr>
                        <a:t>Status</a:t>
                      </a:r>
                      <a:endParaRPr lang="fr-FR" sz="105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050" b="0" u="none" strike="noStrike">
                          <a:effectLst/>
                        </a:rPr>
                        <a:t>16172</a:t>
                      </a:r>
                      <a:endParaRPr lang="fr-F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0" u="none" strike="noStrike" dirty="0">
                          <a:effectLst/>
                        </a:rPr>
                        <a:t>Replace </a:t>
                      </a:r>
                      <a:r>
                        <a:rPr lang="fr-FR" sz="1050" b="0" u="none" strike="noStrike" dirty="0" err="1">
                          <a:effectLst/>
                        </a:rPr>
                        <a:t>sensor</a:t>
                      </a:r>
                      <a:r>
                        <a:rPr lang="fr-FR" sz="1050" b="0" u="none" strike="noStrike" dirty="0">
                          <a:effectLst/>
                        </a:rPr>
                        <a:t> on MQXB.B2R2.B</a:t>
                      </a:r>
                      <a:endParaRPr lang="fr-FR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u="none" strike="noStrike">
                          <a:effectLst/>
                        </a:rPr>
                        <a:t>ANDREAS HERTY </a:t>
                      </a:r>
                      <a:endParaRPr lang="fr-F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u="none" strike="noStrike" dirty="0">
                          <a:effectLst/>
                        </a:rPr>
                        <a:t>BE-ABP-SU</a:t>
                      </a:r>
                      <a:endParaRPr lang="fr-FR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u="none" strike="noStrike">
                          <a:effectLst/>
                        </a:rPr>
                        <a:t>Approved</a:t>
                      </a:r>
                      <a:endParaRPr lang="fr-F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050" b="0" u="none" strike="noStrike">
                          <a:effectLst/>
                        </a:rPr>
                        <a:t>16641</a:t>
                      </a:r>
                      <a:endParaRPr lang="fr-F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0" u="none" strike="noStrike" dirty="0">
                          <a:effectLst/>
                        </a:rPr>
                        <a:t>Check force </a:t>
                      </a:r>
                      <a:r>
                        <a:rPr lang="fr-FR" sz="1050" b="0" u="none" strike="noStrike" dirty="0" err="1">
                          <a:effectLst/>
                        </a:rPr>
                        <a:t>sensor</a:t>
                      </a:r>
                      <a:r>
                        <a:rPr lang="fr-FR" sz="1050" b="0" u="none" strike="noStrike" dirty="0">
                          <a:effectLst/>
                        </a:rPr>
                        <a:t> </a:t>
                      </a:r>
                      <a:r>
                        <a:rPr lang="fr-FR" sz="1050" b="0" u="none" strike="noStrike" dirty="0" err="1">
                          <a:effectLst/>
                        </a:rPr>
                        <a:t>cables</a:t>
                      </a:r>
                      <a:r>
                        <a:rPr lang="fr-FR" sz="1050" b="0" u="none" strike="noStrike" dirty="0">
                          <a:effectLst/>
                        </a:rPr>
                        <a:t> </a:t>
                      </a:r>
                      <a:r>
                        <a:rPr lang="fr-FR" sz="1050" b="0" u="none" strike="noStrike" dirty="0" smtClean="0">
                          <a:effectLst/>
                        </a:rPr>
                        <a:t>(IP8)</a:t>
                      </a:r>
                      <a:endParaRPr lang="fr-FR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u="none" strike="noStrike">
                          <a:effectLst/>
                        </a:rPr>
                        <a:t>ANTONIO MARIN </a:t>
                      </a:r>
                      <a:endParaRPr lang="fr-F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u="none" strike="noStrike">
                          <a:effectLst/>
                        </a:rPr>
                        <a:t>BE-ABP-SU</a:t>
                      </a:r>
                      <a:endParaRPr lang="fr-F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u="none" strike="noStrike">
                          <a:effectLst/>
                        </a:rPr>
                        <a:t>Approved</a:t>
                      </a:r>
                      <a:endParaRPr lang="fr-F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050" b="0" u="none" strike="noStrike">
                          <a:effectLst/>
                        </a:rPr>
                        <a:t>16640</a:t>
                      </a:r>
                      <a:endParaRPr lang="fr-F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0" u="none" strike="noStrike" dirty="0">
                          <a:effectLst/>
                        </a:rPr>
                        <a:t>Check force </a:t>
                      </a:r>
                      <a:r>
                        <a:rPr lang="fr-FR" sz="1050" b="0" u="none" strike="noStrike" dirty="0" err="1">
                          <a:effectLst/>
                        </a:rPr>
                        <a:t>sensor</a:t>
                      </a:r>
                      <a:r>
                        <a:rPr lang="fr-FR" sz="1050" b="0" u="none" strike="noStrike" dirty="0">
                          <a:effectLst/>
                        </a:rPr>
                        <a:t> </a:t>
                      </a:r>
                      <a:r>
                        <a:rPr lang="fr-FR" sz="1050" b="0" u="none" strike="noStrike" dirty="0" err="1">
                          <a:effectLst/>
                        </a:rPr>
                        <a:t>cables</a:t>
                      </a:r>
                      <a:r>
                        <a:rPr lang="fr-FR" sz="1050" b="0" u="none" strike="noStrike" dirty="0">
                          <a:effectLst/>
                        </a:rPr>
                        <a:t> (</a:t>
                      </a:r>
                      <a:r>
                        <a:rPr lang="fr-FR" sz="1050" b="0" u="none" strike="noStrike" dirty="0" smtClean="0">
                          <a:effectLst/>
                        </a:rPr>
                        <a:t>IP2)</a:t>
                      </a:r>
                      <a:endParaRPr lang="fr-FR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u="none" strike="noStrike">
                          <a:effectLst/>
                        </a:rPr>
                        <a:t>ANTONIO MARIN </a:t>
                      </a:r>
                      <a:endParaRPr lang="fr-F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u="none" strike="noStrike">
                          <a:effectLst/>
                        </a:rPr>
                        <a:t>BE-ABP-SU</a:t>
                      </a:r>
                      <a:endParaRPr lang="fr-F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u="none" strike="noStrike">
                          <a:effectLst/>
                        </a:rPr>
                        <a:t>Approved</a:t>
                      </a:r>
                      <a:endParaRPr lang="fr-F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050" b="0" u="none" strike="noStrike">
                          <a:effectLst/>
                        </a:rPr>
                        <a:t>16639</a:t>
                      </a:r>
                      <a:endParaRPr lang="fr-F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0" u="none" strike="noStrike" dirty="0">
                          <a:effectLst/>
                        </a:rPr>
                        <a:t>Check force </a:t>
                      </a:r>
                      <a:r>
                        <a:rPr lang="fr-FR" sz="1050" b="0" u="none" strike="noStrike" dirty="0" err="1">
                          <a:effectLst/>
                        </a:rPr>
                        <a:t>sensor</a:t>
                      </a:r>
                      <a:r>
                        <a:rPr lang="fr-FR" sz="1050" b="0" u="none" strike="noStrike" dirty="0">
                          <a:effectLst/>
                        </a:rPr>
                        <a:t> </a:t>
                      </a:r>
                      <a:r>
                        <a:rPr lang="fr-FR" sz="1050" b="0" u="none" strike="noStrike" dirty="0" err="1">
                          <a:effectLst/>
                        </a:rPr>
                        <a:t>cables</a:t>
                      </a:r>
                      <a:r>
                        <a:rPr lang="fr-FR" sz="1050" b="0" u="none" strike="noStrike" dirty="0">
                          <a:effectLst/>
                        </a:rPr>
                        <a:t> (</a:t>
                      </a:r>
                      <a:r>
                        <a:rPr lang="fr-FR" sz="1050" b="0" u="none" strike="noStrike" dirty="0" smtClean="0">
                          <a:effectLst/>
                        </a:rPr>
                        <a:t>IP1)</a:t>
                      </a:r>
                      <a:endParaRPr lang="fr-FR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u="none" strike="noStrike">
                          <a:effectLst/>
                        </a:rPr>
                        <a:t>ANTONIO MARIN </a:t>
                      </a:r>
                      <a:endParaRPr lang="fr-F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u="none" strike="noStrike">
                          <a:effectLst/>
                        </a:rPr>
                        <a:t>BE-ABP-SU</a:t>
                      </a:r>
                      <a:endParaRPr lang="fr-F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u="none" strike="noStrike">
                          <a:effectLst/>
                        </a:rPr>
                        <a:t>Approved</a:t>
                      </a:r>
                      <a:endParaRPr lang="fr-F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050" b="0" u="none" strike="noStrike">
                          <a:effectLst/>
                        </a:rPr>
                        <a:t>17356</a:t>
                      </a:r>
                      <a:endParaRPr lang="fr-F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0" u="none" strike="noStrike" dirty="0">
                          <a:effectLst/>
                        </a:rPr>
                        <a:t>Inspection </a:t>
                      </a:r>
                      <a:r>
                        <a:rPr lang="fr-FR" sz="1050" b="0" u="none" strike="noStrike" dirty="0" err="1">
                          <a:effectLst/>
                        </a:rPr>
                        <a:t>visit</a:t>
                      </a:r>
                      <a:r>
                        <a:rPr lang="fr-FR" sz="1050" b="0" u="none" strike="noStrike" dirty="0">
                          <a:effectLst/>
                        </a:rPr>
                        <a:t> (</a:t>
                      </a:r>
                      <a:r>
                        <a:rPr lang="fr-FR" sz="1050" b="0" u="none" strike="noStrike" dirty="0" smtClean="0">
                          <a:effectLst/>
                        </a:rPr>
                        <a:t>IP1)</a:t>
                      </a:r>
                      <a:endParaRPr lang="fr-FR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u="none" strike="noStrike">
                          <a:effectLst/>
                        </a:rPr>
                        <a:t>HELENE MAINAUD DURAND </a:t>
                      </a:r>
                      <a:endParaRPr lang="fr-F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u="none" strike="noStrike">
                          <a:effectLst/>
                        </a:rPr>
                        <a:t>BE-ABP-SU</a:t>
                      </a:r>
                      <a:endParaRPr lang="fr-F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u="none" strike="noStrike">
                          <a:effectLst/>
                        </a:rPr>
                        <a:t>Approved</a:t>
                      </a:r>
                      <a:endParaRPr lang="fr-F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050" b="0" u="none" strike="noStrike">
                          <a:effectLst/>
                        </a:rPr>
                        <a:t>16651</a:t>
                      </a:r>
                      <a:endParaRPr lang="fr-F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0" u="none" strike="noStrike" dirty="0">
                          <a:effectLst/>
                        </a:rPr>
                        <a:t>Calage des points photos </a:t>
                      </a:r>
                      <a:r>
                        <a:rPr lang="fr-FR" sz="1050" b="0" u="none" strike="noStrike" dirty="0" err="1">
                          <a:effectLst/>
                        </a:rPr>
                        <a:t>google</a:t>
                      </a:r>
                      <a:r>
                        <a:rPr lang="fr-FR" sz="1050" b="0" u="none" strike="noStrike" dirty="0">
                          <a:effectLst/>
                        </a:rPr>
                        <a:t> Point_8</a:t>
                      </a:r>
                      <a:endParaRPr lang="fr-FR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u="none" strike="noStrike">
                          <a:effectLst/>
                        </a:rPr>
                        <a:t>MONIQUE TORTRAT </a:t>
                      </a:r>
                      <a:endParaRPr lang="fr-F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u="none" strike="noStrike">
                          <a:effectLst/>
                        </a:rPr>
                        <a:t>BE-ABP-SU</a:t>
                      </a:r>
                      <a:endParaRPr lang="fr-F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u="none" strike="noStrike">
                          <a:effectLst/>
                        </a:rPr>
                        <a:t>In progress</a:t>
                      </a:r>
                      <a:endParaRPr lang="fr-F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050" b="0" u="none" strike="noStrike">
                          <a:effectLst/>
                        </a:rPr>
                        <a:t>16482</a:t>
                      </a:r>
                      <a:endParaRPr lang="fr-F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0" u="none" strike="noStrike">
                          <a:effectLst/>
                        </a:rPr>
                        <a:t>Calage des points photos google Point_1</a:t>
                      </a:r>
                      <a:endParaRPr lang="fr-F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u="none" strike="noStrike">
                          <a:effectLst/>
                        </a:rPr>
                        <a:t>MONIQUE TORTRAT </a:t>
                      </a:r>
                      <a:endParaRPr lang="fr-F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u="none" strike="noStrike">
                          <a:effectLst/>
                        </a:rPr>
                        <a:t>BE-ABP-SU</a:t>
                      </a:r>
                      <a:endParaRPr lang="fr-F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u="none" strike="noStrike">
                          <a:effectLst/>
                        </a:rPr>
                        <a:t>In progress</a:t>
                      </a:r>
                      <a:endParaRPr lang="fr-F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050" b="0" u="none" strike="noStrike">
                          <a:effectLst/>
                        </a:rPr>
                        <a:t>16652</a:t>
                      </a:r>
                      <a:endParaRPr lang="fr-F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0" u="none" strike="noStrike">
                          <a:effectLst/>
                        </a:rPr>
                        <a:t>Calage des points photos google Point_2</a:t>
                      </a:r>
                      <a:endParaRPr lang="fr-F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u="none" strike="noStrike">
                          <a:effectLst/>
                        </a:rPr>
                        <a:t>MONIQUE TORTRAT </a:t>
                      </a:r>
                      <a:endParaRPr lang="fr-F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u="none" strike="noStrike">
                          <a:effectLst/>
                        </a:rPr>
                        <a:t>BE-ABP-SU</a:t>
                      </a:r>
                      <a:endParaRPr lang="fr-F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u="none" strike="noStrike">
                          <a:effectLst/>
                        </a:rPr>
                        <a:t>In progress</a:t>
                      </a:r>
                      <a:endParaRPr lang="fr-F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050" b="0" u="none" strike="noStrike">
                          <a:effectLst/>
                        </a:rPr>
                        <a:t>16174</a:t>
                      </a:r>
                      <a:endParaRPr lang="fr-F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0" u="none" strike="noStrike">
                          <a:effectLst/>
                        </a:rPr>
                        <a:t>Installation of force sensors </a:t>
                      </a:r>
                      <a:endParaRPr lang="fr-F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u="none" strike="noStrike">
                          <a:effectLst/>
                        </a:rPr>
                        <a:t>MATEUSZ PAWEL SOSIN </a:t>
                      </a:r>
                      <a:endParaRPr lang="fr-F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u="none" strike="noStrike">
                          <a:effectLst/>
                        </a:rPr>
                        <a:t>BE-ABP-SU</a:t>
                      </a:r>
                      <a:endParaRPr lang="fr-F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u="none" strike="noStrike" dirty="0">
                          <a:effectLst/>
                        </a:rPr>
                        <a:t>In </a:t>
                      </a:r>
                      <a:r>
                        <a:rPr lang="fr-FR" sz="1050" u="none" strike="noStrike" dirty="0" err="1">
                          <a:effectLst/>
                        </a:rPr>
                        <a:t>progress</a:t>
                      </a:r>
                      <a:endParaRPr lang="fr-FR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050" b="0" u="none" strike="noStrike">
                          <a:effectLst/>
                        </a:rPr>
                        <a:t>16918</a:t>
                      </a:r>
                      <a:endParaRPr lang="fr-F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0" u="none" strike="noStrike" dirty="0">
                          <a:effectLst/>
                        </a:rPr>
                        <a:t>Polygonale de rattachement - Point 5</a:t>
                      </a:r>
                      <a:endParaRPr lang="fr-FR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u="none" strike="noStrike">
                          <a:effectLst/>
                        </a:rPr>
                        <a:t>MICHEL TROILLET </a:t>
                      </a:r>
                      <a:endParaRPr lang="fr-F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u="none" strike="noStrike">
                          <a:effectLst/>
                        </a:rPr>
                        <a:t>BE-ABP-SU</a:t>
                      </a:r>
                      <a:endParaRPr lang="fr-F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u="none" strike="noStrike">
                          <a:effectLst/>
                        </a:rPr>
                        <a:t>Approved</a:t>
                      </a:r>
                      <a:endParaRPr lang="fr-F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050" u="none" strike="noStrike">
                          <a:effectLst/>
                        </a:rPr>
                        <a:t>16390</a:t>
                      </a:r>
                      <a:endParaRPr lang="fr-F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u="none" strike="noStrike">
                          <a:effectLst/>
                        </a:rPr>
                        <a:t>Polygonation PT8</a:t>
                      </a:r>
                      <a:endParaRPr lang="fr-F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u="none" strike="noStrike">
                          <a:effectLst/>
                        </a:rPr>
                        <a:t>JEAN-FREDERIC FUCHS </a:t>
                      </a:r>
                      <a:endParaRPr lang="fr-F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u="none" strike="noStrike">
                          <a:effectLst/>
                        </a:rPr>
                        <a:t>BE-ABP-SU</a:t>
                      </a:r>
                      <a:endParaRPr lang="fr-F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u="none" strike="noStrike">
                          <a:effectLst/>
                        </a:rPr>
                        <a:t>In progress</a:t>
                      </a:r>
                      <a:endParaRPr lang="fr-F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050" u="none" strike="noStrike">
                          <a:effectLst/>
                        </a:rPr>
                        <a:t>16380</a:t>
                      </a:r>
                      <a:endParaRPr lang="fr-F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u="none" strike="noStrike">
                          <a:effectLst/>
                        </a:rPr>
                        <a:t>Mesure_3 Low Beta 2L</a:t>
                      </a:r>
                      <a:endParaRPr lang="fr-F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u="none" strike="noStrike">
                          <a:effectLst/>
                        </a:rPr>
                        <a:t>JEAN-FREDERIC FUCHS </a:t>
                      </a:r>
                      <a:endParaRPr lang="fr-F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u="none" strike="noStrike">
                          <a:effectLst/>
                        </a:rPr>
                        <a:t>BE-ABP-SU</a:t>
                      </a:r>
                      <a:endParaRPr lang="fr-F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u="none" strike="noStrike">
                          <a:effectLst/>
                        </a:rPr>
                        <a:t>Approved</a:t>
                      </a:r>
                      <a:endParaRPr lang="fr-F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050" u="none" strike="noStrike">
                          <a:effectLst/>
                        </a:rPr>
                        <a:t>16379</a:t>
                      </a:r>
                      <a:endParaRPr lang="fr-F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u="none" strike="noStrike">
                          <a:effectLst/>
                        </a:rPr>
                        <a:t>Mesure_2 Low Beta 5L</a:t>
                      </a:r>
                      <a:endParaRPr lang="fr-F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u="none" strike="noStrike">
                          <a:effectLst/>
                        </a:rPr>
                        <a:t>JEAN-FREDERIC FUCHS </a:t>
                      </a:r>
                      <a:endParaRPr lang="fr-F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u="none" strike="noStrike">
                          <a:effectLst/>
                        </a:rPr>
                        <a:t>BE-ABP-SU</a:t>
                      </a:r>
                      <a:endParaRPr lang="fr-F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u="none" strike="noStrike">
                          <a:effectLst/>
                        </a:rPr>
                        <a:t>Approved</a:t>
                      </a:r>
                      <a:endParaRPr lang="fr-F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050" u="none" strike="noStrike">
                          <a:effectLst/>
                        </a:rPr>
                        <a:t>16370</a:t>
                      </a:r>
                      <a:endParaRPr lang="fr-F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u="none" strike="noStrike">
                          <a:effectLst/>
                        </a:rPr>
                        <a:t>Mesure_1 Low Beta 8R et 8L</a:t>
                      </a:r>
                      <a:endParaRPr lang="fr-F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u="none" strike="noStrike">
                          <a:effectLst/>
                        </a:rPr>
                        <a:t>JEAN-FREDERIC FUCHS </a:t>
                      </a:r>
                      <a:endParaRPr lang="fr-F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u="none" strike="noStrike">
                          <a:effectLst/>
                        </a:rPr>
                        <a:t>BE-ABP-SU</a:t>
                      </a:r>
                      <a:endParaRPr lang="fr-F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u="none" strike="noStrike">
                          <a:effectLst/>
                        </a:rPr>
                        <a:t>Approved</a:t>
                      </a:r>
                      <a:endParaRPr lang="fr-F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050" u="none" strike="noStrike">
                          <a:effectLst/>
                        </a:rPr>
                        <a:t>16385</a:t>
                      </a:r>
                      <a:endParaRPr lang="fr-F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u="none" strike="noStrike">
                          <a:effectLst/>
                        </a:rPr>
                        <a:t>Mesure plani C20L8M</a:t>
                      </a:r>
                      <a:endParaRPr lang="fr-F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u="none" strike="noStrike">
                          <a:effectLst/>
                        </a:rPr>
                        <a:t>JEAN-FREDERIC FUCHS </a:t>
                      </a:r>
                      <a:endParaRPr lang="fr-F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u="none" strike="noStrike">
                          <a:effectLst/>
                        </a:rPr>
                        <a:t>BE-ABP-SU</a:t>
                      </a:r>
                      <a:endParaRPr lang="fr-F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u="none" strike="noStrike" dirty="0">
                          <a:effectLst/>
                        </a:rPr>
                        <a:t>In </a:t>
                      </a:r>
                      <a:r>
                        <a:rPr lang="fr-FR" sz="1050" u="none" strike="noStrike" dirty="0" err="1">
                          <a:effectLst/>
                        </a:rPr>
                        <a:t>progress</a:t>
                      </a:r>
                      <a:endParaRPr lang="fr-FR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9458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LBOC - 24/04/2012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549368949"/>
              </p:ext>
            </p:extLst>
          </p:nvPr>
        </p:nvGraphicFramePr>
        <p:xfrm>
          <a:off x="381001" y="1485000"/>
          <a:ext cx="8305799" cy="40152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638"/>
                <a:gridCol w="3738805"/>
                <a:gridCol w="1684002"/>
                <a:gridCol w="1293624"/>
                <a:gridCol w="1076730"/>
              </a:tblGrid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 err="1">
                          <a:effectLst/>
                        </a:rPr>
                        <a:t>Activity</a:t>
                      </a:r>
                      <a:r>
                        <a:rPr lang="fr-FR" sz="1100" u="none" strike="noStrike" dirty="0">
                          <a:effectLst/>
                        </a:rPr>
                        <a:t> 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Title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Responsible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 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Status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17333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LHC BGI maintenance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MARIUSZ GRACJAN SAPINSKI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BE-BI-BL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16219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BI-BLM:LIC installation for sunglasses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EWALD EFFINGER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BE-BI-BL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Approved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17120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Checking the internet connection of the PS for BLMD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EWALD EFFINGER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BE-BI-BL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Late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16220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BI-BLM:LIC replacement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EWALD EFFINGER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BE-BI-BL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17121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Connecting the PS for BLMD in UJ 33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EWALD EFFINGER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BE-BI-BL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17119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Installation BLMD equipment in USC55 and cell 4 left and right.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EWALD EFFINGER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BE-BI-BL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Late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17114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Replacing of control electronic in UA87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EWALD EFFINGER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BE-BI-BL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Late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17115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Checking the installed LICs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EWALD EFFINGER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BE-BI-BL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Late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17106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Replacing of 6 SEMs by 6 LICs in A6L2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EWALD EFFINGER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BE-BI-BL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Late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17326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Checking the position of the BLMD installation cell 4 left and right.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EWALD EFFINGER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BE-BI-BL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17117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Exchange for 3 prototype LICs in LSS7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EWALD EFFINGER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BE-BI-BL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 err="1">
                          <a:effectLst/>
                        </a:rPr>
                        <a:t>Late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17116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Installation of the scope in UA87 for BLMD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EWALD EFFINGER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BE-BI-BL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Late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16662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change of all DABs on CFV-UA47-BCTFRC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DAVID BELOHRAD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BE-BI-PI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16839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Moving Didt box on system 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MATHIAS PFAUWADEL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BE-BI-PI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17302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Power supply issue on BRAN IP8 Left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ENRICO BRAVIN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BE-BI-PM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Approved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17131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BSRT Technical Stop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FEDERICO RONCAROLO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BE-BI-PM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17004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LDM </a:t>
                      </a:r>
                      <a:r>
                        <a:rPr lang="fr-FR" sz="1100" u="none" strike="noStrike" dirty="0" err="1">
                          <a:effectLst/>
                        </a:rPr>
                        <a:t>troubleshooting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ADAM JEFF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BE-BI-PM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In </a:t>
                      </a:r>
                      <a:r>
                        <a:rPr lang="fr-FR" sz="1100" u="none" strike="noStrike" dirty="0" err="1">
                          <a:effectLst/>
                        </a:rPr>
                        <a:t>progress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7178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LBOC - 24/04/2012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629677422"/>
              </p:ext>
            </p:extLst>
          </p:nvPr>
        </p:nvGraphicFramePr>
        <p:xfrm>
          <a:off x="419100" y="1828800"/>
          <a:ext cx="8305801" cy="3915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8593"/>
                <a:gridCol w="3658607"/>
                <a:gridCol w="1676400"/>
                <a:gridCol w="1295400"/>
                <a:gridCol w="1066801"/>
              </a:tblGrid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 err="1">
                          <a:effectLst/>
                        </a:rPr>
                        <a:t>Activity</a:t>
                      </a:r>
                      <a:r>
                        <a:rPr lang="fr-FR" sz="1100" u="none" strike="noStrike" dirty="0">
                          <a:effectLst/>
                        </a:rPr>
                        <a:t> 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 err="1">
                          <a:effectLst/>
                        </a:rPr>
                        <a:t>Title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 err="1" smtClean="0">
                          <a:effectLst/>
                        </a:rPr>
                        <a:t>Responsible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Status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</a:tr>
              <a:tr h="158465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17250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Changement FIP </a:t>
                      </a:r>
                      <a:r>
                        <a:rPr lang="fr-FR" sz="1100" u="none" strike="noStrike" dirty="0" err="1">
                          <a:effectLst/>
                        </a:rPr>
                        <a:t>repeater</a:t>
                      </a:r>
                      <a:r>
                        <a:rPr lang="fr-FR" sz="1100" u="none" strike="noStrike" dirty="0">
                          <a:effectLst/>
                        </a:rPr>
                        <a:t> </a:t>
                      </a:r>
                      <a:r>
                        <a:rPr lang="fr-FR" sz="1100" u="none" strike="noStrike" dirty="0" err="1">
                          <a:effectLst/>
                        </a:rPr>
                        <a:t>Cryo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JULIEN PALLUEL 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BE-CO-FE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 err="1">
                          <a:effectLst/>
                        </a:rPr>
                        <a:t>Late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0500103"/>
              </p:ext>
            </p:extLst>
          </p:nvPr>
        </p:nvGraphicFramePr>
        <p:xfrm>
          <a:off x="419100" y="2514600"/>
          <a:ext cx="8305801" cy="86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1559"/>
                <a:gridCol w="3772788"/>
                <a:gridCol w="1599852"/>
                <a:gridCol w="1316135"/>
                <a:gridCol w="1095467"/>
              </a:tblGrid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 err="1">
                          <a:effectLst/>
                        </a:rPr>
                        <a:t>Activity</a:t>
                      </a:r>
                      <a:r>
                        <a:rPr lang="fr-FR" sz="1100" u="none" strike="noStrike" dirty="0">
                          <a:effectLst/>
                        </a:rPr>
                        <a:t> 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 err="1">
                          <a:effectLst/>
                        </a:rPr>
                        <a:t>Title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Responsible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Status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17343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LLRF maintenance/upgrade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PHILIPPE BAUDRENGHIEN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BE-RF-FB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In </a:t>
                      </a:r>
                      <a:r>
                        <a:rPr lang="fr-FR" sz="1100" u="none" strike="noStrike" dirty="0" err="1">
                          <a:effectLst/>
                        </a:rPr>
                        <a:t>progress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16476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ACS TS1, restart and powering test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PIERRE MAESEN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BE-RF-KCA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16350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Maintenance et modification sur installation RF ADT  et cavite ACS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GINO CIPOLLA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BE-RF-PM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In </a:t>
                      </a:r>
                      <a:r>
                        <a:rPr lang="fr-FR" sz="1100" u="none" strike="noStrike" dirty="0" err="1">
                          <a:effectLst/>
                        </a:rPr>
                        <a:t>progress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0698166"/>
              </p:ext>
            </p:extLst>
          </p:nvPr>
        </p:nvGraphicFramePr>
        <p:xfrm>
          <a:off x="419100" y="3657600"/>
          <a:ext cx="8305801" cy="194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0558"/>
                <a:gridCol w="3732842"/>
                <a:gridCol w="1600200"/>
                <a:gridCol w="1295400"/>
                <a:gridCol w="1066801"/>
              </a:tblGrid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 err="1">
                          <a:effectLst/>
                        </a:rPr>
                        <a:t>Activity</a:t>
                      </a:r>
                      <a:r>
                        <a:rPr lang="fr-FR" sz="1100" u="none" strike="noStrike" dirty="0">
                          <a:effectLst/>
                        </a:rPr>
                        <a:t> 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Title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Responsible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 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Status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17084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Suivi radioprotection TS1-2012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CHRISTOPHE TROMEL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DGS-RP-AS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In </a:t>
                      </a:r>
                      <a:r>
                        <a:rPr lang="fr-FR" sz="1100" u="none" strike="noStrike" dirty="0" err="1">
                          <a:effectLst/>
                        </a:rPr>
                        <a:t>progress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17150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Suivi radioprotection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CHRISTOPHE TROMEL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DGS-RP-AS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17177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RAMSES - LH7 - DA Upgrade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ALASDAIR DAY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DGS-RP-IL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Approved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17323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RAMSES - LHC1 - PHFL1591 corrective action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ALASDAIR DAY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DGS-RP-IL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Approved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17181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RAMSES - LH4 - DA Upgrade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ALASDAIR DAY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DGS-RP-IL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Approved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17263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RAMSES - LHC4 - Reparation PCM 4591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GAEL DUCOS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DGS-RP-IL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17148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Coordination LHC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ENRICO CENNINI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DGS-SEE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17154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Réception équipement de levage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LAURENT COLLY 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DGSSEESIS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In </a:t>
                      </a:r>
                      <a:r>
                        <a:rPr lang="fr-FR" sz="1100" u="none" strike="noStrike" dirty="0" err="1">
                          <a:effectLst/>
                        </a:rPr>
                        <a:t>progress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6613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LBOC - 24/04/2012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400861429"/>
              </p:ext>
            </p:extLst>
          </p:nvPr>
        </p:nvGraphicFramePr>
        <p:xfrm>
          <a:off x="304800" y="449971"/>
          <a:ext cx="8534400" cy="5958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2245"/>
                <a:gridCol w="4260552"/>
                <a:gridCol w="2076815"/>
                <a:gridCol w="854238"/>
                <a:gridCol w="770550"/>
              </a:tblGrid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 err="1">
                          <a:effectLst/>
                        </a:rPr>
                        <a:t>Activity</a:t>
                      </a:r>
                      <a:r>
                        <a:rPr lang="fr-FR" sz="1100" u="none" strike="noStrike" dirty="0">
                          <a:effectLst/>
                        </a:rPr>
                        <a:t> 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Title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 err="1">
                          <a:effectLst/>
                        </a:rPr>
                        <a:t>Responsible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Status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16273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Replacement of rising pump cubicle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ANDERS KJAER ANDERSEN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EN-CV-DOW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16681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visite etancheite sur groupes froid Trane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FORTUNATO CANDITO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EN-CV-DOW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16718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travaux LS1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MAGALI MENDEZ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EN-CV-MA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16294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Réparations et graissage sur les tours du point 8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GILLES YVES MORARD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EN-CV-OP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16292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Inspection, tournée de vérification, correctifs en UW85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GILLES YVES MORARD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EN-CV-OP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16319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controle station refroidissement cryo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DOMINIQUE PIEDNOIR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EN-CV-OP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Late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16293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Réparations d'une fuite au SD2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DOMINIQUE PIEDNOIR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EN-CV-OP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Late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16289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Inspection, tournée de vérification, correctifs en UW25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DOMINIQUE PIEDNOIR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EN-CV-OP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16284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Vérification des filtres sur les cables refroidis et convertisseurs ventilation en souterrain au point 2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DOMINIQUE PIEDNOIR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EN-CV-OP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16286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Réparations et graissage sur les tours du point 2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DOMINIQUE PIEDNOIR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EN-CV-OP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16280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Maintenance ventilation en souterrain au point 2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DOMINIQUE PIEDNOIR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EN-CV-OP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16288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Réparations et graissage sur les tours du point 4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FREDERIC LOUIS JUBAN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EN-CV-OP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17251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changement carte de communication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FREDERIC LOUIS JUBAN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EN-CV-OP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Late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16290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Inspection, tournée de vérification, correctifs en UW45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FREDERIC LOUIS JUBAN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EN-CV-OP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17322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prelevement eau de relevage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FREDERIC LOUIS JUBAN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EN-CV-OP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Approved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16815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chgt pressostat sf5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GILLES DUCRET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EN-CV-OP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Late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16910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Inspection, tournée de vérification, pompe eau brute  UJ56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GILLES DUCRET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EN-CV-OP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16295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Remplacement d'un détendeur sur la ventilation en RR53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VINCENT PITTIN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EN-CV-OP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16291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Inspection, tournée de vérification, correctifs en UW65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VINCENT PITTIN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EN-CV-OP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16281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Maintenance ventilation en souterrain au point 6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VINCENT PITTIN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EN-CV-OP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17001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Pompage fosse eau claire UJ76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VINCENT PITTIN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EN-CV-OP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Approved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17000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Verification ventilation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VINCENT PITTIN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EN-CV-OP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Approved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16520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UX65 : Maintenance fosses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VINCENT PITTIN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EN-CV-OP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16345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Replace fosse level transmitter TNM41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WILLIAM THOMAS BANNISTER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EN-CV-OP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Approved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16073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Maintenance cooling eau mixte US15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DENIS DUMAS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EN-CV-OP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Late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17143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R2E preparation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PIERO VALENTE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EN-CV-PJ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In </a:t>
                      </a:r>
                      <a:r>
                        <a:rPr lang="fr-FR" sz="1100" u="none" strike="noStrike" dirty="0" err="1">
                          <a:effectLst/>
                        </a:rPr>
                        <a:t>progress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78" marR="6778" marT="6778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2463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LBOC - 24/04/2012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434846603"/>
              </p:ext>
            </p:extLst>
          </p:nvPr>
        </p:nvGraphicFramePr>
        <p:xfrm>
          <a:off x="477053" y="1269000"/>
          <a:ext cx="8189894" cy="43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5887"/>
                <a:gridCol w="3763583"/>
                <a:gridCol w="2242276"/>
                <a:gridCol w="744211"/>
                <a:gridCol w="813937"/>
              </a:tblGrid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 err="1">
                          <a:effectLst/>
                        </a:rPr>
                        <a:t>Activity</a:t>
                      </a:r>
                      <a:r>
                        <a:rPr lang="fr-FR" sz="1100" u="none" strike="noStrike" dirty="0">
                          <a:effectLst/>
                        </a:rPr>
                        <a:t> 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29" marR="5729" marT="57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Title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29" marR="5729" marT="57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Responsible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29" marR="5729" marT="57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29" marR="5729" marT="57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Status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29" marR="5729" marT="5729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16572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29" marR="5729" marT="57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UJ33 - Remplacement câble EBD129/33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29" marR="5729" marT="57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THIERRY BOURREL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29" marR="5729" marT="57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EN-EL-BT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29" marR="5729" marT="57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29" marR="5729" marT="5729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16503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29" marR="5729" marT="57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Supervision travaux EL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29" marR="5729" marT="57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JEROME PIERLOT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29" marR="5729" marT="57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EN-EL-BT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29" marR="5729" marT="57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29" marR="5729" marT="5729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16502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29" marR="5729" marT="57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Supervision travaux EL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29" marR="5729" marT="57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JEROME PIERLOT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29" marR="5729" marT="57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EN-EL-BT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29" marR="5729" marT="57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29" marR="5729" marT="5729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16501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29" marR="5729" marT="57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Supervision travaux EL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29" marR="5729" marT="57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JEROME PIERLOT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29" marR="5729" marT="57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EN-EL-BT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29" marR="5729" marT="57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29" marR="5729" marT="5729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16500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29" marR="5729" marT="57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Supervision travaux EL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29" marR="5729" marT="57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JEROME PIERLOT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29" marR="5729" marT="57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EN-EL-BT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29" marR="5729" marT="57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29" marR="5729" marT="5729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16506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29" marR="5729" marT="57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Supervision travaux EL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29" marR="5729" marT="57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JEROME PIERLOT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29" marR="5729" marT="57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EN-EL-BT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29" marR="5729" marT="57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29" marR="5729" marT="5729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16505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29" marR="5729" marT="57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Supervision travaux EL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29" marR="5729" marT="57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JEROME PIERLOT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29" marR="5729" marT="57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EN-EL-BT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29" marR="5729" marT="57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29" marR="5729" marT="5729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16504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29" marR="5729" marT="57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Supervision travaux EL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29" marR="5729" marT="57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JEROME PIERLOT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29" marR="5729" marT="57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EN-EL-BT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29" marR="5729" marT="57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29" marR="5729" marT="5729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16499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29" marR="5729" marT="57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Supervision travaux EL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29" marR="5729" marT="57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JEROME PIERLOT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29" marR="5729" marT="57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EN-EL-BT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29" marR="5729" marT="57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29" marR="5729" marT="5729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16919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29" marR="5729" marT="57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UA63 - Installation réglette prises dans rack MYDGP07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29" marR="5729" marT="57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VINCENT RAYMOND CHAREYRE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29" marR="5729" marT="57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EN-EL-BT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29" marR="5729" marT="57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29" marR="5729" marT="5729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16932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29" marR="5729" marT="57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UA67 - Installation réglette prises dans rack MYDGP07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29" marR="5729" marT="57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VINCENT RAYMOND CHAREYRE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29" marR="5729" marT="57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EN-EL-BT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29" marR="5729" marT="57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29" marR="5729" marT="5729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16532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29" marR="5729" marT="57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Remplacement </a:t>
                      </a:r>
                      <a:r>
                        <a:rPr lang="fr-FR" sz="1100" u="none" strike="noStrike" dirty="0" err="1">
                          <a:effectLst/>
                        </a:rPr>
                        <a:t>ecl</a:t>
                      </a:r>
                      <a:r>
                        <a:rPr lang="fr-FR" sz="1100" u="none" strike="noStrike" dirty="0">
                          <a:effectLst/>
                        </a:rPr>
                        <a:t>. sécu arc 1-2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29" marR="5729" marT="57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STEPHANE DELARUE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29" marR="5729" marT="57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EN-EL-BT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29" marR="5729" marT="57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29" marR="5729" marT="5729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17130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29" marR="5729" marT="57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Remplacement ecl. sécu arc 1-8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29" marR="5729" marT="57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STEPHANE DELARUE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29" marR="5729" marT="57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EN-EL-BT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29" marR="5729" marT="57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Approved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29" marR="5729" marT="5729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17129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29" marR="5729" marT="57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Remplacement ecl. sécu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29" marR="5729" marT="57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STEPHANE DELARUE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29" marR="5729" marT="57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EN-EL-BT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29" marR="5729" marT="57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Late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29" marR="5729" marT="5729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16542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29" marR="5729" marT="57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TABLEAUX FIXES (INSPECTION DE SECURITE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29" marR="5729" marT="57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STEPHANE DELARUE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29" marR="5729" marT="57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EN-EL-BT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29" marR="5729" marT="57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29" marR="5729" marT="5729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16541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29" marR="5729" marT="57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Remplacement batterie UPS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29" marR="5729" marT="57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STEPHANE DELARUE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29" marR="5729" marT="57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EN-EL-BT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29" marR="5729" marT="57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Approved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29" marR="5729" marT="5729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16259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29" marR="5729" marT="57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MAINTENANCE UPS ESS11/25 EN UW25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29" marR="5729" marT="57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BRUNO ALAIN SOLLIER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29" marR="5729" marT="57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EN-EL-BT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29" marR="5729" marT="57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Approved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29" marR="5729" marT="5729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16537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29" marR="5729" marT="57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MAINTENANCE EZS11/45X EN UX45 (DEPANNAGE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29" marR="5729" marT="57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BRUNO ALAIN SOLLIER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29" marR="5729" marT="57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EN-EL-BT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29" marR="5729" marT="57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29" marR="5729" marT="5729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16257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29" marR="5729" marT="57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MAINTENANCE EBS11/28 EN RE28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29" marR="5729" marT="57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BRUNO ALAIN SOLLIER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29" marR="5729" marT="57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EN-EL-BT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29" marR="5729" marT="57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 err="1">
                          <a:effectLst/>
                        </a:rPr>
                        <a:t>Approved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29" marR="5729" marT="5729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0754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LBOC - 24/04/2012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240378190"/>
              </p:ext>
            </p:extLst>
          </p:nvPr>
        </p:nvGraphicFramePr>
        <p:xfrm>
          <a:off x="381000" y="189000"/>
          <a:ext cx="8382000" cy="64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0052"/>
                <a:gridCol w="3873395"/>
                <a:gridCol w="2427331"/>
                <a:gridCol w="668201"/>
                <a:gridCol w="813021"/>
              </a:tblGrid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Activity 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Title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Responsible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Status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16585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Reprise des connecteurs capteur de force au pt2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CHRISTOPHE LEON JANOWICZ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EN-EL-CF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16339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Préparation et suivi des travaux pt8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CHRISTOPHE LEON JANOWICZ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EN-EL-CF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16338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Préparation et suivi des travaux pt7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CHRISTOPHE LEON JANOWICZ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EN-EL-CF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16335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Préparation et suivi des travaux pt4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CHRISTOPHE LEON JANOWICZ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EN-EL-CF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16334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Préparation et suivi des travaux pt3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CHRISTOPHE LEON JANOWICZ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EN-EL-CF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16337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Préparation et suivi des travaux pt6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CHRISTOPHE LEON JANOWICZ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EN-EL-CF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16333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Préparation et suivi des travaux pt2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CHRISTOPHE LEON JANOWICZ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EN-EL-CF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16330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Préparation et suivi des travaux pt1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CHRISTOPHE LEON JANOWICZ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EN-EL-CF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16595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Câblage beam interlocks en UA87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CHRISTOPHE LEON JANOWICZ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EN-EL-CF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Approved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16593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Câblage beam interlocks en UA23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CHRISTOPHE LEON JANOWICZ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EN-EL-CF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16592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Raccordement câblage thermoswitchs en UA87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CHRISTOPHE LEON JANOWICZ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EN-EL-CF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16588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Reprise des connecteurs capteur de force au pt5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CHRISTOPHE LEON JANOWICZ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EN-EL-CF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16336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Préparation et suivi des travaux pt5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CHRISTOPHE LEON JANOWICZ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EN-EL-CF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16591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Raccordement câblage thermoswitchs en RR77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CHRISTOPHE LEON JANOWICZ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EN-EL-CF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16579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Reprise des connecteurs capteur de force au pt1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CHRISTOPHE LEON JANOWICZ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EN-EL-CF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16873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Optical fibre installation UJ56 - R532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ANTONIO GONZALEZ PUERTAS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EN-EL-CF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16903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Optical fibre measurements and inspection P8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ANTONIO GONZALEZ PUERTAS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EN-EL-CF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16899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Optical fibre measurements and inspection P6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ANTONIO GONZALEZ PUERTAS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EN-EL-CF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16894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Optical fibre measurements and inspection P5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ANTONIO GONZALEZ PUERTAS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EN-EL-CF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16892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Optical fibre measurements and inspection P3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ANTONIO GONZALEZ PUERTAS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EN-EL-CF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16885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Optical fibre measurements and inspection P1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ANTONIO GONZALEZ PUERTAS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EN-EL-CF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16884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Optical fibre tube reparation RE72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ANTONIO GONZALEZ PUERTAS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EN-EL-CF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16876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Optical fibre installation UJ56 - R571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ANTONIO GONZALEZ PUERTAS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EN-EL-CF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16872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Optical fibre installation RA43-US45 Matching monitors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ANTONIO GONZALEZ PUERTAS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EN-EL-CF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16901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Optical fibre measurements and inspection P7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ANTONIO GONZALEZ PUERTAS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EN-EL-CF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16893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Optical fibre measurements and inspection P4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ANTONIO GONZALEZ PUERTAS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EN-EL-CF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16890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Optical fibre measurements and inspection P2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ANTONIO GONZALEZ PUERTAS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EN-EL-CF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16871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Optical fibre installation RA47-US45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ANTONIO GONZALEZ PUERTAS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EN-EL-CF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16826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Optical fibre installation RA43-US45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ANTONIO GONZALEZ PUERTAS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EN-EL-CF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In </a:t>
                      </a:r>
                      <a:r>
                        <a:rPr lang="fr-FR" sz="1100" u="none" strike="noStrike" dirty="0" err="1">
                          <a:effectLst/>
                        </a:rPr>
                        <a:t>progress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980" marR="2980" marT="298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0219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LBOC - 24/04/2012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955039191"/>
              </p:ext>
            </p:extLst>
          </p:nvPr>
        </p:nvGraphicFramePr>
        <p:xfrm>
          <a:off x="381000" y="2889000"/>
          <a:ext cx="8382000" cy="10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4176"/>
                <a:gridCol w="3044022"/>
                <a:gridCol w="1883952"/>
                <a:gridCol w="1549852"/>
                <a:gridCol w="1289998"/>
              </a:tblGrid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 err="1">
                          <a:effectLst/>
                        </a:rPr>
                        <a:t>Activity</a:t>
                      </a:r>
                      <a:r>
                        <a:rPr lang="fr-FR" sz="1100" u="none" strike="noStrike" dirty="0">
                          <a:effectLst/>
                        </a:rPr>
                        <a:t> 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Title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Responsible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 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Status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16408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Remplacement cable controle EBD129/33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LAURENT RANDOT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EN-EL-CO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16222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Inspection visuel de cable 18kV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SERGE CHALAYE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EN-EL-HT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16633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Piquet electrique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GERARD CUMER 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EN-EL-OP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16914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investigation cellule 18KV HT LHC6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DAVID ROBERT DI LAZZARO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EN-EL-OP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 err="1">
                          <a:effectLst/>
                        </a:rPr>
                        <a:t>Approved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23" marR="7923" marT="7923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0910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LBOC - 24/04/2012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510967150"/>
              </p:ext>
            </p:extLst>
          </p:nvPr>
        </p:nvGraphicFramePr>
        <p:xfrm>
          <a:off x="480133" y="405000"/>
          <a:ext cx="8183735" cy="60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4638"/>
                <a:gridCol w="3001415"/>
                <a:gridCol w="1857582"/>
                <a:gridCol w="1528159"/>
                <a:gridCol w="1271941"/>
              </a:tblGrid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 err="1">
                          <a:effectLst/>
                        </a:rPr>
                        <a:t>Activity</a:t>
                      </a:r>
                      <a:r>
                        <a:rPr lang="fr-FR" sz="1100" u="none" strike="noStrike" dirty="0">
                          <a:effectLst/>
                        </a:rPr>
                        <a:t> 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 err="1">
                          <a:effectLst/>
                        </a:rPr>
                        <a:t>Title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Responsible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Status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17341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Consigantion Monorail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ANTONIO FORESTE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EN-HE-AW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16691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ACTIVITES MANUTENTIONS TS1 (AVRIL 2012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SERGE PELLETIER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EN-HE-HH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16799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Visite sur site pour photos et mesures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SERGE PELLETIER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EN-HE-HH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17241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Realisation travaux palans US15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DAMIEN LAFARGE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EN-HE-HM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17243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Reception travaux palans US45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DAMIEN LAFARGE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EN-HE-HM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17244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Reception travaux palans US25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DAMIEN LAFARGE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EN-HE-HM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17237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Contrôle étanchéité ponts roulants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DAMIEN LAFARGE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EN-HE-HM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Late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17238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Travaux sur porte puits SD4/US45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DAMIEN LAFARGE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EN-HE-HM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17242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Reception travaux palans US65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DAMIEN LAFARGE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EN-HE-HM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16526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Réparation câble pont suite AR n°10326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DAMIEN LAFARGE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EN-HE-HM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16818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Inspection collimateur point 7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THIERRY FENIET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EN-HE-HT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Approved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17297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Inspection collimateur point 3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THIERRY FENIET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EN-HE-HT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In </a:t>
                      </a:r>
                      <a:r>
                        <a:rPr lang="fr-FR" sz="1100" u="none" strike="noStrike" dirty="0" err="1">
                          <a:effectLst/>
                        </a:rPr>
                        <a:t>progress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16814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Inspection collimateur point 3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THIERRY FENIET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EN-HE-HT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Late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17139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PM15 LIFT PHOTOS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NICOLAS PEREZ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EN-HE-LM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Late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16571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PM32 APRIL LIFT MAINTENANCE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NICOLAS PEREZ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EN-HE-LM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Approved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16568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PM25 APRIL LIFT MAINTENANCE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NICOLAS PEREZ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EN-HE-LM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 progress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16569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PZ33 APRIL LIFT MAINTENANCE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NICOLAS PEREZ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EN-HE-LM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Approved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16557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PM15 APRIL LIFT MAINTENANCE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NICOLAS PEREZ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EN-HE-LM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Late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16589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PM85 APRIL LIFT MAINTENANCE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NICOLAS PEREZ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EN-HE-LM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Approved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16584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PM65 APRIL LIFT MAINTENANCE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NICOLAS PEREZ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EN-HE-LM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Approved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16582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PM45 APRIL LIFT MAINTENANCE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NICOLAS PEREZ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EN-HE-LM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Approved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16581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PZ45 APRIL LIFT MAINTENANCE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NICOLAS PEREZ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EN-HE-LM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Late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16566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PM18 APRIL LIFT MAINTENANCE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NICOLAS PEREZ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EN-HE-LM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Approved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16587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PM76 APRIL LIFT MAINTENANCE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NICOLAS PEREZ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EN-HE-LM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Approved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16586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PZ65 APRIL LIFT MAINTENANCE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NICOLAS PEREZ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EN-HE-LM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Approved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16583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PM56 APRIL LIFT MAINTENANCE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NICOLAS PEREZ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EN-HE-LM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Late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15962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[Piquet] LHC Lift Troubleshooting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ANTONINO CALDERONE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EN-HE-LM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In </a:t>
                      </a:r>
                      <a:r>
                        <a:rPr lang="fr-FR" sz="1100" u="none" strike="noStrike" dirty="0" err="1">
                          <a:effectLst/>
                        </a:rPr>
                        <a:t>progress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3" marR="7013" marT="7013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2697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2319</TotalTime>
  <Words>2924</Words>
  <Application>Microsoft Office PowerPoint</Application>
  <PresentationFormat>On-screen Show (4:3)</PresentationFormat>
  <Paragraphs>1388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Technical Stop #1 2012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Thanks for your attention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EN-MEF website</dc:title>
  <dc:creator>Julie Coupard</dc:creator>
  <cp:lastModifiedBy>Julie Coupard</cp:lastModifiedBy>
  <cp:revision>374</cp:revision>
  <dcterms:created xsi:type="dcterms:W3CDTF">2006-08-16T00:00:00Z</dcterms:created>
  <dcterms:modified xsi:type="dcterms:W3CDTF">2012-04-24T12:57:27Z</dcterms:modified>
</cp:coreProperties>
</file>