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03" r:id="rId3"/>
    <p:sldId id="308" r:id="rId4"/>
    <p:sldId id="305" r:id="rId5"/>
    <p:sldId id="267" r:id="rId6"/>
    <p:sldId id="310" r:id="rId7"/>
    <p:sldId id="259" r:id="rId8"/>
    <p:sldId id="260" r:id="rId9"/>
    <p:sldId id="261" r:id="rId10"/>
    <p:sldId id="319" r:id="rId11"/>
    <p:sldId id="320" r:id="rId12"/>
    <p:sldId id="325" r:id="rId13"/>
    <p:sldId id="322" r:id="rId14"/>
    <p:sldId id="323" r:id="rId15"/>
    <p:sldId id="324" r:id="rId16"/>
    <p:sldId id="326" r:id="rId17"/>
    <p:sldId id="321" r:id="rId18"/>
    <p:sldId id="31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54699-954F-4E4D-9DCD-366D4D7B0D63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C5146-1889-4C45-88D4-AB2A8F6634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490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9248F-9C28-49C6-A1D3-A9440B0A47E9}" type="slidenum">
              <a:rPr lang="en-GB"/>
              <a:pPr/>
              <a:t>5</a:t>
            </a:fld>
            <a:endParaRPr lang="en-GB"/>
          </a:p>
        </p:txBody>
      </p:sp>
      <p:sp>
        <p:nvSpPr>
          <p:cNvPr id="98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68825" cy="3427413"/>
          </a:xfrm>
          <a:ln/>
        </p:spPr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4" y="4343085"/>
            <a:ext cx="5028994" cy="411416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225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944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008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1058" y="274638"/>
            <a:ext cx="7965175" cy="747654"/>
          </a:xfrm>
        </p:spPr>
        <p:txBody>
          <a:bodyPr anchor="t">
            <a:normAutofit/>
          </a:bodyPr>
          <a:lstStyle>
            <a:lvl1pPr algn="l">
              <a:defRPr sz="2800" b="1" baseline="0">
                <a:solidFill>
                  <a:srgbClr val="0055A0"/>
                </a:solidFill>
                <a:latin typeface="Arial"/>
                <a:cs typeface="Arial"/>
              </a:defRPr>
            </a:lvl1pPr>
          </a:lstStyle>
          <a:p>
            <a:r>
              <a:rPr lang="fr-CH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255059"/>
            <a:ext cx="8763034" cy="47456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5" name="Picture 4" descr="logo-presentation-sma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6738" y="6167827"/>
            <a:ext cx="539496" cy="533400"/>
          </a:xfrm>
          <a:prstGeom prst="rect">
            <a:avLst/>
          </a:prstGeom>
        </p:spPr>
      </p:pic>
      <p:pic>
        <p:nvPicPr>
          <p:cNvPr id="7" name="Picture 6" descr="liu_ppt-0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667" y="274638"/>
            <a:ext cx="619098" cy="74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673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7638" y="6669360"/>
            <a:ext cx="3139477" cy="206399"/>
          </a:xfrm>
        </p:spPr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882" y="6691658"/>
            <a:ext cx="1872222" cy="166342"/>
          </a:xfrm>
        </p:spPr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505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12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548680"/>
            <a:ext cx="4316288" cy="604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388296" cy="5904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015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629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3285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992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53285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476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749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860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467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877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491"/>
            <a:ext cx="9144000" cy="49006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476672"/>
            <a:ext cx="8496944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7638" y="6669360"/>
            <a:ext cx="3427509" cy="206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669361"/>
            <a:ext cx="1152128" cy="210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J.M. Jowett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8412" y="6669360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810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conferenceDisplay.py?confId=18222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Update on plans for</a:t>
            </a:r>
            <a:br>
              <a:rPr lang="en-GB" dirty="0" smtClean="0"/>
            </a:br>
            <a:r>
              <a:rPr lang="en-GB" dirty="0" smtClean="0"/>
              <a:t>the first p-</a:t>
            </a:r>
            <a:r>
              <a:rPr lang="en-GB" dirty="0" err="1" smtClean="0"/>
              <a:t>Pb</a:t>
            </a:r>
            <a:r>
              <a:rPr lang="en-GB" dirty="0" smtClean="0"/>
              <a:t> run 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784976" cy="1752600"/>
          </a:xfrm>
        </p:spPr>
        <p:txBody>
          <a:bodyPr>
            <a:noAutofit/>
          </a:bodyPr>
          <a:lstStyle/>
          <a:p>
            <a:r>
              <a:rPr lang="en-GB" sz="2000" dirty="0" smtClean="0"/>
              <a:t>John Jowett</a:t>
            </a:r>
          </a:p>
          <a:p>
            <a:r>
              <a:rPr lang="en-GB" sz="2000" dirty="0" smtClean="0"/>
              <a:t>With input from: R. Alemany, S. Hancock, M. Lamont, D. Manglunki, </a:t>
            </a:r>
            <a:br>
              <a:rPr lang="en-GB" sz="2000" dirty="0" smtClean="0"/>
            </a:br>
            <a:r>
              <a:rPr lang="en-GB" sz="2000" dirty="0" smtClean="0"/>
              <a:t>S. Redaelli, M. Schaumann, R. Versteegen J. Wenninger </a:t>
            </a:r>
          </a:p>
          <a:p>
            <a:r>
              <a:rPr lang="en-GB" sz="2000" dirty="0" smtClean="0"/>
              <a:t> </a:t>
            </a:r>
          </a:p>
          <a:p>
            <a:r>
              <a:rPr lang="en-GB" sz="2000" dirty="0" smtClean="0"/>
              <a:t>For more information see </a:t>
            </a:r>
            <a:r>
              <a:rPr lang="en-GB" sz="2000" dirty="0" err="1" smtClean="0"/>
              <a:t>pA@LHC</a:t>
            </a:r>
            <a:r>
              <a:rPr lang="en-GB" sz="2000" dirty="0" smtClean="0"/>
              <a:t> workshop 4-8 June 2012</a:t>
            </a:r>
          </a:p>
          <a:p>
            <a:r>
              <a:rPr lang="en-GB" sz="2000" dirty="0">
                <a:hlinkClick r:id="rId2"/>
              </a:rPr>
              <a:t>https://indico.cern.ch/conferenceDisplay.py?confId=182223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591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Collimation set-up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Locking frequencies before squeeze means going through squeeze off-momentum</a:t>
            </a:r>
          </a:p>
          <a:p>
            <a:pPr lvl="1"/>
            <a:r>
              <a:rPr lang="en-GB" dirty="0" smtClean="0"/>
              <a:t>Adjust collimator set-up throughout squeeze (IR3, TCTHs, …)</a:t>
            </a:r>
          </a:p>
          <a:p>
            <a:pPr lvl="1"/>
            <a:r>
              <a:rPr lang="en-GB" dirty="0" smtClean="0"/>
              <a:t>Do it again after beam switch </a:t>
            </a:r>
          </a:p>
          <a:p>
            <a:r>
              <a:rPr lang="en-GB" dirty="0" smtClean="0"/>
              <a:t>How much do we really need to do</a:t>
            </a:r>
          </a:p>
          <a:p>
            <a:pPr lvl="1"/>
            <a:r>
              <a:rPr lang="en-GB" dirty="0" smtClean="0"/>
              <a:t>Secondary collimators not so important for </a:t>
            </a:r>
            <a:r>
              <a:rPr lang="en-GB" dirty="0" err="1" smtClean="0"/>
              <a:t>Pb</a:t>
            </a:r>
            <a:r>
              <a:rPr lang="en-GB" dirty="0" smtClean="0"/>
              <a:t> beam</a:t>
            </a:r>
          </a:p>
          <a:p>
            <a:pPr lvl="1"/>
            <a:r>
              <a:rPr lang="en-GB" dirty="0" smtClean="0"/>
              <a:t>Pre-calculate shifts for others ? </a:t>
            </a:r>
          </a:p>
          <a:p>
            <a:pPr lvl="1"/>
            <a:r>
              <a:rPr lang="en-GB" dirty="0" smtClean="0"/>
              <a:t>How many loss maps really needed to validate ?</a:t>
            </a:r>
          </a:p>
          <a:p>
            <a:r>
              <a:rPr lang="en-GB" dirty="0"/>
              <a:t>Consider locking after squeeze ?  </a:t>
            </a:r>
            <a:endParaRPr lang="en-GB" dirty="0" smtClean="0"/>
          </a:p>
          <a:p>
            <a:pPr lvl="1"/>
            <a:r>
              <a:rPr lang="en-GB" dirty="0" smtClean="0"/>
              <a:t>Why does it sound so scary ?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15610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716016" y="116632"/>
            <a:ext cx="3986808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Orbit at collimators, </a:t>
            </a:r>
          </a:p>
          <a:p>
            <a:pPr algn="ctr"/>
            <a:r>
              <a:rPr lang="en-US" dirty="0" smtClean="0"/>
              <a:t>3.5 </a:t>
            </a:r>
            <a:r>
              <a:rPr lang="en-US" dirty="0" err="1" smtClean="0"/>
              <a:t>TeV</a:t>
            </a:r>
            <a:r>
              <a:rPr lang="en-US" dirty="0" smtClean="0"/>
              <a:t> vs. 4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Additional collimator set-up will be required in squeeze</a:t>
            </a:r>
            <a:endParaRPr lang="en-GB" dirty="0"/>
          </a:p>
        </p:txBody>
      </p:sp>
      <p:grpSp>
        <p:nvGrpSpPr>
          <p:cNvPr id="2" name="Group 22"/>
          <p:cNvGrpSpPr/>
          <p:nvPr/>
        </p:nvGrpSpPr>
        <p:grpSpPr>
          <a:xfrm>
            <a:off x="4571175" y="3302076"/>
            <a:ext cx="4131649" cy="2869967"/>
            <a:chOff x="4571175" y="3302076"/>
            <a:chExt cx="4131649" cy="2869967"/>
          </a:xfrm>
        </p:grpSpPr>
        <p:sp>
          <p:nvSpPr>
            <p:cNvPr id="22" name="TextBox 21"/>
            <p:cNvSpPr txBox="1"/>
            <p:nvPr/>
          </p:nvSpPr>
          <p:spPr>
            <a:xfrm>
              <a:off x="4716016" y="3302076"/>
              <a:ext cx="38884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Vertical plane</a:t>
              </a:r>
              <a:endParaRPr lang="en-GB" sz="1600" dirty="0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1175" y="3699940"/>
              <a:ext cx="4131649" cy="247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24"/>
          <p:cNvGrpSpPr/>
          <p:nvPr/>
        </p:nvGrpSpPr>
        <p:grpSpPr>
          <a:xfrm>
            <a:off x="196604" y="3306470"/>
            <a:ext cx="4119254" cy="2861518"/>
            <a:chOff x="196604" y="3306470"/>
            <a:chExt cx="4119254" cy="2861518"/>
          </a:xfrm>
        </p:grpSpPr>
        <p:sp>
          <p:nvSpPr>
            <p:cNvPr id="21" name="TextBox 20"/>
            <p:cNvSpPr txBox="1"/>
            <p:nvPr/>
          </p:nvSpPr>
          <p:spPr>
            <a:xfrm>
              <a:off x="302796" y="3306470"/>
              <a:ext cx="38884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Horizontal plane, zoomed in</a:t>
              </a:r>
              <a:endParaRPr lang="en-GB" sz="1600" dirty="0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04" y="3717032"/>
              <a:ext cx="4119254" cy="2450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23"/>
          <p:cNvGrpSpPr/>
          <p:nvPr/>
        </p:nvGrpSpPr>
        <p:grpSpPr>
          <a:xfrm>
            <a:off x="212046" y="121538"/>
            <a:ext cx="4225433" cy="3020325"/>
            <a:chOff x="212046" y="121538"/>
            <a:chExt cx="4225433" cy="3020325"/>
          </a:xfrm>
        </p:grpSpPr>
        <p:sp>
          <p:nvSpPr>
            <p:cNvPr id="17" name="TextBox 16"/>
            <p:cNvSpPr txBox="1"/>
            <p:nvPr/>
          </p:nvSpPr>
          <p:spPr>
            <a:xfrm>
              <a:off x="311342" y="121538"/>
              <a:ext cx="38884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Horizontal plane</a:t>
              </a:r>
              <a:endParaRPr lang="en-GB" sz="1600" dirty="0"/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046" y="620688"/>
              <a:ext cx="4225433" cy="2521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4716016" y="2060847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= orbit with </a:t>
            </a:r>
            <a:r>
              <a:rPr lang="el-GR" sz="1600" dirty="0" smtClean="0"/>
              <a:t>δ</a:t>
            </a:r>
            <a:r>
              <a:rPr lang="en-US" sz="1600" dirty="0" smtClean="0"/>
              <a:t> offset,</a:t>
            </a:r>
          </a:p>
          <a:p>
            <a:r>
              <a:rPr lang="en-US" sz="1600" dirty="0" smtClean="0"/>
              <a:t>x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= orbit with zero offset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6381328"/>
            <a:ext cx="1728192" cy="27699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R. </a:t>
            </a:r>
            <a:r>
              <a:rPr lang="en-US" sz="1200" dirty="0" err="1" smtClean="0">
                <a:solidFill>
                  <a:schemeClr val="bg1"/>
                </a:solidFill>
              </a:rPr>
              <a:t>Versteegen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LBOC 10 July 2012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4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predictions for p-</a:t>
            </a:r>
            <a:r>
              <a:rPr lang="en-US" dirty="0" err="1" smtClean="0"/>
              <a:t>Pb</a:t>
            </a:r>
            <a:r>
              <a:rPr lang="en-US" dirty="0" smtClean="0"/>
              <a:t> (no detail)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Bound-free pair production rate will be reduced to a few % of the </a:t>
            </a:r>
            <a:r>
              <a:rPr lang="en-US" dirty="0" err="1" smtClean="0"/>
              <a:t>Pb-Pb</a:t>
            </a:r>
            <a:r>
              <a:rPr lang="en-US" dirty="0" smtClean="0"/>
              <a:t> rate</a:t>
            </a:r>
          </a:p>
          <a:p>
            <a:pPr lvl="1"/>
            <a:r>
              <a:rPr lang="en-US" dirty="0" smtClean="0"/>
              <a:t>Luminosity </a:t>
            </a:r>
            <a:r>
              <a:rPr lang="en-US" dirty="0"/>
              <a:t>losses in dispersion suppressors around experiments </a:t>
            </a:r>
            <a:r>
              <a:rPr lang="en-US" dirty="0" smtClean="0"/>
              <a:t>reduced, only on one side at a time</a:t>
            </a:r>
          </a:p>
          <a:p>
            <a:pPr lvl="1"/>
            <a:r>
              <a:rPr lang="en-US" dirty="0" smtClean="0"/>
              <a:t>Less </a:t>
            </a:r>
            <a:r>
              <a:rPr lang="en-US" dirty="0"/>
              <a:t>irradiation, R2E, etc. </a:t>
            </a:r>
            <a:endParaRPr lang="en-US" dirty="0" smtClean="0"/>
          </a:p>
          <a:p>
            <a:r>
              <a:rPr lang="en-US" dirty="0" smtClean="0"/>
              <a:t>Similar scaling for electromagnetic dissociation</a:t>
            </a:r>
          </a:p>
          <a:p>
            <a:pPr lvl="1"/>
            <a:r>
              <a:rPr lang="en-US" dirty="0" smtClean="0"/>
              <a:t>Same equivalent photon spectrum of proton</a:t>
            </a:r>
          </a:p>
          <a:p>
            <a:pPr lvl="1"/>
            <a:r>
              <a:rPr lang="en-US" dirty="0" smtClean="0"/>
              <a:t>Somewhat reduced </a:t>
            </a:r>
            <a:r>
              <a:rPr lang="en-US" dirty="0" err="1" smtClean="0"/>
              <a:t>Pb</a:t>
            </a:r>
            <a:r>
              <a:rPr lang="en-US" dirty="0" smtClean="0"/>
              <a:t> beam losses in IR3  </a:t>
            </a:r>
          </a:p>
          <a:p>
            <a:pPr lvl="1"/>
            <a:r>
              <a:rPr lang="en-US" dirty="0" smtClean="0"/>
              <a:t>Contributions from </a:t>
            </a:r>
            <a:r>
              <a:rPr lang="en-US" dirty="0" err="1" smtClean="0"/>
              <a:t>Pb</a:t>
            </a:r>
            <a:r>
              <a:rPr lang="en-US" dirty="0" smtClean="0"/>
              <a:t> collimation same as in </a:t>
            </a:r>
            <a:r>
              <a:rPr lang="en-US" dirty="0" err="1" smtClean="0"/>
              <a:t>Pb-Pb</a:t>
            </a:r>
            <a:r>
              <a:rPr lang="en-US" dirty="0" smtClean="0"/>
              <a:t> </a:t>
            </a:r>
          </a:p>
          <a:p>
            <a:r>
              <a:rPr lang="en-US" dirty="0" smtClean="0"/>
              <a:t>Luminosity lifetime better than </a:t>
            </a:r>
            <a:r>
              <a:rPr lang="en-US" dirty="0" err="1" smtClean="0"/>
              <a:t>Pb-Pb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Dominated by IBS of </a:t>
            </a:r>
            <a:r>
              <a:rPr lang="en-US" dirty="0" err="1" smtClean="0"/>
              <a:t>Pb</a:t>
            </a:r>
            <a:r>
              <a:rPr lang="en-US" dirty="0" smtClean="0"/>
              <a:t> beam or, maybe, beam-beam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pA@LHC workshop, CERN, 4/6/2012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86263" y="2062163"/>
          <a:ext cx="152400" cy="241300"/>
        </p:xfrm>
        <a:graphic>
          <a:graphicData uri="http://schemas.openxmlformats.org/presentationml/2006/ole">
            <p:oleObj spid="_x0000_s12293" name="Equation" r:id="rId3" imgW="152334" imgH="24119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75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Proton beam evolution in collision (preliminary)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12369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4043744" cy="272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69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64504"/>
            <a:ext cx="4032448" cy="2484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76256" y="908720"/>
            <a:ext cx="165618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Few % loss in several hours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6378152"/>
            <a:ext cx="1512168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M. Schaumann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836712"/>
            <a:ext cx="165618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Other noise sources not in simulation.</a:t>
            </a:r>
            <a:endParaRPr lang="en-GB" sz="1600" dirty="0"/>
          </a:p>
        </p:txBody>
      </p:sp>
      <p:pic>
        <p:nvPicPr>
          <p:cNvPr id="123699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958" y="3342251"/>
            <a:ext cx="4320480" cy="291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60032" y="3350216"/>
            <a:ext cx="38884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Low intensity (10% of nominal) proton bunches have very weak IBS so shrink slowly due to synchrotron radiation damping. 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Intensity loss from luminosity (cross section with </a:t>
            </a:r>
            <a:r>
              <a:rPr lang="en-GB" dirty="0" err="1" smtClean="0"/>
              <a:t>Pb</a:t>
            </a:r>
            <a:r>
              <a:rPr lang="en-GB" dirty="0" smtClean="0"/>
              <a:t> ~2 barn) is also small.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564160" y="3750131"/>
            <a:ext cx="165618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Vertical also shows damping.</a:t>
            </a:r>
            <a:endParaRPr lang="en-GB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63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Pb</a:t>
            </a:r>
            <a:r>
              <a:rPr lang="en-GB" dirty="0" smtClean="0"/>
              <a:t> beam evolution in collision (preliminary)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59832" y="6378152"/>
            <a:ext cx="1512168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M. Schaumann</a:t>
            </a:r>
            <a:endParaRPr lang="en-GB" sz="1600" dirty="0"/>
          </a:p>
        </p:txBody>
      </p:sp>
      <p:pic>
        <p:nvPicPr>
          <p:cNvPr id="12380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9197" y="620688"/>
            <a:ext cx="4176464" cy="263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44008" y="3284984"/>
            <a:ext cx="410445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High intensity (150% of nominal) </a:t>
            </a:r>
            <a:r>
              <a:rPr lang="en-GB" sz="1800" dirty="0" err="1" smtClean="0"/>
              <a:t>Pb</a:t>
            </a:r>
            <a:r>
              <a:rPr lang="en-GB" sz="1800" dirty="0" smtClean="0"/>
              <a:t> bunches have strong IBS growth (as in 2011) despite having twice the synchrotron radiation damping of protons.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 smtClean="0"/>
          </a:p>
          <a:p>
            <a:r>
              <a:rPr lang="en-GB" sz="1800" dirty="0" smtClean="0"/>
              <a:t>Fractional intensity loss from luminosity (cross section on </a:t>
            </a:r>
            <a:r>
              <a:rPr lang="en-GB" sz="1800" dirty="0" err="1" smtClean="0"/>
              <a:t>Pb</a:t>
            </a:r>
            <a:r>
              <a:rPr lang="en-GB" sz="1800" dirty="0" smtClean="0"/>
              <a:t> ~2 barn) is more significant, but much less than in </a:t>
            </a:r>
            <a:r>
              <a:rPr lang="en-GB" sz="1800" dirty="0" err="1" smtClean="0"/>
              <a:t>Pb-Pb</a:t>
            </a:r>
            <a:r>
              <a:rPr lang="en-GB" sz="1800" dirty="0" smtClean="0"/>
              <a:t>. </a:t>
            </a:r>
            <a:br>
              <a:rPr lang="en-GB" sz="1800" dirty="0" smtClean="0"/>
            </a:br>
            <a:r>
              <a:rPr lang="en-GB" sz="1800" dirty="0" smtClean="0"/>
              <a:t>Losses also from IBS </a:t>
            </a:r>
            <a:r>
              <a:rPr lang="en-GB" sz="1800" dirty="0" err="1" smtClean="0"/>
              <a:t>debunching</a:t>
            </a:r>
            <a:r>
              <a:rPr lang="en-GB" sz="1800" dirty="0" smtClean="0"/>
              <a:t>.</a:t>
            </a:r>
            <a:endParaRPr lang="en-GB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908720"/>
            <a:ext cx="187220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Few % loss in only 2.5 hours </a:t>
            </a:r>
            <a:endParaRPr lang="en-GB" sz="1600" dirty="0"/>
          </a:p>
        </p:txBody>
      </p:sp>
      <p:pic>
        <p:nvPicPr>
          <p:cNvPr id="12380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77198"/>
            <a:ext cx="4013624" cy="269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80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550" y="3463940"/>
            <a:ext cx="4063548" cy="277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339752" y="4830251"/>
            <a:ext cx="165618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Vertical shows damping.</a:t>
            </a:r>
            <a:endParaRPr lang="en-GB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36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Luminosity evolution (preliminary)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pA@LHC workshop, CERN, 4/6/2012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C414A-B542-4C40-8171-4301CD3581F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pic>
        <p:nvPicPr>
          <p:cNvPr id="12359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2390" y="692696"/>
            <a:ext cx="5044106" cy="3165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620688"/>
            <a:ext cx="38848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Luminosity made by the bunches shown on previous two slides.</a:t>
            </a:r>
          </a:p>
          <a:p>
            <a:r>
              <a:rPr lang="en-GB" dirty="0" smtClean="0"/>
              <a:t>Slower decay than in </a:t>
            </a:r>
            <a:r>
              <a:rPr lang="en-GB" dirty="0" err="1" smtClean="0"/>
              <a:t>Pb-Pb</a:t>
            </a:r>
            <a:r>
              <a:rPr lang="en-GB" dirty="0" smtClean="0"/>
              <a:t> or even p-p fills.</a:t>
            </a:r>
          </a:p>
          <a:p>
            <a:endParaRPr lang="en-GB" dirty="0" smtClean="0"/>
          </a:p>
          <a:p>
            <a:r>
              <a:rPr lang="en-GB" sz="2400" dirty="0" smtClean="0">
                <a:solidFill>
                  <a:srgbClr val="FF0000"/>
                </a:solidFill>
              </a:rPr>
              <a:t>We can hope for long fills which will increase the ratio of average to peak luminosity!</a:t>
            </a:r>
            <a:endParaRPr lang="en-GB" sz="2400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Good, since set-up will be longer than usual.</a:t>
            </a:r>
          </a:p>
          <a:p>
            <a:r>
              <a:rPr lang="en-GB" dirty="0" smtClean="0"/>
              <a:t>N.B. this is the worse case for luminosity decay, the higher intensity </a:t>
            </a:r>
            <a:r>
              <a:rPr lang="en-GB" dirty="0" err="1" smtClean="0"/>
              <a:t>Pb</a:t>
            </a:r>
            <a:r>
              <a:rPr lang="en-GB" dirty="0" smtClean="0"/>
              <a:t> bunches from the 200 ns filling scheme.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3990543"/>
            <a:ext cx="475252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Caveats: </a:t>
            </a:r>
          </a:p>
          <a:p>
            <a:r>
              <a:rPr lang="en-GB" sz="1600" dirty="0" smtClean="0"/>
              <a:t>Unequal beam sizes may give beam-beam problems (but tune-shifts are still small). </a:t>
            </a:r>
          </a:p>
          <a:p>
            <a:endParaRPr lang="en-GB" sz="1600" dirty="0" smtClean="0"/>
          </a:p>
          <a:p>
            <a:r>
              <a:rPr lang="en-GB" sz="1600" dirty="0" smtClean="0"/>
              <a:t>This is still the conservative proton bunch intensity.</a:t>
            </a:r>
          </a:p>
          <a:p>
            <a:r>
              <a:rPr lang="en-GB" sz="1600" dirty="0" smtClean="0"/>
              <a:t>Not all physics in this simulation.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33679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Luminosity evolution during the run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proton bunch intensity (10% nominal) is comparable with </a:t>
            </a:r>
            <a:r>
              <a:rPr lang="en-GB" dirty="0" err="1" smtClean="0"/>
              <a:t>Pb</a:t>
            </a:r>
            <a:r>
              <a:rPr lang="en-GB" dirty="0" smtClean="0"/>
              <a:t> in terms of bunch charge</a:t>
            </a:r>
          </a:p>
          <a:p>
            <a:pPr lvl="1"/>
            <a:r>
              <a:rPr lang="en-GB" dirty="0" smtClean="0"/>
              <a:t>Unequal emittances …</a:t>
            </a:r>
          </a:p>
          <a:p>
            <a:r>
              <a:rPr lang="en-GB" dirty="0" smtClean="0"/>
              <a:t>Step up to full filling scheme with fixed bunch intensity as usual</a:t>
            </a:r>
          </a:p>
          <a:p>
            <a:pPr lvl="1"/>
            <a:r>
              <a:rPr lang="en-GB" dirty="0" smtClean="0"/>
              <a:t>Pace may be determined by experiments’ requests</a:t>
            </a:r>
          </a:p>
          <a:p>
            <a:r>
              <a:rPr lang="en-GB" dirty="0" smtClean="0"/>
              <a:t>If all goes well, we will </a:t>
            </a:r>
            <a:r>
              <a:rPr lang="en-GB" i="1" dirty="0" smtClean="0"/>
              <a:t>then</a:t>
            </a:r>
            <a:r>
              <a:rPr lang="en-GB" dirty="0" smtClean="0"/>
              <a:t> try to increase luminosity by increasing proton bunch intensity</a:t>
            </a:r>
          </a:p>
          <a:p>
            <a:pPr lvl="1"/>
            <a:r>
              <a:rPr lang="en-GB" dirty="0" smtClean="0"/>
              <a:t>Experiments should preferably be prepared for wide range in luminosity – less or more!</a:t>
            </a:r>
          </a:p>
          <a:p>
            <a:pPr lvl="1"/>
            <a:r>
              <a:rPr lang="en-GB" dirty="0" smtClean="0"/>
              <a:t>Peak luminosity limits ?   Adapt filling scheme?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8877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Conclusions, (some of) the actions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ontinue with studies for optics, squeeze, etc.</a:t>
            </a:r>
          </a:p>
          <a:p>
            <a:pPr lvl="1"/>
            <a:r>
              <a:rPr lang="en-GB" dirty="0" smtClean="0"/>
              <a:t>Possible optics corrections</a:t>
            </a:r>
          </a:p>
          <a:p>
            <a:r>
              <a:rPr lang="en-GB" dirty="0" smtClean="0"/>
              <a:t>BI, Experiments, Logging: </a:t>
            </a:r>
          </a:p>
          <a:p>
            <a:pPr lvl="1"/>
            <a:r>
              <a:rPr lang="en-GB" dirty="0" smtClean="0"/>
              <a:t>Check that the shift of 1-1 collision point will not cause problems</a:t>
            </a:r>
          </a:p>
          <a:p>
            <a:r>
              <a:rPr lang="en-GB" dirty="0" smtClean="0"/>
              <a:t>Define filling schemes according to LPC priorities </a:t>
            </a:r>
          </a:p>
          <a:p>
            <a:r>
              <a:rPr lang="en-GB" dirty="0" smtClean="0"/>
              <a:t>Items to be scheduled (not today)</a:t>
            </a:r>
          </a:p>
          <a:p>
            <a:pPr lvl="1"/>
            <a:r>
              <a:rPr lang="en-GB" dirty="0" smtClean="0"/>
              <a:t>RF synchronisation MD with p-p</a:t>
            </a:r>
          </a:p>
          <a:p>
            <a:pPr lvl="1"/>
            <a:r>
              <a:rPr lang="en-GB" dirty="0" smtClean="0"/>
              <a:t>Many bunch p-</a:t>
            </a:r>
            <a:r>
              <a:rPr lang="en-GB" dirty="0" err="1" smtClean="0"/>
              <a:t>Pb</a:t>
            </a:r>
            <a:r>
              <a:rPr lang="en-GB" dirty="0" smtClean="0"/>
              <a:t> ramp MD</a:t>
            </a:r>
          </a:p>
          <a:p>
            <a:pPr lvl="1"/>
            <a:r>
              <a:rPr lang="en-GB" dirty="0" smtClean="0"/>
              <a:t>Pilot physics fill </a:t>
            </a:r>
          </a:p>
          <a:p>
            <a:pPr lvl="1"/>
            <a:r>
              <a:rPr lang="en-GB" dirty="0" smtClean="0"/>
              <a:t>Detailed commissioning plan  </a:t>
            </a:r>
          </a:p>
          <a:p>
            <a:r>
              <a:rPr lang="en-GB" dirty="0" err="1"/>
              <a:t>LHCb</a:t>
            </a:r>
            <a:r>
              <a:rPr lang="en-GB" dirty="0"/>
              <a:t> will have </a:t>
            </a:r>
            <a:r>
              <a:rPr lang="en-GB" i="1" dirty="0"/>
              <a:t>much</a:t>
            </a:r>
            <a:r>
              <a:rPr lang="en-GB" dirty="0"/>
              <a:t> less luminosity than other experiments (factor 60?)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92771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 </a:t>
            </a:r>
            <a:r>
              <a:rPr lang="en-GB" dirty="0" err="1" smtClean="0"/>
              <a:t>SLIDes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648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Main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Clarification of physics priorities from LPC</a:t>
            </a:r>
          </a:p>
          <a:p>
            <a:pPr lvl="1"/>
            <a:r>
              <a:rPr lang="en-GB" dirty="0" smtClean="0"/>
              <a:t>Any p-p reference data at 1.38 </a:t>
            </a:r>
            <a:r>
              <a:rPr lang="en-GB" dirty="0" err="1" smtClean="0"/>
              <a:t>TeV</a:t>
            </a:r>
            <a:r>
              <a:rPr lang="en-GB" dirty="0" smtClean="0"/>
              <a:t>/beam </a:t>
            </a:r>
            <a:r>
              <a:rPr lang="en-GB" dirty="0" err="1" smtClean="0"/>
              <a:t>etc</a:t>
            </a:r>
            <a:r>
              <a:rPr lang="en-GB" dirty="0" smtClean="0"/>
              <a:t> ?</a:t>
            </a:r>
          </a:p>
          <a:p>
            <a:r>
              <a:rPr lang="en-GB" dirty="0" smtClean="0"/>
              <a:t>Commissioning schedule</a:t>
            </a:r>
          </a:p>
          <a:p>
            <a:pPr lvl="1"/>
            <a:r>
              <a:rPr lang="en-GB" dirty="0" smtClean="0"/>
              <a:t>Now moved into January 2013</a:t>
            </a:r>
            <a:endParaRPr lang="en-GB" dirty="0"/>
          </a:p>
          <a:p>
            <a:pPr lvl="1"/>
            <a:r>
              <a:rPr lang="en-GB" dirty="0"/>
              <a:t>MD and possible pilot physics fill</a:t>
            </a:r>
          </a:p>
          <a:p>
            <a:r>
              <a:rPr lang="en-GB" dirty="0" smtClean="0"/>
              <a:t>Optics</a:t>
            </a:r>
          </a:p>
          <a:p>
            <a:pPr lvl="1"/>
            <a:r>
              <a:rPr lang="en-GB" dirty="0" smtClean="0"/>
              <a:t>see </a:t>
            </a:r>
            <a:r>
              <a:rPr lang="en-GB" dirty="0" err="1" smtClean="0"/>
              <a:t>Reine’s</a:t>
            </a:r>
            <a:r>
              <a:rPr lang="en-GB" dirty="0" smtClean="0"/>
              <a:t> presentation</a:t>
            </a:r>
          </a:p>
          <a:p>
            <a:r>
              <a:rPr lang="en-GB" dirty="0" smtClean="0"/>
              <a:t>Filling scheme 100 ns or, now most likely, </a:t>
            </a:r>
            <a:r>
              <a:rPr lang="en-GB" b="1" dirty="0" smtClean="0"/>
              <a:t>200 ns</a:t>
            </a:r>
          </a:p>
          <a:p>
            <a:pPr lvl="1"/>
            <a:r>
              <a:rPr lang="en-GB" dirty="0" err="1" smtClean="0"/>
              <a:t>LHCb</a:t>
            </a:r>
            <a:endParaRPr lang="en-GB" dirty="0" smtClean="0"/>
          </a:p>
          <a:p>
            <a:r>
              <a:rPr lang="en-GB" dirty="0" smtClean="0"/>
              <a:t>p-</a:t>
            </a:r>
            <a:r>
              <a:rPr lang="en-GB" dirty="0" err="1" smtClean="0"/>
              <a:t>Pb</a:t>
            </a:r>
            <a:r>
              <a:rPr lang="en-GB" dirty="0" smtClean="0"/>
              <a:t> and </a:t>
            </a:r>
            <a:r>
              <a:rPr lang="en-GB" dirty="0" err="1" smtClean="0"/>
              <a:t>Pb</a:t>
            </a:r>
            <a:r>
              <a:rPr lang="en-GB" dirty="0" smtClean="0"/>
              <a:t>-p </a:t>
            </a:r>
          </a:p>
          <a:p>
            <a:pPr lvl="1"/>
            <a:r>
              <a:rPr lang="en-GB" dirty="0" smtClean="0"/>
              <a:t>Beam switch in middle of run (~ 1 day)</a:t>
            </a:r>
          </a:p>
          <a:p>
            <a:pPr lvl="1"/>
            <a:r>
              <a:rPr lang="en-GB" dirty="0"/>
              <a:t>ALICE polarity reversals </a:t>
            </a:r>
            <a:r>
              <a:rPr lang="en-GB" dirty="0" smtClean="0"/>
              <a:t>in each beam direction ARE wanted (~ 1 day more)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88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MD and pilot physics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RF synchronisation test with protons</a:t>
            </a:r>
          </a:p>
          <a:p>
            <a:pPr lvl="1"/>
            <a:r>
              <a:rPr lang="en-GB" dirty="0" smtClean="0"/>
              <a:t>To be scheduled in regular MD time</a:t>
            </a:r>
          </a:p>
          <a:p>
            <a:r>
              <a:rPr lang="en-GB" dirty="0" smtClean="0"/>
              <a:t>Once we have </a:t>
            </a:r>
            <a:r>
              <a:rPr lang="en-GB" dirty="0" err="1" smtClean="0"/>
              <a:t>Pb</a:t>
            </a:r>
            <a:r>
              <a:rPr lang="en-GB" dirty="0" smtClean="0"/>
              <a:t> beam from SPS, we can do MD again</a:t>
            </a:r>
          </a:p>
          <a:p>
            <a:pPr lvl="1"/>
            <a:r>
              <a:rPr lang="en-GB" dirty="0" smtClean="0"/>
              <a:t>Minimal goal: ramp many bunches (probably only a few </a:t>
            </a:r>
            <a:r>
              <a:rPr lang="en-GB" dirty="0" err="1" smtClean="0"/>
              <a:t>Pb</a:t>
            </a:r>
            <a:r>
              <a:rPr lang="en-GB" dirty="0" smtClean="0"/>
              <a:t> with many p)</a:t>
            </a:r>
          </a:p>
          <a:p>
            <a:r>
              <a:rPr lang="en-GB" dirty="0" smtClean="0"/>
              <a:t>Pilot physics (in physics time? ~16 h soon after MD?) </a:t>
            </a:r>
          </a:p>
          <a:p>
            <a:pPr lvl="1"/>
            <a:r>
              <a:rPr lang="en-GB" dirty="0" smtClean="0"/>
              <a:t>Similar to what we planned last year </a:t>
            </a:r>
          </a:p>
          <a:p>
            <a:pPr lvl="1"/>
            <a:r>
              <a:rPr lang="en-GB" dirty="0" smtClean="0"/>
              <a:t>No squeeze, few bunches to minimise set-up time and machine protection/collimation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612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Reminders!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a new mode of operation of LHC, almost unprecedented at any hadron collider.</a:t>
            </a:r>
          </a:p>
          <a:p>
            <a:r>
              <a:rPr lang="en-GB" dirty="0" smtClean="0"/>
              <a:t>Based on one very successful 16 hour MD</a:t>
            </a:r>
          </a:p>
          <a:p>
            <a:pPr lvl="1"/>
            <a:r>
              <a:rPr lang="en-GB" dirty="0" smtClean="0"/>
              <a:t>Injection of some </a:t>
            </a:r>
            <a:r>
              <a:rPr lang="en-GB" dirty="0" err="1" smtClean="0"/>
              <a:t>Pb</a:t>
            </a:r>
            <a:r>
              <a:rPr lang="en-GB" dirty="0" smtClean="0"/>
              <a:t> in presence of many p bunches, </a:t>
            </a:r>
            <a:r>
              <a:rPr lang="en-GB" dirty="0"/>
              <a:t>with unequal revolution </a:t>
            </a:r>
            <a:r>
              <a:rPr lang="en-GB" dirty="0" smtClean="0"/>
              <a:t>frequencies, without losses and enhancement of emittance growth</a:t>
            </a:r>
          </a:p>
          <a:p>
            <a:pPr lvl="1"/>
            <a:r>
              <a:rPr lang="en-GB" dirty="0" smtClean="0"/>
              <a:t>Ramp of a few bunches, re-lock of frequencies</a:t>
            </a:r>
          </a:p>
          <a:p>
            <a:pPr lvl="1"/>
            <a:r>
              <a:rPr lang="en-GB" dirty="0" smtClean="0"/>
              <a:t>First successful RF re-phasing (slow, not yet final system)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CERN-ATS-Note-2012-051</a:t>
            </a:r>
            <a:r>
              <a:rPr lang="en-GB" dirty="0"/>
              <a:t> </a:t>
            </a:r>
            <a:r>
              <a:rPr lang="en-GB" dirty="0" smtClean="0"/>
              <a:t> (when </a:t>
            </a:r>
            <a:r>
              <a:rPr lang="en-GB" dirty="0" err="1" smtClean="0"/>
              <a:t>fulltext</a:t>
            </a:r>
            <a:r>
              <a:rPr lang="en-GB" dirty="0" smtClean="0"/>
              <a:t> available …)</a:t>
            </a:r>
          </a:p>
          <a:p>
            <a:r>
              <a:rPr lang="en-GB" dirty="0" smtClean="0"/>
              <a:t>Still to demonstrate (2</a:t>
            </a:r>
            <a:r>
              <a:rPr lang="en-GB" baseline="30000" dirty="0" smtClean="0"/>
              <a:t>nd</a:t>
            </a:r>
            <a:r>
              <a:rPr lang="en-GB" dirty="0" smtClean="0"/>
              <a:t> MD cancelled last year)</a:t>
            </a:r>
          </a:p>
          <a:p>
            <a:pPr lvl="1"/>
            <a:r>
              <a:rPr lang="en-GB" dirty="0" smtClean="0"/>
              <a:t>Injection and ramp of many bunches in both beams </a:t>
            </a:r>
          </a:p>
          <a:p>
            <a:pPr lvl="1"/>
            <a:r>
              <a:rPr lang="en-GB" dirty="0" smtClean="0"/>
              <a:t>Faster RF-</a:t>
            </a:r>
            <a:r>
              <a:rPr lang="en-GB" dirty="0" err="1" smtClean="0"/>
              <a:t>rephasing</a:t>
            </a:r>
            <a:r>
              <a:rPr lang="en-GB" dirty="0" smtClean="0"/>
              <a:t> after RF frequency lock</a:t>
            </a:r>
          </a:p>
          <a:p>
            <a:pPr lvl="1"/>
            <a:r>
              <a:rPr lang="en-GB" dirty="0" smtClean="0"/>
              <a:t>Optics with low </a:t>
            </a:r>
            <a:r>
              <a:rPr lang="el-GR" dirty="0"/>
              <a:t>β</a:t>
            </a:r>
            <a:r>
              <a:rPr lang="en-GB" dirty="0"/>
              <a:t>* in 3 experiments</a:t>
            </a:r>
            <a:endParaRPr lang="en-GB" dirty="0" smtClean="0"/>
          </a:p>
          <a:p>
            <a:pPr lvl="1"/>
            <a:r>
              <a:rPr lang="en-GB" dirty="0" smtClean="0"/>
              <a:t>Off-momentum collision configuration </a:t>
            </a:r>
          </a:p>
          <a:p>
            <a:pPr lvl="1"/>
            <a:r>
              <a:rPr lang="en-GB" dirty="0" smtClean="0"/>
              <a:t>All this integrated into efficient operational cycle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21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Chamonix target p-</a:t>
            </a:r>
            <a:r>
              <a:rPr lang="en-US" dirty="0" err="1" smtClean="0"/>
              <a:t>Pb</a:t>
            </a:r>
            <a:r>
              <a:rPr lang="en-US" dirty="0" smtClean="0"/>
              <a:t> performance in 2012</a:t>
            </a:r>
            <a:endParaRPr lang="en-US" dirty="0"/>
          </a:p>
        </p:txBody>
      </p:sp>
      <p:sp>
        <p:nvSpPr>
          <p:cNvPr id="6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 dirty="0"/>
          </a:p>
        </p:txBody>
      </p:sp>
      <p:sp>
        <p:nvSpPr>
          <p:cNvPr id="6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DC00-B343-4A18-8047-19FAB7987DC3}" type="slidenum">
              <a:rPr lang="en-GB"/>
              <a:pPr/>
              <a:t>5</a:t>
            </a:fld>
            <a:endParaRPr lang="en-GB"/>
          </a:p>
        </p:txBody>
      </p:sp>
      <p:graphicFrame>
        <p:nvGraphicFramePr>
          <p:cNvPr id="9820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9013520"/>
              </p:ext>
            </p:extLst>
          </p:nvPr>
        </p:nvGraphicFramePr>
        <p:xfrm>
          <a:off x="144017" y="701784"/>
          <a:ext cx="8892479" cy="4358640"/>
        </p:xfrm>
        <a:graphic>
          <a:graphicData uri="http://schemas.openxmlformats.org/drawingml/2006/table">
            <a:tbl>
              <a:tblPr/>
              <a:tblGrid>
                <a:gridCol w="2462513"/>
                <a:gridCol w="1461415"/>
                <a:gridCol w="941630"/>
                <a:gridCol w="1342307"/>
                <a:gridCol w="1342307"/>
                <a:gridCol w="1342307"/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Main choice: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200 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100 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Beam energy/( Z </a:t>
                      </a: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TeV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TeV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Colliding bunches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550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550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b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*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Emittance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µm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Emittance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Pb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µm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Pb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/bunch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p/bunch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Initial Luminosity </a:t>
                      </a:r>
                      <a:r>
                        <a:rPr kumimoji="1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r>
                        <a:rPr kumimoji="1" lang="en-US" sz="1600" b="0" i="0" u="none" strike="noStrike" cap="none" normalizeH="0" baseline="-2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10</a:t>
                      </a:r>
                      <a:r>
                        <a:rPr kumimoji="1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28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cm</a:t>
                      </a:r>
                      <a:r>
                        <a:rPr kumimoji="1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-2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s</a:t>
                      </a:r>
                      <a:r>
                        <a:rPr kumimoji="1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Operating days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endParaRPr kumimoji="1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Difficulty (subjective)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endParaRPr kumimoji="1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Integrated luminosity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nb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15.9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23.1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Nucleon-nucleon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pb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038144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Integrated luminosity by scaling from 2011 (c.f. ~7 pb</a:t>
            </a:r>
            <a:r>
              <a:rPr lang="en-US" baseline="30000" dirty="0" smtClean="0"/>
              <a:t>-1</a:t>
            </a:r>
            <a:r>
              <a:rPr lang="en-US" dirty="0" smtClean="0"/>
              <a:t> NN in </a:t>
            </a:r>
            <a:r>
              <a:rPr lang="en-US" dirty="0" err="1" smtClean="0"/>
              <a:t>Pb-Pb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Average </a:t>
            </a:r>
            <a:r>
              <a:rPr lang="en-US" dirty="0" err="1" smtClean="0"/>
              <a:t>Pb</a:t>
            </a:r>
            <a:r>
              <a:rPr lang="en-US" dirty="0" smtClean="0"/>
              <a:t> bunch intensities from best  2011 experience.</a:t>
            </a:r>
            <a:br>
              <a:rPr lang="en-US" dirty="0" smtClean="0"/>
            </a:br>
            <a:r>
              <a:rPr lang="en-US" dirty="0" smtClean="0"/>
              <a:t>Proton bunch intensities conservative, another factor 10 </a:t>
            </a:r>
            <a:r>
              <a:rPr lang="en-US" b="1" dirty="0" smtClean="0"/>
              <a:t>???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Proton emittance conservative, another factor 1.37 </a:t>
            </a:r>
            <a:r>
              <a:rPr lang="en-US" b="1" dirty="0" smtClean="0"/>
              <a:t>?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Should reduce by 0.6/0.8 m for recent change of </a:t>
            </a:r>
            <a:r>
              <a:rPr kumimoji="1"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b</a:t>
            </a:r>
            <a:r>
              <a:rPr kumimoji="1" lang="en-US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* </a:t>
            </a:r>
            <a:endParaRPr kumimoji="1" lang="en-US" dirty="0">
              <a:effectLst>
                <a:outerShdw blurRad="38100" dist="38100" dir="2700000" algn="tl">
                  <a:srgbClr val="C0C0C0"/>
                </a:outerShdw>
              </a:effectLst>
              <a:latin typeface="Wingdings" pitchFamily="2" charset="2"/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Untested moving encounter effects, possible reduction factor 0.1 </a:t>
            </a:r>
            <a:r>
              <a:rPr lang="en-GB" b="1" dirty="0" smtClean="0">
                <a:solidFill>
                  <a:srgbClr val="FF0000"/>
                </a:solidFill>
              </a:rPr>
              <a:t>??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46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Filling Scheme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Basic choice between 100 ns and 200 ns </a:t>
            </a:r>
          </a:p>
          <a:p>
            <a:pPr lvl="1"/>
            <a:r>
              <a:rPr lang="en-GB" dirty="0" smtClean="0"/>
              <a:t>Construct same pattern for p </a:t>
            </a:r>
            <a:r>
              <a:rPr lang="en-GB" i="1" dirty="0" smtClean="0"/>
              <a:t>and </a:t>
            </a:r>
            <a:r>
              <a:rPr lang="en-GB" dirty="0" err="1" smtClean="0"/>
              <a:t>Pb</a:t>
            </a:r>
            <a:endParaRPr lang="en-GB" dirty="0" smtClean="0"/>
          </a:p>
          <a:p>
            <a:pPr lvl="1"/>
            <a:r>
              <a:rPr lang="en-GB" dirty="0" smtClean="0"/>
              <a:t>Similar luminosity expectations</a:t>
            </a:r>
          </a:p>
          <a:p>
            <a:pPr lvl="1"/>
            <a:r>
              <a:rPr lang="en-GB" dirty="0" smtClean="0"/>
              <a:t>200 ns better for separation around ALICE at this energy</a:t>
            </a:r>
          </a:p>
          <a:p>
            <a:r>
              <a:rPr lang="en-GB" dirty="0" smtClean="0"/>
              <a:t>Priority for ALICE</a:t>
            </a:r>
          </a:p>
          <a:p>
            <a:pPr lvl="1"/>
            <a:r>
              <a:rPr lang="en-GB" dirty="0" smtClean="0"/>
              <a:t>Now that we are doing RF re-phasing, it should finally be possible to make bunch 1 collide with bunch 1 at IP2 </a:t>
            </a:r>
          </a:p>
          <a:p>
            <a:pPr lvl="1"/>
            <a:r>
              <a:rPr lang="en-GB" dirty="0" smtClean="0"/>
              <a:t>Maintain machine protection constraints on numbering</a:t>
            </a:r>
          </a:p>
          <a:p>
            <a:pPr lvl="1"/>
            <a:r>
              <a:rPr lang="en-GB" dirty="0" smtClean="0"/>
              <a:t>Beam instrumentation and logging system (FBCT, BSRT, …)     – will it all be transparent ?</a:t>
            </a:r>
          </a:p>
          <a:p>
            <a:r>
              <a:rPr lang="en-GB" dirty="0" smtClean="0"/>
              <a:t>Non-colliding bunches</a:t>
            </a:r>
          </a:p>
          <a:p>
            <a:pPr lvl="1"/>
            <a:r>
              <a:rPr lang="en-GB" dirty="0" smtClean="0"/>
              <a:t>Presumed needed by ALICE, ATLAS, CMS</a:t>
            </a:r>
          </a:p>
          <a:p>
            <a:r>
              <a:rPr lang="en-GB" dirty="0" err="1" smtClean="0"/>
              <a:t>LHCb</a:t>
            </a:r>
            <a:endParaRPr lang="en-GB" dirty="0" smtClean="0"/>
          </a:p>
          <a:p>
            <a:pPr lvl="1"/>
            <a:r>
              <a:rPr lang="en-GB" dirty="0" smtClean="0"/>
              <a:t>Lower priority – but we must take some collisions away from the others.  </a:t>
            </a:r>
            <a:r>
              <a:rPr lang="en-GB" dirty="0" smtClean="0">
                <a:solidFill>
                  <a:srgbClr val="FF0000"/>
                </a:solidFill>
              </a:rPr>
              <a:t>How much?  </a:t>
            </a:r>
            <a:r>
              <a:rPr lang="en-GB" dirty="0" smtClean="0"/>
              <a:t>Displace one out of 15 batches?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10 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059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</a:t>
            </a:r>
            <a:r>
              <a:rPr lang="en-US" dirty="0" err="1" smtClean="0"/>
              <a:t>Pb</a:t>
            </a:r>
            <a:r>
              <a:rPr lang="en-US" dirty="0" smtClean="0"/>
              <a:t> 200ns scheme in 2012</a:t>
            </a:r>
            <a:endParaRPr lang="en-GB" dirty="0"/>
          </a:p>
        </p:txBody>
      </p:sp>
      <p:grpSp>
        <p:nvGrpSpPr>
          <p:cNvPr id="3" name="Group 188"/>
          <p:cNvGrpSpPr>
            <a:grpSpLocks/>
          </p:cNvGrpSpPr>
          <p:nvPr/>
        </p:nvGrpSpPr>
        <p:grpSpPr bwMode="auto">
          <a:xfrm>
            <a:off x="4285288" y="4595163"/>
            <a:ext cx="1688123" cy="304800"/>
            <a:chOff x="1920" y="1920"/>
            <a:chExt cx="1056" cy="192"/>
          </a:xfrm>
        </p:grpSpPr>
        <p:grpSp>
          <p:nvGrpSpPr>
            <p:cNvPr id="4" name="Group 189"/>
            <p:cNvGrpSpPr>
              <a:grpSpLocks/>
            </p:cNvGrpSpPr>
            <p:nvPr/>
          </p:nvGrpSpPr>
          <p:grpSpPr bwMode="auto">
            <a:xfrm>
              <a:off x="1920" y="1920"/>
              <a:ext cx="1056" cy="192"/>
              <a:chOff x="1920" y="1920"/>
              <a:chExt cx="1056" cy="192"/>
            </a:xfrm>
          </p:grpSpPr>
          <p:grpSp>
            <p:nvGrpSpPr>
              <p:cNvPr id="5" name="Group 190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19" name="Arc 191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0" name="Arc 192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1" name="Line 193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2" name="Line 194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6" name="Group 195"/>
              <p:cNvGrpSpPr>
                <a:grpSpLocks/>
              </p:cNvGrpSpPr>
              <p:nvPr/>
            </p:nvGrpSpPr>
            <p:grpSpPr bwMode="auto">
              <a:xfrm>
                <a:off x="2448" y="1920"/>
                <a:ext cx="528" cy="192"/>
                <a:chOff x="2976" y="2736"/>
                <a:chExt cx="768" cy="192"/>
              </a:xfrm>
            </p:grpSpPr>
            <p:sp>
              <p:nvSpPr>
                <p:cNvPr id="15" name="Arc 19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6" name="Arc 19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7" name="Line 19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8" name="Line 19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7" name="Group 200"/>
            <p:cNvGrpSpPr>
              <a:grpSpLocks/>
            </p:cNvGrpSpPr>
            <p:nvPr/>
          </p:nvGrpSpPr>
          <p:grpSpPr bwMode="auto">
            <a:xfrm>
              <a:off x="1920" y="1920"/>
              <a:ext cx="528" cy="192"/>
              <a:chOff x="2976" y="2736"/>
              <a:chExt cx="768" cy="192"/>
            </a:xfrm>
          </p:grpSpPr>
          <p:sp>
            <p:nvSpPr>
              <p:cNvPr id="9" name="Arc 201"/>
              <p:cNvSpPr>
                <a:spLocks/>
              </p:cNvSpPr>
              <p:nvPr/>
            </p:nvSpPr>
            <p:spPr bwMode="auto">
              <a:xfrm>
                <a:off x="3360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" name="Arc 202"/>
              <p:cNvSpPr>
                <a:spLocks/>
              </p:cNvSpPr>
              <p:nvPr/>
            </p:nvSpPr>
            <p:spPr bwMode="auto">
              <a:xfrm flipH="1">
                <a:off x="3216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" name="Line 203"/>
              <p:cNvSpPr>
                <a:spLocks noChangeShapeType="1"/>
              </p:cNvSpPr>
              <p:nvPr/>
            </p:nvSpPr>
            <p:spPr bwMode="auto">
              <a:xfrm>
                <a:off x="297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" name="Line 204"/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8" name="Group 223"/>
          <p:cNvGrpSpPr>
            <a:grpSpLocks/>
          </p:cNvGrpSpPr>
          <p:nvPr/>
        </p:nvGrpSpPr>
        <p:grpSpPr bwMode="auto">
          <a:xfrm>
            <a:off x="4693628" y="5280963"/>
            <a:ext cx="863111" cy="304800"/>
            <a:chOff x="1920" y="1920"/>
            <a:chExt cx="1056" cy="192"/>
          </a:xfrm>
        </p:grpSpPr>
        <p:grpSp>
          <p:nvGrpSpPr>
            <p:cNvPr id="13" name="Group 224"/>
            <p:cNvGrpSpPr>
              <a:grpSpLocks/>
            </p:cNvGrpSpPr>
            <p:nvPr/>
          </p:nvGrpSpPr>
          <p:grpSpPr bwMode="auto">
            <a:xfrm>
              <a:off x="1920" y="1920"/>
              <a:ext cx="1056" cy="192"/>
              <a:chOff x="1920" y="1920"/>
              <a:chExt cx="1056" cy="192"/>
            </a:xfrm>
          </p:grpSpPr>
          <p:grpSp>
            <p:nvGrpSpPr>
              <p:cNvPr id="14" name="Group 22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36" name="Arc 22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7" name="Arc 22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8" name="Line 22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9" name="Line 22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23" name="Group 230"/>
              <p:cNvGrpSpPr>
                <a:grpSpLocks/>
              </p:cNvGrpSpPr>
              <p:nvPr/>
            </p:nvGrpSpPr>
            <p:grpSpPr bwMode="auto">
              <a:xfrm>
                <a:off x="2448" y="1920"/>
                <a:ext cx="528" cy="192"/>
                <a:chOff x="2976" y="2736"/>
                <a:chExt cx="768" cy="192"/>
              </a:xfrm>
            </p:grpSpPr>
            <p:sp>
              <p:nvSpPr>
                <p:cNvPr id="32" name="Arc 231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3" name="Arc 232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4" name="Line 233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5" name="Line 234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24" name="Group 235"/>
            <p:cNvGrpSpPr>
              <a:grpSpLocks/>
            </p:cNvGrpSpPr>
            <p:nvPr/>
          </p:nvGrpSpPr>
          <p:grpSpPr bwMode="auto">
            <a:xfrm>
              <a:off x="1920" y="1920"/>
              <a:ext cx="528" cy="192"/>
              <a:chOff x="2976" y="2736"/>
              <a:chExt cx="768" cy="192"/>
            </a:xfrm>
          </p:grpSpPr>
          <p:sp>
            <p:nvSpPr>
              <p:cNvPr id="26" name="Arc 236"/>
              <p:cNvSpPr>
                <a:spLocks/>
              </p:cNvSpPr>
              <p:nvPr/>
            </p:nvSpPr>
            <p:spPr bwMode="auto">
              <a:xfrm>
                <a:off x="3360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7" name="Arc 237"/>
              <p:cNvSpPr>
                <a:spLocks/>
              </p:cNvSpPr>
              <p:nvPr/>
            </p:nvSpPr>
            <p:spPr bwMode="auto">
              <a:xfrm flipH="1">
                <a:off x="3216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8" name="Line 238"/>
              <p:cNvSpPr>
                <a:spLocks noChangeShapeType="1"/>
              </p:cNvSpPr>
              <p:nvPr/>
            </p:nvSpPr>
            <p:spPr bwMode="auto">
              <a:xfrm>
                <a:off x="297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9" name="Line 239"/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40" name="Rectangle 314"/>
          <p:cNvSpPr>
            <a:spLocks noChangeArrowheads="1"/>
          </p:cNvSpPr>
          <p:nvPr/>
        </p:nvSpPr>
        <p:spPr bwMode="auto">
          <a:xfrm>
            <a:off x="351692" y="4747563"/>
            <a:ext cx="633046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LEIR</a:t>
            </a:r>
          </a:p>
        </p:txBody>
      </p:sp>
      <p:sp>
        <p:nvSpPr>
          <p:cNvPr id="41" name="Rectangle 315"/>
          <p:cNvSpPr>
            <a:spLocks noChangeArrowheads="1"/>
          </p:cNvSpPr>
          <p:nvPr/>
        </p:nvSpPr>
        <p:spPr bwMode="auto">
          <a:xfrm>
            <a:off x="422031" y="5357163"/>
            <a:ext cx="2602523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PS batch expansion </a:t>
            </a:r>
            <a:b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bunch </a:t>
            </a: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spacing = 200ns</a:t>
            </a:r>
          </a:p>
        </p:txBody>
      </p:sp>
      <p:sp>
        <p:nvSpPr>
          <p:cNvPr id="42" name="Rectangle 469"/>
          <p:cNvSpPr>
            <a:spLocks noChangeArrowheads="1"/>
          </p:cNvSpPr>
          <p:nvPr/>
        </p:nvSpPr>
        <p:spPr bwMode="auto">
          <a:xfrm>
            <a:off x="328246" y="5979872"/>
            <a:ext cx="2180492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SPS at  extraction,</a:t>
            </a:r>
            <a:br>
              <a:rPr lang="en-US" sz="1300" dirty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000" dirty="0">
                <a:solidFill>
                  <a:srgbClr val="1F497D"/>
                </a:solidFill>
                <a:latin typeface="Comic Sans MS" pitchFamily="66" charset="0"/>
              </a:rPr>
              <a:t>after 12 transfers from </a:t>
            </a:r>
            <a:r>
              <a:rPr lang="en-US" sz="1000" dirty="0" smtClean="0">
                <a:solidFill>
                  <a:srgbClr val="1F497D"/>
                </a:solidFill>
                <a:latin typeface="Comic Sans MS" pitchFamily="66" charset="0"/>
              </a:rPr>
              <a:t>PS,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rgbClr val="1F497D"/>
                </a:solidFill>
                <a:latin typeface="Comic Sans MS" pitchFamily="66" charset="0"/>
              </a:rPr>
              <a:t>Batch spacing = 225 ns minimum</a:t>
            </a:r>
            <a:endParaRPr lang="en-US" sz="1000" b="1" dirty="0">
              <a:solidFill>
                <a:srgbClr val="1F497D"/>
              </a:solidFill>
              <a:latin typeface="Comic Sans MS" pitchFamily="66" charset="0"/>
            </a:endParaRPr>
          </a:p>
        </p:txBody>
      </p:sp>
      <p:grpSp>
        <p:nvGrpSpPr>
          <p:cNvPr id="25" name="Group 471"/>
          <p:cNvGrpSpPr>
            <a:grpSpLocks/>
          </p:cNvGrpSpPr>
          <p:nvPr/>
        </p:nvGrpSpPr>
        <p:grpSpPr bwMode="auto">
          <a:xfrm>
            <a:off x="3868615" y="6026397"/>
            <a:ext cx="3376246" cy="304800"/>
            <a:chOff x="2496" y="2688"/>
            <a:chExt cx="2304" cy="192"/>
          </a:xfrm>
        </p:grpSpPr>
        <p:grpSp>
          <p:nvGrpSpPr>
            <p:cNvPr id="30" name="Group 472"/>
            <p:cNvGrpSpPr>
              <a:grpSpLocks/>
            </p:cNvGrpSpPr>
            <p:nvPr/>
          </p:nvGrpSpPr>
          <p:grpSpPr bwMode="auto">
            <a:xfrm>
              <a:off x="2496" y="2688"/>
              <a:ext cx="1056" cy="192"/>
              <a:chOff x="1968" y="3504"/>
              <a:chExt cx="1056" cy="192"/>
            </a:xfrm>
          </p:grpSpPr>
          <p:grpSp>
            <p:nvGrpSpPr>
              <p:cNvPr id="31" name="Group 473"/>
              <p:cNvGrpSpPr>
                <a:grpSpLocks/>
              </p:cNvGrpSpPr>
              <p:nvPr/>
            </p:nvGrpSpPr>
            <p:grpSpPr bwMode="auto">
              <a:xfrm>
                <a:off x="1968" y="3504"/>
                <a:ext cx="480" cy="192"/>
                <a:chOff x="5136" y="3312"/>
                <a:chExt cx="480" cy="192"/>
              </a:xfrm>
            </p:grpSpPr>
            <p:grpSp>
              <p:nvGrpSpPr>
                <p:cNvPr id="43" name="Group 474"/>
                <p:cNvGrpSpPr>
                  <a:grpSpLocks/>
                </p:cNvGrpSpPr>
                <p:nvPr/>
              </p:nvGrpSpPr>
              <p:grpSpPr bwMode="auto">
                <a:xfrm>
                  <a:off x="5136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94" name="Arc 475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95" name="Arc 476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96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97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44" name="Group 479"/>
                <p:cNvGrpSpPr>
                  <a:grpSpLocks/>
                </p:cNvGrpSpPr>
                <p:nvPr/>
              </p:nvGrpSpPr>
              <p:grpSpPr bwMode="auto">
                <a:xfrm>
                  <a:off x="5424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90" name="Arc 480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91" name="Arc 481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92" name="Line 48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93" name="Line 483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89" name="Line 484"/>
                <p:cNvSpPr>
                  <a:spLocks noChangeShapeType="1"/>
                </p:cNvSpPr>
                <p:nvPr/>
              </p:nvSpPr>
              <p:spPr bwMode="auto">
                <a:xfrm>
                  <a:off x="5328" y="35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45" name="Group 485"/>
              <p:cNvGrpSpPr>
                <a:grpSpLocks/>
              </p:cNvGrpSpPr>
              <p:nvPr/>
            </p:nvGrpSpPr>
            <p:grpSpPr bwMode="auto">
              <a:xfrm>
                <a:off x="2544" y="3504"/>
                <a:ext cx="480" cy="192"/>
                <a:chOff x="5136" y="3312"/>
                <a:chExt cx="480" cy="192"/>
              </a:xfrm>
            </p:grpSpPr>
            <p:grpSp>
              <p:nvGrpSpPr>
                <p:cNvPr id="46" name="Group 486"/>
                <p:cNvGrpSpPr>
                  <a:grpSpLocks/>
                </p:cNvGrpSpPr>
                <p:nvPr/>
              </p:nvGrpSpPr>
              <p:grpSpPr bwMode="auto">
                <a:xfrm>
                  <a:off x="5136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83" name="Arc 487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4" name="Arc 488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5" name="Line 48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6" name="Line 490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48" name="Group 491"/>
                <p:cNvGrpSpPr>
                  <a:grpSpLocks/>
                </p:cNvGrpSpPr>
                <p:nvPr/>
              </p:nvGrpSpPr>
              <p:grpSpPr bwMode="auto">
                <a:xfrm>
                  <a:off x="5424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79" name="Arc 492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0" name="Arc 493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1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2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78" name="Line 496"/>
                <p:cNvSpPr>
                  <a:spLocks noChangeShapeType="1"/>
                </p:cNvSpPr>
                <p:nvPr/>
              </p:nvSpPr>
              <p:spPr bwMode="auto">
                <a:xfrm>
                  <a:off x="5328" y="35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75" name="Line 497"/>
              <p:cNvSpPr>
                <a:spLocks noChangeShapeType="1"/>
              </p:cNvSpPr>
              <p:nvPr/>
            </p:nvSpPr>
            <p:spPr bwMode="auto">
              <a:xfrm>
                <a:off x="2448" y="36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49" name="Group 498"/>
            <p:cNvGrpSpPr>
              <a:grpSpLocks/>
            </p:cNvGrpSpPr>
            <p:nvPr/>
          </p:nvGrpSpPr>
          <p:grpSpPr bwMode="auto">
            <a:xfrm>
              <a:off x="3744" y="2688"/>
              <a:ext cx="1056" cy="192"/>
              <a:chOff x="1968" y="3504"/>
              <a:chExt cx="1056" cy="192"/>
            </a:xfrm>
          </p:grpSpPr>
          <p:grpSp>
            <p:nvGrpSpPr>
              <p:cNvPr id="51" name="Group 499"/>
              <p:cNvGrpSpPr>
                <a:grpSpLocks/>
              </p:cNvGrpSpPr>
              <p:nvPr/>
            </p:nvGrpSpPr>
            <p:grpSpPr bwMode="auto">
              <a:xfrm>
                <a:off x="1968" y="3504"/>
                <a:ext cx="480" cy="192"/>
                <a:chOff x="5136" y="3312"/>
                <a:chExt cx="480" cy="192"/>
              </a:xfrm>
            </p:grpSpPr>
            <p:grpSp>
              <p:nvGrpSpPr>
                <p:cNvPr id="52" name="Group 500"/>
                <p:cNvGrpSpPr>
                  <a:grpSpLocks/>
                </p:cNvGrpSpPr>
                <p:nvPr/>
              </p:nvGrpSpPr>
              <p:grpSpPr bwMode="auto">
                <a:xfrm>
                  <a:off x="5136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69" name="Arc 50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0" name="Arc 50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1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2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62" name="Group 505"/>
                <p:cNvGrpSpPr>
                  <a:grpSpLocks/>
                </p:cNvGrpSpPr>
                <p:nvPr/>
              </p:nvGrpSpPr>
              <p:grpSpPr bwMode="auto">
                <a:xfrm>
                  <a:off x="5424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65" name="Arc 50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6" name="Arc 50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7" name="Line 50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8" name="Line 50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64" name="Line 510"/>
                <p:cNvSpPr>
                  <a:spLocks noChangeShapeType="1"/>
                </p:cNvSpPr>
                <p:nvPr/>
              </p:nvSpPr>
              <p:spPr bwMode="auto">
                <a:xfrm>
                  <a:off x="5328" y="35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63" name="Group 511"/>
              <p:cNvGrpSpPr>
                <a:grpSpLocks/>
              </p:cNvGrpSpPr>
              <p:nvPr/>
            </p:nvGrpSpPr>
            <p:grpSpPr bwMode="auto">
              <a:xfrm>
                <a:off x="2544" y="3504"/>
                <a:ext cx="480" cy="192"/>
                <a:chOff x="5136" y="3312"/>
                <a:chExt cx="480" cy="192"/>
              </a:xfrm>
            </p:grpSpPr>
            <p:grpSp>
              <p:nvGrpSpPr>
                <p:cNvPr id="73" name="Group 512"/>
                <p:cNvGrpSpPr>
                  <a:grpSpLocks/>
                </p:cNvGrpSpPr>
                <p:nvPr/>
              </p:nvGrpSpPr>
              <p:grpSpPr bwMode="auto">
                <a:xfrm>
                  <a:off x="5136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58" name="Arc 513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9" name="Arc 514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0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1" name="Line 516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74" name="Group 517"/>
                <p:cNvGrpSpPr>
                  <a:grpSpLocks/>
                </p:cNvGrpSpPr>
                <p:nvPr/>
              </p:nvGrpSpPr>
              <p:grpSpPr bwMode="auto">
                <a:xfrm>
                  <a:off x="5424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54" name="Arc 518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5" name="Arc 519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6" name="Line 5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7" name="Line 521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53" name="Line 522"/>
                <p:cNvSpPr>
                  <a:spLocks noChangeShapeType="1"/>
                </p:cNvSpPr>
                <p:nvPr/>
              </p:nvSpPr>
              <p:spPr bwMode="auto">
                <a:xfrm>
                  <a:off x="5328" y="35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50" name="Line 523"/>
              <p:cNvSpPr>
                <a:spLocks noChangeShapeType="1"/>
              </p:cNvSpPr>
              <p:nvPr/>
            </p:nvSpPr>
            <p:spPr bwMode="auto">
              <a:xfrm>
                <a:off x="2448" y="36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47" name="Line 524"/>
            <p:cNvSpPr>
              <a:spLocks noChangeShapeType="1"/>
            </p:cNvSpPr>
            <p:nvPr/>
          </p:nvSpPr>
          <p:spPr bwMode="auto">
            <a:xfrm>
              <a:off x="3552" y="28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52" name="Rectangle 579"/>
          <p:cNvSpPr>
            <a:spLocks noChangeArrowheads="1"/>
          </p:cNvSpPr>
          <p:nvPr/>
        </p:nvSpPr>
        <p:spPr bwMode="auto">
          <a:xfrm>
            <a:off x="984737" y="4747563"/>
            <a:ext cx="1969477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(9 10</a:t>
            </a:r>
            <a:r>
              <a:rPr lang="en-US" sz="1300" baseline="30000" dirty="0">
                <a:solidFill>
                  <a:srgbClr val="1F497D"/>
                </a:solidFill>
                <a:latin typeface="Comic Sans MS" pitchFamily="66" charset="0"/>
              </a:rPr>
              <a:t>8  </a:t>
            </a:r>
            <a:r>
              <a:rPr lang="en-US" sz="1300" dirty="0" err="1">
                <a:solidFill>
                  <a:srgbClr val="1F497D"/>
                </a:solidFill>
                <a:latin typeface="Comic Sans MS" pitchFamily="66" charset="0"/>
              </a:rPr>
              <a:t>Pb</a:t>
            </a: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 ions / 3.6 s)</a:t>
            </a:r>
          </a:p>
        </p:txBody>
      </p:sp>
      <p:sp>
        <p:nvSpPr>
          <p:cNvPr id="154" name="Rectangle 587"/>
          <p:cNvSpPr>
            <a:spLocks noChangeArrowheads="1"/>
          </p:cNvSpPr>
          <p:nvPr/>
        </p:nvSpPr>
        <p:spPr bwMode="auto">
          <a:xfrm>
            <a:off x="5345723" y="5814363"/>
            <a:ext cx="773723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>
                <a:solidFill>
                  <a:srgbClr val="C0504D"/>
                </a:solidFill>
                <a:latin typeface="Comic Sans MS" pitchFamily="66" charset="0"/>
              </a:rPr>
              <a:t>1.4 10</a:t>
            </a:r>
            <a:r>
              <a:rPr lang="en-US" sz="1300" baseline="30000">
                <a:solidFill>
                  <a:srgbClr val="C0504D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56" name="Line 589"/>
          <p:cNvSpPr>
            <a:spLocks noChangeShapeType="1"/>
          </p:cNvSpPr>
          <p:nvPr/>
        </p:nvSpPr>
        <p:spPr bwMode="auto">
          <a:xfrm flipV="1">
            <a:off x="5275385" y="6026397"/>
            <a:ext cx="140677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6" name="Group 600"/>
          <p:cNvGrpSpPr>
            <a:grpSpLocks/>
          </p:cNvGrpSpPr>
          <p:nvPr/>
        </p:nvGrpSpPr>
        <p:grpSpPr bwMode="auto">
          <a:xfrm>
            <a:off x="7807569" y="4214163"/>
            <a:ext cx="1336431" cy="1981200"/>
            <a:chOff x="5184" y="1056"/>
            <a:chExt cx="912" cy="1248"/>
          </a:xfrm>
        </p:grpSpPr>
        <p:sp>
          <p:nvSpPr>
            <p:cNvPr id="160" name="Rectangle 601"/>
            <p:cNvSpPr>
              <a:spLocks noChangeArrowheads="1"/>
            </p:cNvSpPr>
            <p:nvPr/>
          </p:nvSpPr>
          <p:spPr bwMode="auto">
            <a:xfrm>
              <a:off x="5376" y="1056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solidFill>
                    <a:srgbClr val="4F81BD"/>
                  </a:solidFill>
                  <a:latin typeface="Comic Sans MS" pitchFamily="66" charset="0"/>
                </a:rPr>
                <a:t>Harmonic number / Frequency</a:t>
              </a:r>
            </a:p>
          </p:txBody>
        </p:sp>
        <p:sp>
          <p:nvSpPr>
            <p:cNvPr id="161" name="Rectangle 602"/>
            <p:cNvSpPr>
              <a:spLocks noChangeArrowheads="1"/>
            </p:cNvSpPr>
            <p:nvPr/>
          </p:nvSpPr>
          <p:spPr bwMode="auto">
            <a:xfrm>
              <a:off x="5520" y="1440"/>
              <a:ext cx="288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solidFill>
                    <a:srgbClr val="4F81BD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62" name="Rectangle 603"/>
            <p:cNvSpPr>
              <a:spLocks noChangeArrowheads="1"/>
            </p:cNvSpPr>
            <p:nvPr/>
          </p:nvSpPr>
          <p:spPr bwMode="auto">
            <a:xfrm>
              <a:off x="5280" y="1824"/>
              <a:ext cx="768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solidFill>
                    <a:srgbClr val="4F81BD"/>
                  </a:solidFill>
                  <a:latin typeface="Comic Sans MS" pitchFamily="66" charset="0"/>
                </a:rPr>
                <a:t>24-21</a:t>
              </a:r>
              <a:br>
                <a:rPr lang="en-US" sz="1000" b="1" dirty="0">
                  <a:solidFill>
                    <a:srgbClr val="4F81BD"/>
                  </a:solidFill>
                  <a:latin typeface="Comic Sans MS" pitchFamily="66" charset="0"/>
                </a:rPr>
              </a:br>
              <a:r>
                <a:rPr lang="en-US" sz="1000" b="1" dirty="0">
                  <a:solidFill>
                    <a:srgbClr val="4F81BD"/>
                  </a:solidFill>
                  <a:latin typeface="Comic Sans MS" pitchFamily="66" charset="0"/>
                </a:rPr>
                <a:t>-</a:t>
              </a:r>
              <a: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  <a:t>169</a:t>
              </a:r>
              <a:endParaRPr lang="en-US" sz="1000" b="1" dirty="0">
                <a:solidFill>
                  <a:srgbClr val="4F81BD"/>
                </a:solidFill>
                <a:latin typeface="Comic Sans MS" pitchFamily="66" charset="0"/>
              </a:endParaRPr>
            </a:p>
          </p:txBody>
        </p:sp>
        <p:sp>
          <p:nvSpPr>
            <p:cNvPr id="163" name="Rectangle 604"/>
            <p:cNvSpPr>
              <a:spLocks noChangeArrowheads="1"/>
            </p:cNvSpPr>
            <p:nvPr/>
          </p:nvSpPr>
          <p:spPr bwMode="auto">
            <a:xfrm>
              <a:off x="5184" y="1680"/>
              <a:ext cx="912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solidFill>
                    <a:srgbClr val="4F81BD"/>
                  </a:solidFill>
                  <a:latin typeface="Comic Sans MS" pitchFamily="66" charset="0"/>
                </a:rPr>
                <a:t>16–14-12-24</a:t>
              </a:r>
            </a:p>
          </p:txBody>
        </p:sp>
        <p:sp>
          <p:nvSpPr>
            <p:cNvPr id="164" name="Rectangle 606"/>
            <p:cNvSpPr>
              <a:spLocks noChangeArrowheads="1"/>
            </p:cNvSpPr>
            <p:nvPr/>
          </p:nvSpPr>
          <p:spPr bwMode="auto">
            <a:xfrm>
              <a:off x="5424" y="2160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solidFill>
                    <a:srgbClr val="4F81BD"/>
                  </a:solidFill>
                  <a:latin typeface="Comic Sans MS" pitchFamily="66" charset="0"/>
                </a:rPr>
                <a:t>200 MHz</a:t>
              </a:r>
            </a:p>
          </p:txBody>
        </p:sp>
      </p:grpSp>
      <p:grpSp>
        <p:nvGrpSpPr>
          <p:cNvPr id="107" name="Group 82"/>
          <p:cNvGrpSpPr>
            <a:grpSpLocks/>
          </p:cNvGrpSpPr>
          <p:nvPr/>
        </p:nvGrpSpPr>
        <p:grpSpPr bwMode="auto">
          <a:xfrm>
            <a:off x="2813538" y="4137963"/>
            <a:ext cx="914400" cy="2133600"/>
            <a:chOff x="1632" y="1104"/>
            <a:chExt cx="624" cy="1344"/>
          </a:xfrm>
        </p:grpSpPr>
        <p:sp>
          <p:nvSpPr>
            <p:cNvPr id="201" name="Rectangle 83"/>
            <p:cNvSpPr>
              <a:spLocks noChangeArrowheads="1"/>
            </p:cNvSpPr>
            <p:nvPr/>
          </p:nvSpPr>
          <p:spPr bwMode="auto">
            <a:xfrm>
              <a:off x="1872" y="1440"/>
              <a:ext cx="192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solidFill>
                    <a:srgbClr val="C0504D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2" name="Rectangle 84"/>
            <p:cNvSpPr>
              <a:spLocks noChangeArrowheads="1"/>
            </p:cNvSpPr>
            <p:nvPr/>
          </p:nvSpPr>
          <p:spPr bwMode="auto">
            <a:xfrm>
              <a:off x="1776" y="1728"/>
              <a:ext cx="38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  <p:sp>
          <p:nvSpPr>
            <p:cNvPr id="203" name="Rectangle 85"/>
            <p:cNvSpPr>
              <a:spLocks noChangeArrowheads="1"/>
            </p:cNvSpPr>
            <p:nvPr/>
          </p:nvSpPr>
          <p:spPr bwMode="auto">
            <a:xfrm>
              <a:off x="1632" y="1104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C0504D"/>
                  </a:solidFill>
                  <a:latin typeface="Comic Sans MS" pitchFamily="66" charset="0"/>
                </a:rPr>
                <a:t>Nb of bunches</a:t>
              </a:r>
              <a:endParaRPr lang="en-US" sz="1000" b="1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  <p:sp>
          <p:nvSpPr>
            <p:cNvPr id="204" name="Rectangle 86"/>
            <p:cNvSpPr>
              <a:spLocks noChangeArrowheads="1"/>
            </p:cNvSpPr>
            <p:nvPr/>
          </p:nvSpPr>
          <p:spPr bwMode="auto">
            <a:xfrm>
              <a:off x="1776" y="1872"/>
              <a:ext cx="38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solidFill>
                    <a:srgbClr val="C0504D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5" name="Rectangle 88"/>
            <p:cNvSpPr>
              <a:spLocks noChangeArrowheads="1"/>
            </p:cNvSpPr>
            <p:nvPr/>
          </p:nvSpPr>
          <p:spPr bwMode="auto">
            <a:xfrm>
              <a:off x="1728" y="2304"/>
              <a:ext cx="480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C0504D"/>
                  </a:solidFill>
                  <a:latin typeface="Comic Sans MS" pitchFamily="66" charset="0"/>
                </a:rPr>
                <a:t>24</a:t>
              </a:r>
            </a:p>
          </p:txBody>
        </p:sp>
      </p:grpSp>
      <p:grpSp>
        <p:nvGrpSpPr>
          <p:cNvPr id="355" name="Group 188"/>
          <p:cNvGrpSpPr>
            <a:grpSpLocks/>
          </p:cNvGrpSpPr>
          <p:nvPr/>
        </p:nvGrpSpPr>
        <p:grpSpPr bwMode="auto">
          <a:xfrm>
            <a:off x="4235593" y="1494195"/>
            <a:ext cx="1688123" cy="304800"/>
            <a:chOff x="1920" y="1920"/>
            <a:chExt cx="1056" cy="192"/>
          </a:xfrm>
        </p:grpSpPr>
        <p:grpSp>
          <p:nvGrpSpPr>
            <p:cNvPr id="356" name="Group 189"/>
            <p:cNvGrpSpPr>
              <a:grpSpLocks/>
            </p:cNvGrpSpPr>
            <p:nvPr/>
          </p:nvGrpSpPr>
          <p:grpSpPr bwMode="auto">
            <a:xfrm>
              <a:off x="1920" y="1920"/>
              <a:ext cx="1056" cy="192"/>
              <a:chOff x="1920" y="1920"/>
              <a:chExt cx="1056" cy="192"/>
            </a:xfrm>
          </p:grpSpPr>
          <p:grpSp>
            <p:nvGrpSpPr>
              <p:cNvPr id="374" name="Group 190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400" name="Arc 191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01" name="Arc 192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02" name="Line 193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03" name="Line 194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375" name="Group 195"/>
              <p:cNvGrpSpPr>
                <a:grpSpLocks/>
              </p:cNvGrpSpPr>
              <p:nvPr/>
            </p:nvGrpSpPr>
            <p:grpSpPr bwMode="auto">
              <a:xfrm>
                <a:off x="2448" y="1920"/>
                <a:ext cx="528" cy="192"/>
                <a:chOff x="2976" y="2736"/>
                <a:chExt cx="768" cy="192"/>
              </a:xfrm>
            </p:grpSpPr>
            <p:sp>
              <p:nvSpPr>
                <p:cNvPr id="384" name="Arc 19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85" name="Arc 19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90" name="Line 19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91" name="Line 19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365" name="Group 200"/>
            <p:cNvGrpSpPr>
              <a:grpSpLocks/>
            </p:cNvGrpSpPr>
            <p:nvPr/>
          </p:nvGrpSpPr>
          <p:grpSpPr bwMode="auto">
            <a:xfrm>
              <a:off x="1920" y="1920"/>
              <a:ext cx="528" cy="192"/>
              <a:chOff x="2976" y="2736"/>
              <a:chExt cx="768" cy="192"/>
            </a:xfrm>
          </p:grpSpPr>
          <p:sp>
            <p:nvSpPr>
              <p:cNvPr id="366" name="Arc 201"/>
              <p:cNvSpPr>
                <a:spLocks/>
              </p:cNvSpPr>
              <p:nvPr/>
            </p:nvSpPr>
            <p:spPr bwMode="auto">
              <a:xfrm>
                <a:off x="3360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7" name="Arc 202"/>
              <p:cNvSpPr>
                <a:spLocks/>
              </p:cNvSpPr>
              <p:nvPr/>
            </p:nvSpPr>
            <p:spPr bwMode="auto">
              <a:xfrm flipH="1">
                <a:off x="3216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8" name="Line 203"/>
              <p:cNvSpPr>
                <a:spLocks noChangeShapeType="1"/>
              </p:cNvSpPr>
              <p:nvPr/>
            </p:nvSpPr>
            <p:spPr bwMode="auto">
              <a:xfrm>
                <a:off x="297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9" name="Line 204"/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404" name="Group 223"/>
          <p:cNvGrpSpPr>
            <a:grpSpLocks/>
          </p:cNvGrpSpPr>
          <p:nvPr/>
        </p:nvGrpSpPr>
        <p:grpSpPr bwMode="auto">
          <a:xfrm>
            <a:off x="4693628" y="2179995"/>
            <a:ext cx="863111" cy="304800"/>
            <a:chOff x="1920" y="1920"/>
            <a:chExt cx="1056" cy="192"/>
          </a:xfrm>
        </p:grpSpPr>
        <p:grpSp>
          <p:nvGrpSpPr>
            <p:cNvPr id="409" name="Group 224"/>
            <p:cNvGrpSpPr>
              <a:grpSpLocks/>
            </p:cNvGrpSpPr>
            <p:nvPr/>
          </p:nvGrpSpPr>
          <p:grpSpPr bwMode="auto">
            <a:xfrm>
              <a:off x="1920" y="1920"/>
              <a:ext cx="1056" cy="192"/>
              <a:chOff x="1920" y="1920"/>
              <a:chExt cx="1056" cy="192"/>
            </a:xfrm>
          </p:grpSpPr>
          <p:grpSp>
            <p:nvGrpSpPr>
              <p:cNvPr id="435" name="Group 22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445" name="Arc 22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54" name="Arc 22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55" name="Line 22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60" name="Line 22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436" name="Group 230"/>
              <p:cNvGrpSpPr>
                <a:grpSpLocks/>
              </p:cNvGrpSpPr>
              <p:nvPr/>
            </p:nvGrpSpPr>
            <p:grpSpPr bwMode="auto">
              <a:xfrm>
                <a:off x="2448" y="1920"/>
                <a:ext cx="528" cy="192"/>
                <a:chOff x="2976" y="2736"/>
                <a:chExt cx="768" cy="192"/>
              </a:xfrm>
            </p:grpSpPr>
            <p:sp>
              <p:nvSpPr>
                <p:cNvPr id="437" name="Arc 231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38" name="Arc 232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39" name="Line 233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44" name="Line 234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410" name="Group 235"/>
            <p:cNvGrpSpPr>
              <a:grpSpLocks/>
            </p:cNvGrpSpPr>
            <p:nvPr/>
          </p:nvGrpSpPr>
          <p:grpSpPr bwMode="auto">
            <a:xfrm>
              <a:off x="1920" y="1920"/>
              <a:ext cx="528" cy="192"/>
              <a:chOff x="2976" y="2736"/>
              <a:chExt cx="768" cy="192"/>
            </a:xfrm>
          </p:grpSpPr>
          <p:sp>
            <p:nvSpPr>
              <p:cNvPr id="419" name="Arc 236"/>
              <p:cNvSpPr>
                <a:spLocks/>
              </p:cNvSpPr>
              <p:nvPr/>
            </p:nvSpPr>
            <p:spPr bwMode="auto">
              <a:xfrm>
                <a:off x="3360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20" name="Arc 237"/>
              <p:cNvSpPr>
                <a:spLocks/>
              </p:cNvSpPr>
              <p:nvPr/>
            </p:nvSpPr>
            <p:spPr bwMode="auto">
              <a:xfrm flipH="1">
                <a:off x="3216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25" name="Line 238"/>
              <p:cNvSpPr>
                <a:spLocks noChangeShapeType="1"/>
              </p:cNvSpPr>
              <p:nvPr/>
            </p:nvSpPr>
            <p:spPr bwMode="auto">
              <a:xfrm>
                <a:off x="297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26" name="Line 239"/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461" name="Rectangle 314"/>
          <p:cNvSpPr>
            <a:spLocks noChangeArrowheads="1"/>
          </p:cNvSpPr>
          <p:nvPr/>
        </p:nvSpPr>
        <p:spPr bwMode="auto">
          <a:xfrm>
            <a:off x="351692" y="1646595"/>
            <a:ext cx="633046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PSB</a:t>
            </a:r>
            <a:endParaRPr lang="en-US" sz="1300" dirty="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473" name="Rectangle 315"/>
          <p:cNvSpPr>
            <a:spLocks noChangeArrowheads="1"/>
          </p:cNvSpPr>
          <p:nvPr/>
        </p:nvSpPr>
        <p:spPr bwMode="auto">
          <a:xfrm>
            <a:off x="422031" y="2256195"/>
            <a:ext cx="2602523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PS batch compression</a:t>
            </a:r>
            <a:b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bunch </a:t>
            </a: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spacing = 200ns</a:t>
            </a:r>
          </a:p>
        </p:txBody>
      </p:sp>
      <p:sp>
        <p:nvSpPr>
          <p:cNvPr id="474" name="Rectangle 469"/>
          <p:cNvSpPr>
            <a:spLocks noChangeArrowheads="1"/>
          </p:cNvSpPr>
          <p:nvPr/>
        </p:nvSpPr>
        <p:spPr bwMode="auto">
          <a:xfrm>
            <a:off x="328246" y="2878904"/>
            <a:ext cx="2180492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SPS at  extraction,</a:t>
            </a:r>
            <a:br>
              <a:rPr lang="en-US" sz="1300" dirty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000" dirty="0">
                <a:solidFill>
                  <a:srgbClr val="1F497D"/>
                </a:solidFill>
                <a:latin typeface="Comic Sans MS" pitchFamily="66" charset="0"/>
              </a:rPr>
              <a:t>after 12 transfers from </a:t>
            </a:r>
            <a:r>
              <a:rPr lang="en-US" sz="1000" dirty="0" smtClean="0">
                <a:solidFill>
                  <a:srgbClr val="1F497D"/>
                </a:solidFill>
                <a:latin typeface="Comic Sans MS" pitchFamily="66" charset="0"/>
              </a:rPr>
              <a:t>PS,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rgbClr val="1F497D"/>
                </a:solidFill>
                <a:latin typeface="Comic Sans MS" pitchFamily="66" charset="0"/>
              </a:rPr>
              <a:t>Batch spacing = 225 ns minimum</a:t>
            </a:r>
            <a:endParaRPr lang="en-US" sz="1000" b="1" dirty="0">
              <a:solidFill>
                <a:srgbClr val="1F497D"/>
              </a:solidFill>
              <a:latin typeface="Comic Sans MS" pitchFamily="66" charset="0"/>
            </a:endParaRPr>
          </a:p>
        </p:txBody>
      </p:sp>
      <p:grpSp>
        <p:nvGrpSpPr>
          <p:cNvPr id="475" name="Group 471"/>
          <p:cNvGrpSpPr>
            <a:grpSpLocks/>
          </p:cNvGrpSpPr>
          <p:nvPr/>
        </p:nvGrpSpPr>
        <p:grpSpPr bwMode="auto">
          <a:xfrm>
            <a:off x="3868615" y="2925429"/>
            <a:ext cx="3376246" cy="304800"/>
            <a:chOff x="2496" y="2688"/>
            <a:chExt cx="2304" cy="192"/>
          </a:xfrm>
        </p:grpSpPr>
        <p:grpSp>
          <p:nvGrpSpPr>
            <p:cNvPr id="476" name="Group 472"/>
            <p:cNvGrpSpPr>
              <a:grpSpLocks/>
            </p:cNvGrpSpPr>
            <p:nvPr/>
          </p:nvGrpSpPr>
          <p:grpSpPr bwMode="auto">
            <a:xfrm>
              <a:off x="2496" y="2688"/>
              <a:ext cx="1056" cy="192"/>
              <a:chOff x="1968" y="3504"/>
              <a:chExt cx="1056" cy="192"/>
            </a:xfrm>
          </p:grpSpPr>
          <p:grpSp>
            <p:nvGrpSpPr>
              <p:cNvPr id="504" name="Group 473"/>
              <p:cNvGrpSpPr>
                <a:grpSpLocks/>
              </p:cNvGrpSpPr>
              <p:nvPr/>
            </p:nvGrpSpPr>
            <p:grpSpPr bwMode="auto">
              <a:xfrm>
                <a:off x="1968" y="3504"/>
                <a:ext cx="480" cy="192"/>
                <a:chOff x="5136" y="3312"/>
                <a:chExt cx="480" cy="192"/>
              </a:xfrm>
            </p:grpSpPr>
            <p:grpSp>
              <p:nvGrpSpPr>
                <p:cNvPr id="518" name="Group 474"/>
                <p:cNvGrpSpPr>
                  <a:grpSpLocks/>
                </p:cNvGrpSpPr>
                <p:nvPr/>
              </p:nvGrpSpPr>
              <p:grpSpPr bwMode="auto">
                <a:xfrm>
                  <a:off x="5136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525" name="Arc 475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26" name="Arc 476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27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28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519" name="Group 479"/>
                <p:cNvGrpSpPr>
                  <a:grpSpLocks/>
                </p:cNvGrpSpPr>
                <p:nvPr/>
              </p:nvGrpSpPr>
              <p:grpSpPr bwMode="auto">
                <a:xfrm>
                  <a:off x="5424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521" name="Arc 480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22" name="Arc 481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23" name="Line 48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24" name="Line 483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520" name="Line 484"/>
                <p:cNvSpPr>
                  <a:spLocks noChangeShapeType="1"/>
                </p:cNvSpPr>
                <p:nvPr/>
              </p:nvSpPr>
              <p:spPr bwMode="auto">
                <a:xfrm>
                  <a:off x="5328" y="35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505" name="Group 485"/>
              <p:cNvGrpSpPr>
                <a:grpSpLocks/>
              </p:cNvGrpSpPr>
              <p:nvPr/>
            </p:nvGrpSpPr>
            <p:grpSpPr bwMode="auto">
              <a:xfrm>
                <a:off x="2544" y="3504"/>
                <a:ext cx="480" cy="192"/>
                <a:chOff x="5136" y="3312"/>
                <a:chExt cx="480" cy="192"/>
              </a:xfrm>
            </p:grpSpPr>
            <p:grpSp>
              <p:nvGrpSpPr>
                <p:cNvPr id="507" name="Group 486"/>
                <p:cNvGrpSpPr>
                  <a:grpSpLocks/>
                </p:cNvGrpSpPr>
                <p:nvPr/>
              </p:nvGrpSpPr>
              <p:grpSpPr bwMode="auto">
                <a:xfrm>
                  <a:off x="5136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514" name="Arc 487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15" name="Arc 488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16" name="Line 48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17" name="Line 490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508" name="Group 491"/>
                <p:cNvGrpSpPr>
                  <a:grpSpLocks/>
                </p:cNvGrpSpPr>
                <p:nvPr/>
              </p:nvGrpSpPr>
              <p:grpSpPr bwMode="auto">
                <a:xfrm>
                  <a:off x="5424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510" name="Arc 492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11" name="Arc 493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12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13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509" name="Line 496"/>
                <p:cNvSpPr>
                  <a:spLocks noChangeShapeType="1"/>
                </p:cNvSpPr>
                <p:nvPr/>
              </p:nvSpPr>
              <p:spPr bwMode="auto">
                <a:xfrm>
                  <a:off x="5328" y="35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506" name="Line 497"/>
              <p:cNvSpPr>
                <a:spLocks noChangeShapeType="1"/>
              </p:cNvSpPr>
              <p:nvPr/>
            </p:nvSpPr>
            <p:spPr bwMode="auto">
              <a:xfrm>
                <a:off x="2448" y="36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477" name="Group 498"/>
            <p:cNvGrpSpPr>
              <a:grpSpLocks/>
            </p:cNvGrpSpPr>
            <p:nvPr/>
          </p:nvGrpSpPr>
          <p:grpSpPr bwMode="auto">
            <a:xfrm>
              <a:off x="3744" y="2688"/>
              <a:ext cx="1056" cy="192"/>
              <a:chOff x="1968" y="3504"/>
              <a:chExt cx="1056" cy="192"/>
            </a:xfrm>
          </p:grpSpPr>
          <p:grpSp>
            <p:nvGrpSpPr>
              <p:cNvPr id="479" name="Group 499"/>
              <p:cNvGrpSpPr>
                <a:grpSpLocks/>
              </p:cNvGrpSpPr>
              <p:nvPr/>
            </p:nvGrpSpPr>
            <p:grpSpPr bwMode="auto">
              <a:xfrm>
                <a:off x="1968" y="3504"/>
                <a:ext cx="480" cy="192"/>
                <a:chOff x="5136" y="3312"/>
                <a:chExt cx="480" cy="192"/>
              </a:xfrm>
            </p:grpSpPr>
            <p:grpSp>
              <p:nvGrpSpPr>
                <p:cNvPr id="493" name="Group 500"/>
                <p:cNvGrpSpPr>
                  <a:grpSpLocks/>
                </p:cNvGrpSpPr>
                <p:nvPr/>
              </p:nvGrpSpPr>
              <p:grpSpPr bwMode="auto">
                <a:xfrm>
                  <a:off x="5136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500" name="Arc 50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01" name="Arc 50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02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03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494" name="Group 505"/>
                <p:cNvGrpSpPr>
                  <a:grpSpLocks/>
                </p:cNvGrpSpPr>
                <p:nvPr/>
              </p:nvGrpSpPr>
              <p:grpSpPr bwMode="auto">
                <a:xfrm>
                  <a:off x="5424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496" name="Arc 50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97" name="Arc 50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98" name="Line 50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99" name="Line 50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495" name="Line 510"/>
                <p:cNvSpPr>
                  <a:spLocks noChangeShapeType="1"/>
                </p:cNvSpPr>
                <p:nvPr/>
              </p:nvSpPr>
              <p:spPr bwMode="auto">
                <a:xfrm>
                  <a:off x="5328" y="35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480" name="Group 511"/>
              <p:cNvGrpSpPr>
                <a:grpSpLocks/>
              </p:cNvGrpSpPr>
              <p:nvPr/>
            </p:nvGrpSpPr>
            <p:grpSpPr bwMode="auto">
              <a:xfrm>
                <a:off x="2544" y="3504"/>
                <a:ext cx="480" cy="192"/>
                <a:chOff x="5136" y="3312"/>
                <a:chExt cx="480" cy="192"/>
              </a:xfrm>
            </p:grpSpPr>
            <p:grpSp>
              <p:nvGrpSpPr>
                <p:cNvPr id="482" name="Group 512"/>
                <p:cNvGrpSpPr>
                  <a:grpSpLocks/>
                </p:cNvGrpSpPr>
                <p:nvPr/>
              </p:nvGrpSpPr>
              <p:grpSpPr bwMode="auto">
                <a:xfrm>
                  <a:off x="5136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489" name="Arc 513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90" name="Arc 514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91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92" name="Line 516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483" name="Group 517"/>
                <p:cNvGrpSpPr>
                  <a:grpSpLocks/>
                </p:cNvGrpSpPr>
                <p:nvPr/>
              </p:nvGrpSpPr>
              <p:grpSpPr bwMode="auto">
                <a:xfrm>
                  <a:off x="5424" y="3312"/>
                  <a:ext cx="192" cy="192"/>
                  <a:chOff x="2976" y="2736"/>
                  <a:chExt cx="768" cy="192"/>
                </a:xfrm>
              </p:grpSpPr>
              <p:sp>
                <p:nvSpPr>
                  <p:cNvPr id="485" name="Arc 518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86" name="Arc 519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87" name="Line 5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88" name="Line 521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484" name="Line 522"/>
                <p:cNvSpPr>
                  <a:spLocks noChangeShapeType="1"/>
                </p:cNvSpPr>
                <p:nvPr/>
              </p:nvSpPr>
              <p:spPr bwMode="auto">
                <a:xfrm>
                  <a:off x="5328" y="35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481" name="Line 523"/>
              <p:cNvSpPr>
                <a:spLocks noChangeShapeType="1"/>
              </p:cNvSpPr>
              <p:nvPr/>
            </p:nvSpPr>
            <p:spPr bwMode="auto">
              <a:xfrm>
                <a:off x="2448" y="36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478" name="Line 524"/>
            <p:cNvSpPr>
              <a:spLocks noChangeShapeType="1"/>
            </p:cNvSpPr>
            <p:nvPr/>
          </p:nvSpPr>
          <p:spPr bwMode="auto">
            <a:xfrm>
              <a:off x="3552" y="28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29" name="Rectangle 579"/>
          <p:cNvSpPr>
            <a:spLocks noChangeArrowheads="1"/>
          </p:cNvSpPr>
          <p:nvPr/>
        </p:nvSpPr>
        <p:spPr bwMode="auto">
          <a:xfrm>
            <a:off x="914400" y="1646595"/>
            <a:ext cx="2039815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(3 10</a:t>
            </a:r>
            <a:r>
              <a:rPr lang="en-US" sz="1300" baseline="30000" dirty="0" smtClean="0">
                <a:solidFill>
                  <a:srgbClr val="1F497D"/>
                </a:solidFill>
                <a:latin typeface="Comic Sans MS" pitchFamily="66" charset="0"/>
              </a:rPr>
              <a:t>10  </a:t>
            </a: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protons)</a:t>
            </a:r>
            <a:endParaRPr lang="en-US" sz="1300" dirty="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530" name="Rectangle 587"/>
          <p:cNvSpPr>
            <a:spLocks noChangeArrowheads="1"/>
          </p:cNvSpPr>
          <p:nvPr/>
        </p:nvSpPr>
        <p:spPr bwMode="auto">
          <a:xfrm>
            <a:off x="5345723" y="2713395"/>
            <a:ext cx="773723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C0504D"/>
                </a:solidFill>
                <a:latin typeface="Comic Sans MS" pitchFamily="66" charset="0"/>
              </a:rPr>
              <a:t>1.2 10</a:t>
            </a:r>
            <a:r>
              <a:rPr lang="en-US" sz="1300" baseline="30000" dirty="0" smtClean="0">
                <a:solidFill>
                  <a:srgbClr val="C0504D"/>
                </a:solidFill>
                <a:latin typeface="Comic Sans MS" pitchFamily="66" charset="0"/>
              </a:rPr>
              <a:t>10</a:t>
            </a:r>
            <a:endParaRPr lang="en-US" sz="1300" baseline="30000" dirty="0">
              <a:solidFill>
                <a:srgbClr val="C0504D"/>
              </a:solidFill>
              <a:latin typeface="Comic Sans MS" pitchFamily="66" charset="0"/>
            </a:endParaRPr>
          </a:p>
        </p:txBody>
      </p:sp>
      <p:sp>
        <p:nvSpPr>
          <p:cNvPr id="531" name="Line 589"/>
          <p:cNvSpPr>
            <a:spLocks noChangeShapeType="1"/>
          </p:cNvSpPr>
          <p:nvPr/>
        </p:nvSpPr>
        <p:spPr bwMode="auto">
          <a:xfrm flipV="1">
            <a:off x="5275385" y="2925429"/>
            <a:ext cx="140677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532" name="Group 600"/>
          <p:cNvGrpSpPr>
            <a:grpSpLocks/>
          </p:cNvGrpSpPr>
          <p:nvPr/>
        </p:nvGrpSpPr>
        <p:grpSpPr bwMode="auto">
          <a:xfrm>
            <a:off x="7807569" y="1113195"/>
            <a:ext cx="1336431" cy="1981200"/>
            <a:chOff x="5184" y="1056"/>
            <a:chExt cx="912" cy="1248"/>
          </a:xfrm>
        </p:grpSpPr>
        <p:sp>
          <p:nvSpPr>
            <p:cNvPr id="533" name="Rectangle 601"/>
            <p:cNvSpPr>
              <a:spLocks noChangeArrowheads="1"/>
            </p:cNvSpPr>
            <p:nvPr/>
          </p:nvSpPr>
          <p:spPr bwMode="auto">
            <a:xfrm>
              <a:off x="5376" y="1056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solidFill>
                    <a:srgbClr val="4F81BD"/>
                  </a:solidFill>
                  <a:latin typeface="Comic Sans MS" pitchFamily="66" charset="0"/>
                </a:rPr>
                <a:t>Harmonic number / Frequency</a:t>
              </a:r>
            </a:p>
          </p:txBody>
        </p:sp>
        <p:sp>
          <p:nvSpPr>
            <p:cNvPr id="534" name="Rectangle 602"/>
            <p:cNvSpPr>
              <a:spLocks noChangeArrowheads="1"/>
            </p:cNvSpPr>
            <p:nvPr/>
          </p:nvSpPr>
          <p:spPr bwMode="auto">
            <a:xfrm>
              <a:off x="5520" y="1440"/>
              <a:ext cx="288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  <a:t>2+1</a:t>
              </a:r>
              <a:endParaRPr lang="en-US" sz="1000" b="1" dirty="0">
                <a:solidFill>
                  <a:srgbClr val="4F81BD"/>
                </a:solidFill>
                <a:latin typeface="Comic Sans MS" pitchFamily="66" charset="0"/>
              </a:endParaRPr>
            </a:p>
          </p:txBody>
        </p:sp>
        <p:sp>
          <p:nvSpPr>
            <p:cNvPr id="535" name="Rectangle 603"/>
            <p:cNvSpPr>
              <a:spLocks noChangeArrowheads="1"/>
            </p:cNvSpPr>
            <p:nvPr/>
          </p:nvSpPr>
          <p:spPr bwMode="auto">
            <a:xfrm>
              <a:off x="5280" y="1824"/>
              <a:ext cx="768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  <a:t>20-21</a:t>
              </a:r>
              <a:b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</a:br>
              <a: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  <a:t>-84</a:t>
              </a:r>
              <a:endParaRPr lang="en-US" sz="1000" b="1" dirty="0">
                <a:solidFill>
                  <a:srgbClr val="4F81BD"/>
                </a:solidFill>
                <a:latin typeface="Comic Sans MS" pitchFamily="66" charset="0"/>
              </a:endParaRPr>
            </a:p>
          </p:txBody>
        </p:sp>
        <p:sp>
          <p:nvSpPr>
            <p:cNvPr id="536" name="Rectangle 604"/>
            <p:cNvSpPr>
              <a:spLocks noChangeArrowheads="1"/>
            </p:cNvSpPr>
            <p:nvPr/>
          </p:nvSpPr>
          <p:spPr bwMode="auto">
            <a:xfrm>
              <a:off x="5184" y="1680"/>
              <a:ext cx="912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  <a:t>9-10</a:t>
              </a:r>
              <a:endParaRPr lang="en-US" sz="1000" b="1" dirty="0">
                <a:solidFill>
                  <a:srgbClr val="4F81BD"/>
                </a:solidFill>
                <a:latin typeface="Comic Sans MS" pitchFamily="66" charset="0"/>
              </a:endParaRPr>
            </a:p>
          </p:txBody>
        </p:sp>
        <p:sp>
          <p:nvSpPr>
            <p:cNvPr id="537" name="Rectangle 606"/>
            <p:cNvSpPr>
              <a:spLocks noChangeArrowheads="1"/>
            </p:cNvSpPr>
            <p:nvPr/>
          </p:nvSpPr>
          <p:spPr bwMode="auto">
            <a:xfrm>
              <a:off x="5424" y="2160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solidFill>
                    <a:srgbClr val="4F81BD"/>
                  </a:solidFill>
                  <a:latin typeface="Comic Sans MS" pitchFamily="66" charset="0"/>
                </a:rPr>
                <a:t>200 MHz</a:t>
              </a:r>
            </a:p>
          </p:txBody>
        </p:sp>
      </p:grpSp>
      <p:grpSp>
        <p:nvGrpSpPr>
          <p:cNvPr id="538" name="Group 82"/>
          <p:cNvGrpSpPr>
            <a:grpSpLocks/>
          </p:cNvGrpSpPr>
          <p:nvPr/>
        </p:nvGrpSpPr>
        <p:grpSpPr bwMode="auto">
          <a:xfrm>
            <a:off x="2813538" y="1036995"/>
            <a:ext cx="914400" cy="2133600"/>
            <a:chOff x="1632" y="1104"/>
            <a:chExt cx="624" cy="1344"/>
          </a:xfrm>
        </p:grpSpPr>
        <p:sp>
          <p:nvSpPr>
            <p:cNvPr id="539" name="Rectangle 83"/>
            <p:cNvSpPr>
              <a:spLocks noChangeArrowheads="1"/>
            </p:cNvSpPr>
            <p:nvPr/>
          </p:nvSpPr>
          <p:spPr bwMode="auto">
            <a:xfrm>
              <a:off x="1872" y="1440"/>
              <a:ext cx="192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C0504D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540" name="Rectangle 84"/>
            <p:cNvSpPr>
              <a:spLocks noChangeArrowheads="1"/>
            </p:cNvSpPr>
            <p:nvPr/>
          </p:nvSpPr>
          <p:spPr bwMode="auto">
            <a:xfrm>
              <a:off x="1776" y="1728"/>
              <a:ext cx="38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  <p:sp>
          <p:nvSpPr>
            <p:cNvPr id="541" name="Rectangle 85"/>
            <p:cNvSpPr>
              <a:spLocks noChangeArrowheads="1"/>
            </p:cNvSpPr>
            <p:nvPr/>
          </p:nvSpPr>
          <p:spPr bwMode="auto">
            <a:xfrm>
              <a:off x="1632" y="1104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err="1">
                  <a:solidFill>
                    <a:srgbClr val="C0504D"/>
                  </a:solidFill>
                  <a:latin typeface="Comic Sans MS" pitchFamily="66" charset="0"/>
                </a:rPr>
                <a:t>Nb</a:t>
              </a:r>
              <a:r>
                <a:rPr lang="en-US" sz="1200" dirty="0">
                  <a:solidFill>
                    <a:srgbClr val="C0504D"/>
                  </a:solidFill>
                  <a:latin typeface="Comic Sans MS" pitchFamily="66" charset="0"/>
                </a:rPr>
                <a:t> of bunches</a:t>
              </a:r>
              <a:endParaRPr lang="en-US" sz="1000" b="1" dirty="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  <p:sp>
          <p:nvSpPr>
            <p:cNvPr id="542" name="Rectangle 86"/>
            <p:cNvSpPr>
              <a:spLocks noChangeArrowheads="1"/>
            </p:cNvSpPr>
            <p:nvPr/>
          </p:nvSpPr>
          <p:spPr bwMode="auto">
            <a:xfrm>
              <a:off x="1776" y="1872"/>
              <a:ext cx="38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solidFill>
                    <a:srgbClr val="C0504D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543" name="Rectangle 88"/>
            <p:cNvSpPr>
              <a:spLocks noChangeArrowheads="1"/>
            </p:cNvSpPr>
            <p:nvPr/>
          </p:nvSpPr>
          <p:spPr bwMode="auto">
            <a:xfrm>
              <a:off x="1728" y="2304"/>
              <a:ext cx="480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C0504D"/>
                  </a:solidFill>
                  <a:latin typeface="Comic Sans MS" pitchFamily="66" charset="0"/>
                </a:rPr>
                <a:t>24</a:t>
              </a:r>
            </a:p>
          </p:txBody>
        </p:sp>
      </p:grpSp>
      <p:sp>
        <p:nvSpPr>
          <p:cNvPr id="544" name="Rectangle 587"/>
          <p:cNvSpPr>
            <a:spLocks noChangeArrowheads="1"/>
          </p:cNvSpPr>
          <p:nvPr/>
        </p:nvSpPr>
        <p:spPr bwMode="auto">
          <a:xfrm>
            <a:off x="5597513" y="1086714"/>
            <a:ext cx="773723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C0504D"/>
                </a:solidFill>
                <a:latin typeface="Comic Sans MS" pitchFamily="66" charset="0"/>
              </a:rPr>
              <a:t>1.5 10</a:t>
            </a:r>
            <a:r>
              <a:rPr lang="en-US" sz="1300" baseline="30000" dirty="0" smtClean="0">
                <a:solidFill>
                  <a:srgbClr val="C0504D"/>
                </a:solidFill>
                <a:latin typeface="Comic Sans MS" pitchFamily="66" charset="0"/>
              </a:rPr>
              <a:t>10</a:t>
            </a:r>
            <a:endParaRPr lang="en-US" sz="1300" baseline="30000" dirty="0">
              <a:solidFill>
                <a:srgbClr val="C0504D"/>
              </a:solidFill>
              <a:latin typeface="Comic Sans MS" pitchFamily="66" charset="0"/>
            </a:endParaRPr>
          </a:p>
        </p:txBody>
      </p:sp>
      <p:sp>
        <p:nvSpPr>
          <p:cNvPr id="545" name="Line 589"/>
          <p:cNvSpPr>
            <a:spLocks noChangeShapeType="1"/>
          </p:cNvSpPr>
          <p:nvPr/>
        </p:nvSpPr>
        <p:spPr bwMode="auto">
          <a:xfrm flipV="1">
            <a:off x="5527175" y="1298748"/>
            <a:ext cx="140677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6" name="Rectangle 545"/>
          <p:cNvSpPr/>
          <p:nvPr/>
        </p:nvSpPr>
        <p:spPr>
          <a:xfrm>
            <a:off x="560152" y="3613666"/>
            <a:ext cx="7977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Calibri"/>
              </a:rPr>
              <a:t>note: minimum batch spacing of 225ns dictated by protons injection at 26GeV/c</a:t>
            </a:r>
            <a:endParaRPr lang="en-GB" sz="18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29399" y="188640"/>
            <a:ext cx="16705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D. Manglunki, Chamonix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xmlns="" val="3633577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</a:t>
            </a:r>
            <a:r>
              <a:rPr lang="en-US" dirty="0" err="1" smtClean="0"/>
              <a:t>Pb</a:t>
            </a:r>
            <a:r>
              <a:rPr lang="en-US" dirty="0" smtClean="0"/>
              <a:t> 100ns scheme in 2012</a:t>
            </a:r>
            <a:endParaRPr lang="en-GB" dirty="0"/>
          </a:p>
        </p:txBody>
      </p:sp>
      <p:grpSp>
        <p:nvGrpSpPr>
          <p:cNvPr id="3" name="Group 188"/>
          <p:cNvGrpSpPr>
            <a:grpSpLocks/>
          </p:cNvGrpSpPr>
          <p:nvPr/>
        </p:nvGrpSpPr>
        <p:grpSpPr bwMode="auto">
          <a:xfrm>
            <a:off x="3798277" y="1394805"/>
            <a:ext cx="1688123" cy="304800"/>
            <a:chOff x="1920" y="1920"/>
            <a:chExt cx="1056" cy="192"/>
          </a:xfrm>
        </p:grpSpPr>
        <p:grpSp>
          <p:nvGrpSpPr>
            <p:cNvPr id="4" name="Group 189"/>
            <p:cNvGrpSpPr>
              <a:grpSpLocks/>
            </p:cNvGrpSpPr>
            <p:nvPr/>
          </p:nvGrpSpPr>
          <p:grpSpPr bwMode="auto">
            <a:xfrm>
              <a:off x="1920" y="1920"/>
              <a:ext cx="1056" cy="192"/>
              <a:chOff x="1920" y="1920"/>
              <a:chExt cx="1056" cy="192"/>
            </a:xfrm>
          </p:grpSpPr>
          <p:grpSp>
            <p:nvGrpSpPr>
              <p:cNvPr id="5" name="Group 190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19" name="Arc 191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0" name="Arc 192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1" name="Line 193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2" name="Line 194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6" name="Group 195"/>
              <p:cNvGrpSpPr>
                <a:grpSpLocks/>
              </p:cNvGrpSpPr>
              <p:nvPr/>
            </p:nvGrpSpPr>
            <p:grpSpPr bwMode="auto">
              <a:xfrm>
                <a:off x="2448" y="1920"/>
                <a:ext cx="528" cy="192"/>
                <a:chOff x="2976" y="2736"/>
                <a:chExt cx="768" cy="192"/>
              </a:xfrm>
            </p:grpSpPr>
            <p:sp>
              <p:nvSpPr>
                <p:cNvPr id="15" name="Arc 19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6" name="Arc 19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7" name="Line 19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8" name="Line 19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7" name="Group 200"/>
            <p:cNvGrpSpPr>
              <a:grpSpLocks/>
            </p:cNvGrpSpPr>
            <p:nvPr/>
          </p:nvGrpSpPr>
          <p:grpSpPr bwMode="auto">
            <a:xfrm>
              <a:off x="1920" y="1920"/>
              <a:ext cx="528" cy="192"/>
              <a:chOff x="2976" y="2736"/>
              <a:chExt cx="768" cy="192"/>
            </a:xfrm>
          </p:grpSpPr>
          <p:sp>
            <p:nvSpPr>
              <p:cNvPr id="9" name="Arc 201"/>
              <p:cNvSpPr>
                <a:spLocks/>
              </p:cNvSpPr>
              <p:nvPr/>
            </p:nvSpPr>
            <p:spPr bwMode="auto">
              <a:xfrm>
                <a:off x="3360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" name="Arc 202"/>
              <p:cNvSpPr>
                <a:spLocks/>
              </p:cNvSpPr>
              <p:nvPr/>
            </p:nvSpPr>
            <p:spPr bwMode="auto">
              <a:xfrm flipH="1">
                <a:off x="3216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" name="Line 203"/>
              <p:cNvSpPr>
                <a:spLocks noChangeShapeType="1"/>
              </p:cNvSpPr>
              <p:nvPr/>
            </p:nvSpPr>
            <p:spPr bwMode="auto">
              <a:xfrm>
                <a:off x="297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" name="Line 204"/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8" name="Group 223"/>
          <p:cNvGrpSpPr>
            <a:grpSpLocks/>
          </p:cNvGrpSpPr>
          <p:nvPr/>
        </p:nvGrpSpPr>
        <p:grpSpPr bwMode="auto">
          <a:xfrm>
            <a:off x="4504787" y="1852008"/>
            <a:ext cx="863111" cy="304800"/>
            <a:chOff x="1920" y="1920"/>
            <a:chExt cx="1056" cy="192"/>
          </a:xfrm>
        </p:grpSpPr>
        <p:grpSp>
          <p:nvGrpSpPr>
            <p:cNvPr id="13" name="Group 224"/>
            <p:cNvGrpSpPr>
              <a:grpSpLocks/>
            </p:cNvGrpSpPr>
            <p:nvPr/>
          </p:nvGrpSpPr>
          <p:grpSpPr bwMode="auto">
            <a:xfrm>
              <a:off x="1920" y="1920"/>
              <a:ext cx="1056" cy="192"/>
              <a:chOff x="1920" y="1920"/>
              <a:chExt cx="1056" cy="192"/>
            </a:xfrm>
          </p:grpSpPr>
          <p:grpSp>
            <p:nvGrpSpPr>
              <p:cNvPr id="14" name="Group 22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36" name="Arc 22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7" name="Arc 22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8" name="Line 22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9" name="Line 22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23" name="Group 230"/>
              <p:cNvGrpSpPr>
                <a:grpSpLocks/>
              </p:cNvGrpSpPr>
              <p:nvPr/>
            </p:nvGrpSpPr>
            <p:grpSpPr bwMode="auto">
              <a:xfrm>
                <a:off x="2448" y="1920"/>
                <a:ext cx="528" cy="192"/>
                <a:chOff x="2976" y="2736"/>
                <a:chExt cx="768" cy="192"/>
              </a:xfrm>
            </p:grpSpPr>
            <p:sp>
              <p:nvSpPr>
                <p:cNvPr id="32" name="Arc 231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3" name="Arc 232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4" name="Line 233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35" name="Line 234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24" name="Group 235"/>
            <p:cNvGrpSpPr>
              <a:grpSpLocks/>
            </p:cNvGrpSpPr>
            <p:nvPr/>
          </p:nvGrpSpPr>
          <p:grpSpPr bwMode="auto">
            <a:xfrm>
              <a:off x="1920" y="1920"/>
              <a:ext cx="528" cy="192"/>
              <a:chOff x="2976" y="2736"/>
              <a:chExt cx="768" cy="192"/>
            </a:xfrm>
          </p:grpSpPr>
          <p:sp>
            <p:nvSpPr>
              <p:cNvPr id="26" name="Arc 236"/>
              <p:cNvSpPr>
                <a:spLocks/>
              </p:cNvSpPr>
              <p:nvPr/>
            </p:nvSpPr>
            <p:spPr bwMode="auto">
              <a:xfrm>
                <a:off x="3360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7" name="Arc 237"/>
              <p:cNvSpPr>
                <a:spLocks/>
              </p:cNvSpPr>
              <p:nvPr/>
            </p:nvSpPr>
            <p:spPr bwMode="auto">
              <a:xfrm flipH="1">
                <a:off x="3216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8" name="Line 238"/>
              <p:cNvSpPr>
                <a:spLocks noChangeShapeType="1"/>
              </p:cNvSpPr>
              <p:nvPr/>
            </p:nvSpPr>
            <p:spPr bwMode="auto">
              <a:xfrm>
                <a:off x="297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9" name="Line 239"/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40" name="Rectangle 314"/>
          <p:cNvSpPr>
            <a:spLocks noChangeArrowheads="1"/>
          </p:cNvSpPr>
          <p:nvPr/>
        </p:nvSpPr>
        <p:spPr bwMode="auto">
          <a:xfrm>
            <a:off x="351692" y="1547205"/>
            <a:ext cx="633046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PSB</a:t>
            </a:r>
            <a:endParaRPr lang="en-US" sz="1300" dirty="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41" name="Rectangle 315"/>
          <p:cNvSpPr>
            <a:spLocks noChangeArrowheads="1"/>
          </p:cNvSpPr>
          <p:nvPr/>
        </p:nvSpPr>
        <p:spPr bwMode="auto">
          <a:xfrm>
            <a:off x="422031" y="2156805"/>
            <a:ext cx="2602523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PS batch compression</a:t>
            </a:r>
            <a:b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+splitting ; </a:t>
            </a:r>
            <a:b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bunch </a:t>
            </a: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spacing = </a:t>
            </a: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100ns</a:t>
            </a:r>
            <a:endParaRPr lang="en-US" sz="1300" dirty="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42" name="Rectangle 469"/>
          <p:cNvSpPr>
            <a:spLocks noChangeArrowheads="1"/>
          </p:cNvSpPr>
          <p:nvPr/>
        </p:nvSpPr>
        <p:spPr bwMode="auto">
          <a:xfrm>
            <a:off x="281353" y="2859026"/>
            <a:ext cx="2227385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SPS at  extraction,</a:t>
            </a:r>
            <a:br>
              <a:rPr lang="en-US" sz="1300" dirty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000" dirty="0">
                <a:solidFill>
                  <a:srgbClr val="1F497D"/>
                </a:solidFill>
                <a:latin typeface="Comic Sans MS" pitchFamily="66" charset="0"/>
              </a:rPr>
              <a:t>after 12 transfers from </a:t>
            </a:r>
            <a:r>
              <a:rPr lang="en-US" sz="1000" dirty="0" smtClean="0">
                <a:solidFill>
                  <a:srgbClr val="1F497D"/>
                </a:solidFill>
                <a:latin typeface="Comic Sans MS" pitchFamily="66" charset="0"/>
              </a:rPr>
              <a:t>PS,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rgbClr val="1F497D"/>
                </a:solidFill>
                <a:latin typeface="Comic Sans MS" pitchFamily="66" charset="0"/>
              </a:rPr>
              <a:t>Minimum batch spacing = 225 ns</a:t>
            </a:r>
            <a:endParaRPr lang="en-US" sz="1000" b="1" dirty="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152" name="Rectangle 579"/>
          <p:cNvSpPr>
            <a:spLocks noChangeArrowheads="1"/>
          </p:cNvSpPr>
          <p:nvPr/>
        </p:nvSpPr>
        <p:spPr bwMode="auto">
          <a:xfrm>
            <a:off x="984737" y="1547205"/>
            <a:ext cx="1969477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(6 10</a:t>
            </a:r>
            <a:r>
              <a:rPr lang="en-US" sz="1300" baseline="30000" dirty="0" smtClean="0">
                <a:solidFill>
                  <a:srgbClr val="1F497D"/>
                </a:solidFill>
                <a:latin typeface="Comic Sans MS" pitchFamily="66" charset="0"/>
              </a:rPr>
              <a:t>10  </a:t>
            </a: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protons )</a:t>
            </a:r>
            <a:endParaRPr lang="en-US" sz="1300" dirty="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154" name="Rectangle 587"/>
          <p:cNvSpPr>
            <a:spLocks noChangeArrowheads="1"/>
          </p:cNvSpPr>
          <p:nvPr/>
        </p:nvSpPr>
        <p:spPr bwMode="auto">
          <a:xfrm>
            <a:off x="5345723" y="2614005"/>
            <a:ext cx="773723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C0504D"/>
                </a:solidFill>
                <a:latin typeface="Comic Sans MS" pitchFamily="66" charset="0"/>
              </a:rPr>
              <a:t>1.2 10</a:t>
            </a:r>
            <a:r>
              <a:rPr lang="en-US" sz="1300" baseline="30000" dirty="0" smtClean="0">
                <a:solidFill>
                  <a:srgbClr val="C0504D"/>
                </a:solidFill>
                <a:latin typeface="Comic Sans MS" pitchFamily="66" charset="0"/>
              </a:rPr>
              <a:t>10</a:t>
            </a:r>
            <a:endParaRPr lang="en-US" sz="1300" baseline="30000" dirty="0">
              <a:solidFill>
                <a:srgbClr val="C0504D"/>
              </a:solidFill>
              <a:latin typeface="Comic Sans MS" pitchFamily="66" charset="0"/>
            </a:endParaRPr>
          </a:p>
        </p:txBody>
      </p:sp>
      <p:sp>
        <p:nvSpPr>
          <p:cNvPr id="156" name="Line 589"/>
          <p:cNvSpPr>
            <a:spLocks noChangeShapeType="1"/>
          </p:cNvSpPr>
          <p:nvPr/>
        </p:nvSpPr>
        <p:spPr bwMode="auto">
          <a:xfrm flipV="1">
            <a:off x="5275385" y="2826039"/>
            <a:ext cx="140677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0" name="Rectangle 601"/>
          <p:cNvSpPr>
            <a:spLocks noChangeArrowheads="1"/>
          </p:cNvSpPr>
          <p:nvPr/>
        </p:nvSpPr>
        <p:spPr bwMode="auto">
          <a:xfrm>
            <a:off x="8088923" y="1013805"/>
            <a:ext cx="9144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F81BD"/>
                </a:solidFill>
                <a:latin typeface="Comic Sans MS" pitchFamily="66" charset="0"/>
              </a:rPr>
              <a:t>Harmonic number / Frequency</a:t>
            </a:r>
          </a:p>
        </p:txBody>
      </p:sp>
      <p:grpSp>
        <p:nvGrpSpPr>
          <p:cNvPr id="77" name="Group 82"/>
          <p:cNvGrpSpPr>
            <a:grpSpLocks/>
          </p:cNvGrpSpPr>
          <p:nvPr/>
        </p:nvGrpSpPr>
        <p:grpSpPr bwMode="auto">
          <a:xfrm>
            <a:off x="2813538" y="937605"/>
            <a:ext cx="914400" cy="457200"/>
            <a:chOff x="1632" y="1104"/>
            <a:chExt cx="624" cy="768"/>
          </a:xfrm>
        </p:grpSpPr>
        <p:sp>
          <p:nvSpPr>
            <p:cNvPr id="202" name="Rectangle 84"/>
            <p:cNvSpPr>
              <a:spLocks noChangeArrowheads="1"/>
            </p:cNvSpPr>
            <p:nvPr/>
          </p:nvSpPr>
          <p:spPr bwMode="auto">
            <a:xfrm>
              <a:off x="1776" y="1728"/>
              <a:ext cx="38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  <p:sp>
          <p:nvSpPr>
            <p:cNvPr id="203" name="Rectangle 85"/>
            <p:cNvSpPr>
              <a:spLocks noChangeArrowheads="1"/>
            </p:cNvSpPr>
            <p:nvPr/>
          </p:nvSpPr>
          <p:spPr bwMode="auto">
            <a:xfrm>
              <a:off x="1632" y="1104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err="1">
                  <a:solidFill>
                    <a:srgbClr val="C0504D"/>
                  </a:solidFill>
                  <a:latin typeface="Comic Sans MS" pitchFamily="66" charset="0"/>
                </a:rPr>
                <a:t>Nb</a:t>
              </a:r>
              <a:r>
                <a:rPr lang="en-US" sz="1200" dirty="0">
                  <a:solidFill>
                    <a:srgbClr val="C0504D"/>
                  </a:solidFill>
                  <a:latin typeface="Comic Sans MS" pitchFamily="66" charset="0"/>
                </a:rPr>
                <a:t> of bunches</a:t>
              </a:r>
              <a:endParaRPr lang="en-US" sz="1000" b="1" dirty="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39" name="Group 188"/>
          <p:cNvGrpSpPr>
            <a:grpSpLocks/>
          </p:cNvGrpSpPr>
          <p:nvPr/>
        </p:nvGrpSpPr>
        <p:grpSpPr bwMode="auto">
          <a:xfrm>
            <a:off x="3798277" y="4555407"/>
            <a:ext cx="1688123" cy="304800"/>
            <a:chOff x="1920" y="1920"/>
            <a:chExt cx="1056" cy="192"/>
          </a:xfrm>
        </p:grpSpPr>
        <p:grpSp>
          <p:nvGrpSpPr>
            <p:cNvPr id="340" name="Group 189"/>
            <p:cNvGrpSpPr>
              <a:grpSpLocks/>
            </p:cNvGrpSpPr>
            <p:nvPr/>
          </p:nvGrpSpPr>
          <p:grpSpPr bwMode="auto">
            <a:xfrm>
              <a:off x="1920" y="1920"/>
              <a:ext cx="1056" cy="192"/>
              <a:chOff x="1920" y="1920"/>
              <a:chExt cx="1056" cy="192"/>
            </a:xfrm>
          </p:grpSpPr>
          <p:grpSp>
            <p:nvGrpSpPr>
              <p:cNvPr id="374" name="Group 190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426" name="Arc 191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35" name="Arc 192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36" name="Line 193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37" name="Line 194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375" name="Group 195"/>
              <p:cNvGrpSpPr>
                <a:grpSpLocks/>
              </p:cNvGrpSpPr>
              <p:nvPr/>
            </p:nvGrpSpPr>
            <p:grpSpPr bwMode="auto">
              <a:xfrm>
                <a:off x="2448" y="1920"/>
                <a:ext cx="528" cy="192"/>
                <a:chOff x="2976" y="2736"/>
                <a:chExt cx="768" cy="192"/>
              </a:xfrm>
            </p:grpSpPr>
            <p:sp>
              <p:nvSpPr>
                <p:cNvPr id="410" name="Arc 19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19" name="Arc 19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20" name="Line 19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25" name="Line 19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349" name="Group 200"/>
            <p:cNvGrpSpPr>
              <a:grpSpLocks/>
            </p:cNvGrpSpPr>
            <p:nvPr/>
          </p:nvGrpSpPr>
          <p:grpSpPr bwMode="auto">
            <a:xfrm>
              <a:off x="1920" y="1920"/>
              <a:ext cx="528" cy="192"/>
              <a:chOff x="2976" y="2736"/>
              <a:chExt cx="768" cy="192"/>
            </a:xfrm>
          </p:grpSpPr>
          <p:sp>
            <p:nvSpPr>
              <p:cNvPr id="350" name="Arc 201"/>
              <p:cNvSpPr>
                <a:spLocks/>
              </p:cNvSpPr>
              <p:nvPr/>
            </p:nvSpPr>
            <p:spPr bwMode="auto">
              <a:xfrm>
                <a:off x="3360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55" name="Arc 202"/>
              <p:cNvSpPr>
                <a:spLocks/>
              </p:cNvSpPr>
              <p:nvPr/>
            </p:nvSpPr>
            <p:spPr bwMode="auto">
              <a:xfrm flipH="1">
                <a:off x="3216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56" name="Line 203"/>
              <p:cNvSpPr>
                <a:spLocks noChangeShapeType="1"/>
              </p:cNvSpPr>
              <p:nvPr/>
            </p:nvSpPr>
            <p:spPr bwMode="auto">
              <a:xfrm>
                <a:off x="297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5" name="Line 204"/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438" name="Group 223"/>
          <p:cNvGrpSpPr>
            <a:grpSpLocks/>
          </p:cNvGrpSpPr>
          <p:nvPr/>
        </p:nvGrpSpPr>
        <p:grpSpPr bwMode="auto">
          <a:xfrm>
            <a:off x="4693628" y="5052366"/>
            <a:ext cx="863111" cy="304800"/>
            <a:chOff x="1920" y="1920"/>
            <a:chExt cx="1056" cy="192"/>
          </a:xfrm>
        </p:grpSpPr>
        <p:grpSp>
          <p:nvGrpSpPr>
            <p:cNvPr id="439" name="Group 224"/>
            <p:cNvGrpSpPr>
              <a:grpSpLocks/>
            </p:cNvGrpSpPr>
            <p:nvPr/>
          </p:nvGrpSpPr>
          <p:grpSpPr bwMode="auto">
            <a:xfrm>
              <a:off x="1920" y="1920"/>
              <a:ext cx="1056" cy="192"/>
              <a:chOff x="1920" y="1920"/>
              <a:chExt cx="1056" cy="192"/>
            </a:xfrm>
          </p:grpSpPr>
          <p:grpSp>
            <p:nvGrpSpPr>
              <p:cNvPr id="461" name="Group 22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478" name="Arc 22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79" name="Arc 22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80" name="Line 22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81" name="Line 22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473" name="Group 230"/>
              <p:cNvGrpSpPr>
                <a:grpSpLocks/>
              </p:cNvGrpSpPr>
              <p:nvPr/>
            </p:nvGrpSpPr>
            <p:grpSpPr bwMode="auto">
              <a:xfrm>
                <a:off x="2448" y="1920"/>
                <a:ext cx="528" cy="192"/>
                <a:chOff x="2976" y="2736"/>
                <a:chExt cx="768" cy="192"/>
              </a:xfrm>
            </p:grpSpPr>
            <p:sp>
              <p:nvSpPr>
                <p:cNvPr id="474" name="Arc 231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75" name="Arc 232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76" name="Line 233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77" name="Line 234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444" name="Group 235"/>
            <p:cNvGrpSpPr>
              <a:grpSpLocks/>
            </p:cNvGrpSpPr>
            <p:nvPr/>
          </p:nvGrpSpPr>
          <p:grpSpPr bwMode="auto">
            <a:xfrm>
              <a:off x="1920" y="1920"/>
              <a:ext cx="528" cy="192"/>
              <a:chOff x="2976" y="2736"/>
              <a:chExt cx="768" cy="192"/>
            </a:xfrm>
          </p:grpSpPr>
          <p:sp>
            <p:nvSpPr>
              <p:cNvPr id="445" name="Arc 236"/>
              <p:cNvSpPr>
                <a:spLocks/>
              </p:cNvSpPr>
              <p:nvPr/>
            </p:nvSpPr>
            <p:spPr bwMode="auto">
              <a:xfrm>
                <a:off x="3360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54" name="Arc 237"/>
              <p:cNvSpPr>
                <a:spLocks/>
              </p:cNvSpPr>
              <p:nvPr/>
            </p:nvSpPr>
            <p:spPr bwMode="auto">
              <a:xfrm flipH="1">
                <a:off x="3216" y="2736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55" name="Line 238"/>
              <p:cNvSpPr>
                <a:spLocks noChangeShapeType="1"/>
              </p:cNvSpPr>
              <p:nvPr/>
            </p:nvSpPr>
            <p:spPr bwMode="auto">
              <a:xfrm>
                <a:off x="297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60" name="Line 239"/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482" name="Rectangle 314"/>
          <p:cNvSpPr>
            <a:spLocks noChangeArrowheads="1"/>
          </p:cNvSpPr>
          <p:nvPr/>
        </p:nvSpPr>
        <p:spPr bwMode="auto">
          <a:xfrm>
            <a:off x="351692" y="4707807"/>
            <a:ext cx="633046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LEIR</a:t>
            </a:r>
          </a:p>
        </p:txBody>
      </p:sp>
      <p:sp>
        <p:nvSpPr>
          <p:cNvPr id="484" name="Rectangle 469"/>
          <p:cNvSpPr>
            <a:spLocks noChangeArrowheads="1"/>
          </p:cNvSpPr>
          <p:nvPr/>
        </p:nvSpPr>
        <p:spPr bwMode="auto">
          <a:xfrm>
            <a:off x="337926" y="5940116"/>
            <a:ext cx="250873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SPS at  extraction,</a:t>
            </a:r>
            <a:br>
              <a:rPr lang="en-US" sz="1300" dirty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000" dirty="0">
                <a:solidFill>
                  <a:srgbClr val="1F497D"/>
                </a:solidFill>
                <a:latin typeface="Comic Sans MS" pitchFamily="66" charset="0"/>
              </a:rPr>
              <a:t>after 12 transfers from </a:t>
            </a:r>
            <a:r>
              <a:rPr lang="en-US" sz="1000" dirty="0" smtClean="0">
                <a:solidFill>
                  <a:srgbClr val="1F497D"/>
                </a:solidFill>
                <a:latin typeface="Comic Sans MS" pitchFamily="66" charset="0"/>
              </a:rPr>
              <a:t>PS,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rgbClr val="1F497D"/>
                </a:solidFill>
                <a:latin typeface="Comic Sans MS" pitchFamily="66" charset="0"/>
              </a:rPr>
              <a:t>Minimum batch spacing = 225 ns</a:t>
            </a:r>
            <a:endParaRPr lang="en-US" sz="1000" b="1" dirty="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539" name="Rectangle 579"/>
          <p:cNvSpPr>
            <a:spLocks noChangeArrowheads="1"/>
          </p:cNvSpPr>
          <p:nvPr/>
        </p:nvSpPr>
        <p:spPr bwMode="auto">
          <a:xfrm>
            <a:off x="984737" y="4707807"/>
            <a:ext cx="1969477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(9 10</a:t>
            </a:r>
            <a:r>
              <a:rPr lang="en-US" sz="1300" baseline="30000" dirty="0">
                <a:solidFill>
                  <a:srgbClr val="1F497D"/>
                </a:solidFill>
                <a:latin typeface="Comic Sans MS" pitchFamily="66" charset="0"/>
              </a:rPr>
              <a:t>8  </a:t>
            </a:r>
            <a:r>
              <a:rPr lang="en-US" sz="1300" dirty="0" err="1">
                <a:solidFill>
                  <a:srgbClr val="1F497D"/>
                </a:solidFill>
                <a:latin typeface="Comic Sans MS" pitchFamily="66" charset="0"/>
              </a:rPr>
              <a:t>Pb</a:t>
            </a: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 ions / 3.6 s)</a:t>
            </a:r>
          </a:p>
        </p:txBody>
      </p:sp>
      <p:sp>
        <p:nvSpPr>
          <p:cNvPr id="540" name="Rectangle 587"/>
          <p:cNvSpPr>
            <a:spLocks noChangeArrowheads="1"/>
          </p:cNvSpPr>
          <p:nvPr/>
        </p:nvSpPr>
        <p:spPr bwMode="auto">
          <a:xfrm>
            <a:off x="5345723" y="5774607"/>
            <a:ext cx="773723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>
                <a:solidFill>
                  <a:srgbClr val="C0504D"/>
                </a:solidFill>
                <a:latin typeface="Comic Sans MS" pitchFamily="66" charset="0"/>
              </a:rPr>
              <a:t>1.4 10</a:t>
            </a:r>
            <a:r>
              <a:rPr lang="en-US" sz="1300" baseline="30000">
                <a:solidFill>
                  <a:srgbClr val="C0504D"/>
                </a:solidFill>
                <a:latin typeface="Comic Sans MS" pitchFamily="66" charset="0"/>
              </a:rPr>
              <a:t>8</a:t>
            </a:r>
          </a:p>
        </p:txBody>
      </p:sp>
      <p:grpSp>
        <p:nvGrpSpPr>
          <p:cNvPr id="542" name="Group 600"/>
          <p:cNvGrpSpPr>
            <a:grpSpLocks/>
          </p:cNvGrpSpPr>
          <p:nvPr/>
        </p:nvGrpSpPr>
        <p:grpSpPr bwMode="auto">
          <a:xfrm>
            <a:off x="7807569" y="4174407"/>
            <a:ext cx="1336431" cy="1981200"/>
            <a:chOff x="5184" y="1056"/>
            <a:chExt cx="912" cy="1248"/>
          </a:xfrm>
        </p:grpSpPr>
        <p:sp>
          <p:nvSpPr>
            <p:cNvPr id="543" name="Rectangle 601"/>
            <p:cNvSpPr>
              <a:spLocks noChangeArrowheads="1"/>
            </p:cNvSpPr>
            <p:nvPr/>
          </p:nvSpPr>
          <p:spPr bwMode="auto">
            <a:xfrm>
              <a:off x="5376" y="1056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solidFill>
                    <a:srgbClr val="4F81BD"/>
                  </a:solidFill>
                  <a:latin typeface="Comic Sans MS" pitchFamily="66" charset="0"/>
                </a:rPr>
                <a:t>Harmonic number / Frequency</a:t>
              </a:r>
            </a:p>
          </p:txBody>
        </p:sp>
        <p:sp>
          <p:nvSpPr>
            <p:cNvPr id="544" name="Rectangle 602"/>
            <p:cNvSpPr>
              <a:spLocks noChangeArrowheads="1"/>
            </p:cNvSpPr>
            <p:nvPr/>
          </p:nvSpPr>
          <p:spPr bwMode="auto">
            <a:xfrm>
              <a:off x="5520" y="1440"/>
              <a:ext cx="288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solidFill>
                    <a:srgbClr val="4F81BD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545" name="Rectangle 603"/>
            <p:cNvSpPr>
              <a:spLocks noChangeArrowheads="1"/>
            </p:cNvSpPr>
            <p:nvPr/>
          </p:nvSpPr>
          <p:spPr bwMode="auto">
            <a:xfrm>
              <a:off x="5280" y="1824"/>
              <a:ext cx="768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solidFill>
                    <a:srgbClr val="4F81BD"/>
                  </a:solidFill>
                  <a:latin typeface="Comic Sans MS" pitchFamily="66" charset="0"/>
                </a:rPr>
                <a:t>24-21</a:t>
              </a:r>
              <a:br>
                <a:rPr lang="en-US" sz="1000" b="1" dirty="0">
                  <a:solidFill>
                    <a:srgbClr val="4F81BD"/>
                  </a:solidFill>
                  <a:latin typeface="Comic Sans MS" pitchFamily="66" charset="0"/>
                </a:rPr>
              </a:br>
              <a:r>
                <a:rPr lang="en-US" sz="1000" b="1" dirty="0">
                  <a:solidFill>
                    <a:srgbClr val="4F81BD"/>
                  </a:solidFill>
                  <a:latin typeface="Comic Sans MS" pitchFamily="66" charset="0"/>
                </a:rPr>
                <a:t>-</a:t>
              </a:r>
              <a: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  <a:t>169</a:t>
              </a:r>
              <a:endParaRPr lang="en-US" sz="1000" b="1" dirty="0">
                <a:solidFill>
                  <a:srgbClr val="4F81BD"/>
                </a:solidFill>
                <a:latin typeface="Comic Sans MS" pitchFamily="66" charset="0"/>
              </a:endParaRPr>
            </a:p>
          </p:txBody>
        </p:sp>
        <p:sp>
          <p:nvSpPr>
            <p:cNvPr id="546" name="Rectangle 604"/>
            <p:cNvSpPr>
              <a:spLocks noChangeArrowheads="1"/>
            </p:cNvSpPr>
            <p:nvPr/>
          </p:nvSpPr>
          <p:spPr bwMode="auto">
            <a:xfrm>
              <a:off x="5184" y="1680"/>
              <a:ext cx="912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solidFill>
                    <a:srgbClr val="4F81BD"/>
                  </a:solidFill>
                  <a:latin typeface="Comic Sans MS" pitchFamily="66" charset="0"/>
                </a:rPr>
                <a:t>16–14-12-24</a:t>
              </a:r>
            </a:p>
          </p:txBody>
        </p:sp>
        <p:sp>
          <p:nvSpPr>
            <p:cNvPr id="547" name="Rectangle 606"/>
            <p:cNvSpPr>
              <a:spLocks noChangeArrowheads="1"/>
            </p:cNvSpPr>
            <p:nvPr/>
          </p:nvSpPr>
          <p:spPr bwMode="auto">
            <a:xfrm>
              <a:off x="5424" y="2160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solidFill>
                    <a:srgbClr val="4F81BD"/>
                  </a:solidFill>
                  <a:latin typeface="Comic Sans MS" pitchFamily="66" charset="0"/>
                </a:rPr>
                <a:t>200 MHz</a:t>
              </a:r>
            </a:p>
          </p:txBody>
        </p:sp>
      </p:grpSp>
      <p:grpSp>
        <p:nvGrpSpPr>
          <p:cNvPr id="582" name="Group 82"/>
          <p:cNvGrpSpPr>
            <a:grpSpLocks/>
          </p:cNvGrpSpPr>
          <p:nvPr/>
        </p:nvGrpSpPr>
        <p:grpSpPr bwMode="auto">
          <a:xfrm>
            <a:off x="2813538" y="4098207"/>
            <a:ext cx="914400" cy="2168525"/>
            <a:chOff x="1632" y="1104"/>
            <a:chExt cx="624" cy="1366"/>
          </a:xfrm>
        </p:grpSpPr>
        <p:sp>
          <p:nvSpPr>
            <p:cNvPr id="583" name="Rectangle 83"/>
            <p:cNvSpPr>
              <a:spLocks noChangeArrowheads="1"/>
            </p:cNvSpPr>
            <p:nvPr/>
          </p:nvSpPr>
          <p:spPr bwMode="auto">
            <a:xfrm>
              <a:off x="1872" y="1440"/>
              <a:ext cx="192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solidFill>
                    <a:srgbClr val="C0504D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584" name="Rectangle 84"/>
            <p:cNvSpPr>
              <a:spLocks noChangeArrowheads="1"/>
            </p:cNvSpPr>
            <p:nvPr/>
          </p:nvSpPr>
          <p:spPr bwMode="auto">
            <a:xfrm>
              <a:off x="1776" y="1728"/>
              <a:ext cx="38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  <p:sp>
          <p:nvSpPr>
            <p:cNvPr id="585" name="Rectangle 85"/>
            <p:cNvSpPr>
              <a:spLocks noChangeArrowheads="1"/>
            </p:cNvSpPr>
            <p:nvPr/>
          </p:nvSpPr>
          <p:spPr bwMode="auto">
            <a:xfrm>
              <a:off x="1632" y="1104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C0504D"/>
                  </a:solidFill>
                  <a:latin typeface="Comic Sans MS" pitchFamily="66" charset="0"/>
                </a:rPr>
                <a:t>Nb of bunches</a:t>
              </a:r>
              <a:endParaRPr lang="en-US" sz="1000" b="1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  <p:sp>
          <p:nvSpPr>
            <p:cNvPr id="586" name="Rectangle 86"/>
            <p:cNvSpPr>
              <a:spLocks noChangeArrowheads="1"/>
            </p:cNvSpPr>
            <p:nvPr/>
          </p:nvSpPr>
          <p:spPr bwMode="auto">
            <a:xfrm>
              <a:off x="1776" y="1872"/>
              <a:ext cx="38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C0504D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587" name="Rectangle 88"/>
            <p:cNvSpPr>
              <a:spLocks noChangeArrowheads="1"/>
            </p:cNvSpPr>
            <p:nvPr/>
          </p:nvSpPr>
          <p:spPr bwMode="auto">
            <a:xfrm>
              <a:off x="1673" y="2326"/>
              <a:ext cx="480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srgbClr val="C0504D"/>
                  </a:solidFill>
                  <a:latin typeface="Comic Sans MS" pitchFamily="66" charset="0"/>
                </a:rPr>
                <a:t>48</a:t>
              </a:r>
              <a:endParaRPr lang="en-US" sz="1000" dirty="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88" name="Group 82"/>
          <p:cNvGrpSpPr>
            <a:grpSpLocks/>
          </p:cNvGrpSpPr>
          <p:nvPr/>
        </p:nvGrpSpPr>
        <p:grpSpPr bwMode="auto">
          <a:xfrm>
            <a:off x="2883876" y="1994469"/>
            <a:ext cx="703385" cy="1143000"/>
            <a:chOff x="1728" y="1728"/>
            <a:chExt cx="480" cy="720"/>
          </a:xfrm>
        </p:grpSpPr>
        <p:sp>
          <p:nvSpPr>
            <p:cNvPr id="589" name="Rectangle 84"/>
            <p:cNvSpPr>
              <a:spLocks noChangeArrowheads="1"/>
            </p:cNvSpPr>
            <p:nvPr/>
          </p:nvSpPr>
          <p:spPr bwMode="auto">
            <a:xfrm>
              <a:off x="1776" y="1728"/>
              <a:ext cx="38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  <p:sp>
          <p:nvSpPr>
            <p:cNvPr id="590" name="Rectangle 86"/>
            <p:cNvSpPr>
              <a:spLocks noChangeArrowheads="1"/>
            </p:cNvSpPr>
            <p:nvPr/>
          </p:nvSpPr>
          <p:spPr bwMode="auto">
            <a:xfrm>
              <a:off x="1776" y="1872"/>
              <a:ext cx="38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C0504D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591" name="Rectangle 88"/>
            <p:cNvSpPr>
              <a:spLocks noChangeArrowheads="1"/>
            </p:cNvSpPr>
            <p:nvPr/>
          </p:nvSpPr>
          <p:spPr bwMode="auto">
            <a:xfrm>
              <a:off x="1728" y="2304"/>
              <a:ext cx="480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srgbClr val="C0504D"/>
                  </a:solidFill>
                  <a:latin typeface="Comic Sans MS" pitchFamily="66" charset="0"/>
                </a:rPr>
                <a:t>48</a:t>
              </a:r>
              <a:endParaRPr lang="en-US" sz="1000" dirty="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93" name="Group 329"/>
          <p:cNvGrpSpPr/>
          <p:nvPr/>
        </p:nvGrpSpPr>
        <p:grpSpPr>
          <a:xfrm>
            <a:off x="4524867" y="2975124"/>
            <a:ext cx="839336" cy="311421"/>
            <a:chOff x="4879744" y="5158386"/>
            <a:chExt cx="438712" cy="311421"/>
          </a:xfrm>
        </p:grpSpPr>
        <p:grpSp>
          <p:nvGrpSpPr>
            <p:cNvPr id="594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612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618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24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25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26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27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619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20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21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22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23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613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614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15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16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17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595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596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602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08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09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1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1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603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04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05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06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07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597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598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599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00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01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628" name="Group 364"/>
          <p:cNvGrpSpPr/>
          <p:nvPr/>
        </p:nvGrpSpPr>
        <p:grpSpPr>
          <a:xfrm>
            <a:off x="3473497" y="2971806"/>
            <a:ext cx="839336" cy="311421"/>
            <a:chOff x="4879744" y="5158386"/>
            <a:chExt cx="438712" cy="311421"/>
          </a:xfrm>
        </p:grpSpPr>
        <p:grpSp>
          <p:nvGrpSpPr>
            <p:cNvPr id="629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647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653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59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60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61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62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654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55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56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57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58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648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649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50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51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52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630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631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637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43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44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45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46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638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39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40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41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42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632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633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34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35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36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663" name="Group 399"/>
          <p:cNvGrpSpPr/>
          <p:nvPr/>
        </p:nvGrpSpPr>
        <p:grpSpPr>
          <a:xfrm>
            <a:off x="5568462" y="2985063"/>
            <a:ext cx="839336" cy="311421"/>
            <a:chOff x="4879744" y="5158386"/>
            <a:chExt cx="438712" cy="311421"/>
          </a:xfrm>
        </p:grpSpPr>
        <p:grpSp>
          <p:nvGrpSpPr>
            <p:cNvPr id="664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682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688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94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95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96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97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689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90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91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92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93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683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684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85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86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87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665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666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672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78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79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8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8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673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674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75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76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77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667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668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69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70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671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698" name="Group 434"/>
          <p:cNvGrpSpPr/>
          <p:nvPr/>
        </p:nvGrpSpPr>
        <p:grpSpPr>
          <a:xfrm>
            <a:off x="6592179" y="2995002"/>
            <a:ext cx="839336" cy="311421"/>
            <a:chOff x="4879744" y="5158386"/>
            <a:chExt cx="438712" cy="311421"/>
          </a:xfrm>
        </p:grpSpPr>
        <p:grpSp>
          <p:nvGrpSpPr>
            <p:cNvPr id="699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717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723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29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30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31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32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724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25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26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27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28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718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719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20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21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22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700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701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707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13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14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15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16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708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09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10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11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12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702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703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04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05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06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sp>
        <p:nvSpPr>
          <p:cNvPr id="733" name="Line 639"/>
          <p:cNvSpPr>
            <a:spLocks noChangeShapeType="1"/>
          </p:cNvSpPr>
          <p:nvPr/>
        </p:nvSpPr>
        <p:spPr bwMode="auto">
          <a:xfrm>
            <a:off x="4318293" y="3279918"/>
            <a:ext cx="214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4" name="Line 639"/>
          <p:cNvSpPr>
            <a:spLocks noChangeShapeType="1"/>
          </p:cNvSpPr>
          <p:nvPr/>
        </p:nvSpPr>
        <p:spPr bwMode="auto">
          <a:xfrm>
            <a:off x="5364204" y="3286557"/>
            <a:ext cx="214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5" name="Line 639"/>
          <p:cNvSpPr>
            <a:spLocks noChangeShapeType="1"/>
          </p:cNvSpPr>
          <p:nvPr/>
        </p:nvSpPr>
        <p:spPr bwMode="auto">
          <a:xfrm>
            <a:off x="6380785" y="3296484"/>
            <a:ext cx="214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6" name="Line 589"/>
          <p:cNvSpPr>
            <a:spLocks noChangeShapeType="1"/>
          </p:cNvSpPr>
          <p:nvPr/>
        </p:nvSpPr>
        <p:spPr bwMode="auto">
          <a:xfrm flipV="1">
            <a:off x="5427785" y="5999895"/>
            <a:ext cx="140677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37" name="Group 329"/>
          <p:cNvGrpSpPr/>
          <p:nvPr/>
        </p:nvGrpSpPr>
        <p:grpSpPr>
          <a:xfrm>
            <a:off x="4892997" y="6066150"/>
            <a:ext cx="839336" cy="311421"/>
            <a:chOff x="4879744" y="5158386"/>
            <a:chExt cx="438712" cy="311421"/>
          </a:xfrm>
        </p:grpSpPr>
        <p:grpSp>
          <p:nvGrpSpPr>
            <p:cNvPr id="738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756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762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68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69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7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7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763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64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65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66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67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757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758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59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60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61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739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740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746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52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53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5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5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747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48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49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5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51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741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742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43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44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45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772" name="Group 364"/>
          <p:cNvGrpSpPr/>
          <p:nvPr/>
        </p:nvGrpSpPr>
        <p:grpSpPr>
          <a:xfrm>
            <a:off x="3841627" y="6062832"/>
            <a:ext cx="839336" cy="311421"/>
            <a:chOff x="4879744" y="5158386"/>
            <a:chExt cx="438712" cy="311421"/>
          </a:xfrm>
        </p:grpSpPr>
        <p:grpSp>
          <p:nvGrpSpPr>
            <p:cNvPr id="773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791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797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803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04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05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06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798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99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00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01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02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792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793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94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95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96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774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775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781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87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88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89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90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782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783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84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8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86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776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777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78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79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80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807" name="Group 399"/>
          <p:cNvGrpSpPr/>
          <p:nvPr/>
        </p:nvGrpSpPr>
        <p:grpSpPr>
          <a:xfrm>
            <a:off x="5936592" y="6076089"/>
            <a:ext cx="839336" cy="311421"/>
            <a:chOff x="4879744" y="5158386"/>
            <a:chExt cx="438712" cy="311421"/>
          </a:xfrm>
        </p:grpSpPr>
        <p:grpSp>
          <p:nvGrpSpPr>
            <p:cNvPr id="808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826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832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838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39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4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4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833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834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35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36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37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827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828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29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30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31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809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810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816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822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23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817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818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19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2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21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811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812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13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14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15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842" name="Group 434"/>
          <p:cNvGrpSpPr/>
          <p:nvPr/>
        </p:nvGrpSpPr>
        <p:grpSpPr>
          <a:xfrm>
            <a:off x="6960309" y="6086028"/>
            <a:ext cx="839336" cy="311421"/>
            <a:chOff x="4879744" y="5158386"/>
            <a:chExt cx="438712" cy="311421"/>
          </a:xfrm>
        </p:grpSpPr>
        <p:grpSp>
          <p:nvGrpSpPr>
            <p:cNvPr id="843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861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867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873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74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75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76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868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869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70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71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72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862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863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64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65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66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844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845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851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857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58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59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60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852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853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54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5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56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846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847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48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49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50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sp>
        <p:nvSpPr>
          <p:cNvPr id="877" name="Line 639"/>
          <p:cNvSpPr>
            <a:spLocks noChangeShapeType="1"/>
          </p:cNvSpPr>
          <p:nvPr/>
        </p:nvSpPr>
        <p:spPr bwMode="auto">
          <a:xfrm>
            <a:off x="4686423" y="6370944"/>
            <a:ext cx="214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8" name="Line 639"/>
          <p:cNvSpPr>
            <a:spLocks noChangeShapeType="1"/>
          </p:cNvSpPr>
          <p:nvPr/>
        </p:nvSpPr>
        <p:spPr bwMode="auto">
          <a:xfrm>
            <a:off x="5732334" y="6377583"/>
            <a:ext cx="214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9" name="Line 639"/>
          <p:cNvSpPr>
            <a:spLocks noChangeShapeType="1"/>
          </p:cNvSpPr>
          <p:nvPr/>
        </p:nvSpPr>
        <p:spPr bwMode="auto">
          <a:xfrm>
            <a:off x="6748915" y="6387510"/>
            <a:ext cx="214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024" name="Group 328"/>
          <p:cNvGrpSpPr/>
          <p:nvPr/>
        </p:nvGrpSpPr>
        <p:grpSpPr>
          <a:xfrm>
            <a:off x="4501626" y="2295958"/>
            <a:ext cx="839336" cy="311421"/>
            <a:chOff x="4879744" y="5158386"/>
            <a:chExt cx="438712" cy="311421"/>
          </a:xfrm>
        </p:grpSpPr>
        <p:grpSp>
          <p:nvGrpSpPr>
            <p:cNvPr id="1025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1043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1049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1055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56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57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58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1050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1051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52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53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54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1044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1045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46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47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48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1026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1027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1033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1039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40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41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42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1034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1035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36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37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38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1028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1029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30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31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32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1059" name="Group 328"/>
          <p:cNvGrpSpPr/>
          <p:nvPr/>
        </p:nvGrpSpPr>
        <p:grpSpPr>
          <a:xfrm>
            <a:off x="4690902" y="5396922"/>
            <a:ext cx="839336" cy="311421"/>
            <a:chOff x="4879744" y="5158386"/>
            <a:chExt cx="438712" cy="311421"/>
          </a:xfrm>
        </p:grpSpPr>
        <p:grpSp>
          <p:nvGrpSpPr>
            <p:cNvPr id="1060" name="Group 223"/>
            <p:cNvGrpSpPr>
              <a:grpSpLocks/>
            </p:cNvGrpSpPr>
            <p:nvPr/>
          </p:nvGrpSpPr>
          <p:grpSpPr bwMode="auto">
            <a:xfrm>
              <a:off x="4879744" y="5158386"/>
              <a:ext cx="215778" cy="304800"/>
              <a:chOff x="1920" y="1920"/>
              <a:chExt cx="1056" cy="192"/>
            </a:xfrm>
          </p:grpSpPr>
          <p:grpSp>
            <p:nvGrpSpPr>
              <p:cNvPr id="1078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1084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1090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91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92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93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1085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1086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87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88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89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1079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1080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81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82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83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1061" name="Group 223"/>
            <p:cNvGrpSpPr>
              <a:grpSpLocks/>
            </p:cNvGrpSpPr>
            <p:nvPr/>
          </p:nvGrpSpPr>
          <p:grpSpPr bwMode="auto">
            <a:xfrm>
              <a:off x="5102678" y="5165007"/>
              <a:ext cx="215778" cy="304800"/>
              <a:chOff x="1920" y="1920"/>
              <a:chExt cx="1056" cy="192"/>
            </a:xfrm>
          </p:grpSpPr>
          <p:grpSp>
            <p:nvGrpSpPr>
              <p:cNvPr id="1062" name="Group 224"/>
              <p:cNvGrpSpPr>
                <a:grpSpLocks/>
              </p:cNvGrpSpPr>
              <p:nvPr/>
            </p:nvGrpSpPr>
            <p:grpSpPr bwMode="auto">
              <a:xfrm>
                <a:off x="1920" y="1920"/>
                <a:ext cx="1056" cy="192"/>
                <a:chOff x="1920" y="1920"/>
                <a:chExt cx="1056" cy="192"/>
              </a:xfrm>
            </p:grpSpPr>
            <p:grpSp>
              <p:nvGrpSpPr>
                <p:cNvPr id="1068" name="Group 225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1074" name="Arc 226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75" name="Arc 227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76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77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1069" name="Group 230"/>
                <p:cNvGrpSpPr>
                  <a:grpSpLocks/>
                </p:cNvGrpSpPr>
                <p:nvPr/>
              </p:nvGrpSpPr>
              <p:grpSpPr bwMode="auto">
                <a:xfrm>
                  <a:off x="2448" y="1920"/>
                  <a:ext cx="528" cy="192"/>
                  <a:chOff x="2976" y="2736"/>
                  <a:chExt cx="768" cy="192"/>
                </a:xfrm>
              </p:grpSpPr>
              <p:sp>
                <p:nvSpPr>
                  <p:cNvPr id="1070" name="Arc 231"/>
                  <p:cNvSpPr>
                    <a:spLocks/>
                  </p:cNvSpPr>
                  <p:nvPr/>
                </p:nvSpPr>
                <p:spPr bwMode="auto">
                  <a:xfrm>
                    <a:off x="3360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71" name="Arc 232"/>
                  <p:cNvSpPr>
                    <a:spLocks/>
                  </p:cNvSpPr>
                  <p:nvPr/>
                </p:nvSpPr>
                <p:spPr bwMode="auto">
                  <a:xfrm flipH="1">
                    <a:off x="3216" y="2736"/>
                    <a:ext cx="144" cy="19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72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73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92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80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grpSp>
            <p:nvGrpSpPr>
              <p:cNvPr id="1063" name="Group 235"/>
              <p:cNvGrpSpPr>
                <a:grpSpLocks/>
              </p:cNvGrpSpPr>
              <p:nvPr/>
            </p:nvGrpSpPr>
            <p:grpSpPr bwMode="auto">
              <a:xfrm>
                <a:off x="1920" y="1920"/>
                <a:ext cx="528" cy="192"/>
                <a:chOff x="2976" y="2736"/>
                <a:chExt cx="768" cy="192"/>
              </a:xfrm>
            </p:grpSpPr>
            <p:sp>
              <p:nvSpPr>
                <p:cNvPr id="1064" name="Arc 236"/>
                <p:cNvSpPr>
                  <a:spLocks/>
                </p:cNvSpPr>
                <p:nvPr/>
              </p:nvSpPr>
              <p:spPr bwMode="auto">
                <a:xfrm>
                  <a:off x="3360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65" name="Arc 237"/>
                <p:cNvSpPr>
                  <a:spLocks/>
                </p:cNvSpPr>
                <p:nvPr/>
              </p:nvSpPr>
              <p:spPr bwMode="auto">
                <a:xfrm flipH="1">
                  <a:off x="3216" y="2736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66" name="Line 238"/>
                <p:cNvSpPr>
                  <a:spLocks noChangeShapeType="1"/>
                </p:cNvSpPr>
                <p:nvPr/>
              </p:nvSpPr>
              <p:spPr bwMode="auto">
                <a:xfrm>
                  <a:off x="2976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67" name="Line 239"/>
                <p:cNvSpPr>
                  <a:spLocks noChangeShapeType="1"/>
                </p:cNvSpPr>
                <p:nvPr/>
              </p:nvSpPr>
              <p:spPr bwMode="auto">
                <a:xfrm>
                  <a:off x="3504" y="29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sp>
        <p:nvSpPr>
          <p:cNvPr id="1094" name="Rectangle 315"/>
          <p:cNvSpPr>
            <a:spLocks noChangeArrowheads="1"/>
          </p:cNvSpPr>
          <p:nvPr/>
        </p:nvSpPr>
        <p:spPr bwMode="auto">
          <a:xfrm>
            <a:off x="281353" y="5131869"/>
            <a:ext cx="2602523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PS batch compression</a:t>
            </a:r>
            <a:b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+splitting ; </a:t>
            </a:r>
            <a:b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</a:b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bunch </a:t>
            </a:r>
            <a:r>
              <a:rPr lang="en-US" sz="1300" dirty="0">
                <a:solidFill>
                  <a:srgbClr val="1F497D"/>
                </a:solidFill>
                <a:latin typeface="Comic Sans MS" pitchFamily="66" charset="0"/>
              </a:rPr>
              <a:t>spacing = </a:t>
            </a:r>
            <a:r>
              <a:rPr lang="en-US" sz="1300" dirty="0" smtClean="0">
                <a:solidFill>
                  <a:srgbClr val="1F497D"/>
                </a:solidFill>
                <a:latin typeface="Comic Sans MS" pitchFamily="66" charset="0"/>
              </a:rPr>
              <a:t>100ns</a:t>
            </a:r>
            <a:endParaRPr lang="en-US" sz="1300" dirty="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1095" name="Rectangle 86"/>
          <p:cNvSpPr>
            <a:spLocks noChangeArrowheads="1"/>
          </p:cNvSpPr>
          <p:nvPr/>
        </p:nvSpPr>
        <p:spPr bwMode="auto">
          <a:xfrm>
            <a:off x="3003302" y="1583652"/>
            <a:ext cx="562708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C0504D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1096" name="Group 600"/>
          <p:cNvGrpSpPr>
            <a:grpSpLocks/>
          </p:cNvGrpSpPr>
          <p:nvPr/>
        </p:nvGrpSpPr>
        <p:grpSpPr bwMode="auto">
          <a:xfrm>
            <a:off x="7734872" y="1548859"/>
            <a:ext cx="1336431" cy="753719"/>
            <a:chOff x="5197" y="1056"/>
            <a:chExt cx="912" cy="683"/>
          </a:xfrm>
        </p:grpSpPr>
        <p:sp>
          <p:nvSpPr>
            <p:cNvPr id="1097" name="Rectangle 601"/>
            <p:cNvSpPr>
              <a:spLocks noChangeArrowheads="1"/>
            </p:cNvSpPr>
            <p:nvPr/>
          </p:nvSpPr>
          <p:spPr bwMode="auto">
            <a:xfrm>
              <a:off x="5376" y="1056"/>
              <a:ext cx="62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 b="1" dirty="0">
                <a:solidFill>
                  <a:srgbClr val="4F81BD"/>
                </a:solidFill>
                <a:latin typeface="Comic Sans MS" pitchFamily="66" charset="0"/>
              </a:endParaRPr>
            </a:p>
          </p:txBody>
        </p:sp>
        <p:sp>
          <p:nvSpPr>
            <p:cNvPr id="1098" name="Rectangle 603"/>
            <p:cNvSpPr>
              <a:spLocks noChangeArrowheads="1"/>
            </p:cNvSpPr>
            <p:nvPr/>
          </p:nvSpPr>
          <p:spPr bwMode="auto">
            <a:xfrm>
              <a:off x="5280" y="1595"/>
              <a:ext cx="768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  <a:t>20-21</a:t>
              </a:r>
              <a:b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</a:br>
              <a: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  <a:t>-84</a:t>
              </a:r>
              <a:endParaRPr lang="en-US" sz="1000" b="1" dirty="0">
                <a:solidFill>
                  <a:srgbClr val="4F81BD"/>
                </a:solidFill>
                <a:latin typeface="Comic Sans MS" pitchFamily="66" charset="0"/>
              </a:endParaRPr>
            </a:p>
          </p:txBody>
        </p:sp>
        <p:sp>
          <p:nvSpPr>
            <p:cNvPr id="1099" name="Rectangle 604"/>
            <p:cNvSpPr>
              <a:spLocks noChangeArrowheads="1"/>
            </p:cNvSpPr>
            <p:nvPr/>
          </p:nvSpPr>
          <p:spPr bwMode="auto">
            <a:xfrm>
              <a:off x="5197" y="1187"/>
              <a:ext cx="912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srgbClr val="4F81BD"/>
                  </a:solidFill>
                  <a:latin typeface="Comic Sans MS" pitchFamily="66" charset="0"/>
                </a:rPr>
                <a:t>9-10</a:t>
              </a:r>
              <a:endParaRPr lang="en-US" sz="1000" b="1" dirty="0">
                <a:solidFill>
                  <a:srgbClr val="4F81BD"/>
                </a:solidFill>
                <a:latin typeface="Comic Sans MS" pitchFamily="66" charset="0"/>
              </a:endParaRPr>
            </a:p>
          </p:txBody>
        </p:sp>
      </p:grpSp>
      <p:sp>
        <p:nvSpPr>
          <p:cNvPr id="1100" name="Rectangle 587"/>
          <p:cNvSpPr>
            <a:spLocks noChangeArrowheads="1"/>
          </p:cNvSpPr>
          <p:nvPr/>
        </p:nvSpPr>
        <p:spPr bwMode="auto">
          <a:xfrm>
            <a:off x="5156882" y="984009"/>
            <a:ext cx="773723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C0504D"/>
                </a:solidFill>
                <a:latin typeface="Comic Sans MS" pitchFamily="66" charset="0"/>
              </a:rPr>
              <a:t>3 10</a:t>
            </a:r>
            <a:r>
              <a:rPr lang="en-US" sz="1300" baseline="30000" dirty="0" smtClean="0">
                <a:solidFill>
                  <a:srgbClr val="C0504D"/>
                </a:solidFill>
                <a:latin typeface="Comic Sans MS" pitchFamily="66" charset="0"/>
              </a:rPr>
              <a:t>10</a:t>
            </a:r>
            <a:endParaRPr lang="en-US" sz="1300" baseline="30000" dirty="0">
              <a:solidFill>
                <a:srgbClr val="C0504D"/>
              </a:solidFill>
              <a:latin typeface="Comic Sans MS" pitchFamily="66" charset="0"/>
            </a:endParaRPr>
          </a:p>
        </p:txBody>
      </p:sp>
      <p:sp>
        <p:nvSpPr>
          <p:cNvPr id="1101" name="Line 589"/>
          <p:cNvSpPr>
            <a:spLocks noChangeShapeType="1"/>
          </p:cNvSpPr>
          <p:nvPr/>
        </p:nvSpPr>
        <p:spPr bwMode="auto">
          <a:xfrm flipV="1">
            <a:off x="5086544" y="1196043"/>
            <a:ext cx="140677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2" name="Rectangle 587"/>
          <p:cNvSpPr>
            <a:spLocks noChangeArrowheads="1"/>
          </p:cNvSpPr>
          <p:nvPr/>
        </p:nvSpPr>
        <p:spPr bwMode="auto">
          <a:xfrm>
            <a:off x="5196638" y="4154550"/>
            <a:ext cx="773723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C0504D"/>
                </a:solidFill>
                <a:latin typeface="Comic Sans MS" pitchFamily="66" charset="0"/>
              </a:rPr>
              <a:t>4.5 10</a:t>
            </a:r>
            <a:r>
              <a:rPr lang="en-US" sz="1300" baseline="30000" dirty="0" smtClean="0">
                <a:solidFill>
                  <a:srgbClr val="C0504D"/>
                </a:solidFill>
                <a:latin typeface="Comic Sans MS" pitchFamily="66" charset="0"/>
              </a:rPr>
              <a:t>8</a:t>
            </a:r>
            <a:endParaRPr lang="en-US" sz="1300" baseline="30000" dirty="0">
              <a:solidFill>
                <a:srgbClr val="C0504D"/>
              </a:solidFill>
              <a:latin typeface="Comic Sans MS" pitchFamily="66" charset="0"/>
            </a:endParaRPr>
          </a:p>
        </p:txBody>
      </p:sp>
      <p:sp>
        <p:nvSpPr>
          <p:cNvPr id="1103" name="Line 589"/>
          <p:cNvSpPr>
            <a:spLocks noChangeShapeType="1"/>
          </p:cNvSpPr>
          <p:nvPr/>
        </p:nvSpPr>
        <p:spPr bwMode="auto">
          <a:xfrm flipV="1">
            <a:off x="5126300" y="4366584"/>
            <a:ext cx="140677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4" name="Rectangle 1103"/>
          <p:cNvSpPr/>
          <p:nvPr/>
        </p:nvSpPr>
        <p:spPr>
          <a:xfrm>
            <a:off x="834987" y="3634191"/>
            <a:ext cx="7737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Calibri"/>
              </a:rPr>
              <a:t>Note: minimum batch spacing of 225ns dictated by protons injection at 26GeV/c</a:t>
            </a:r>
            <a:endParaRPr lang="en-GB" sz="18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105" name="Down Arrow 1104">
            <a:hlinkClick r:id="rId2" action="ppaction://hlinksldjump"/>
          </p:cNvPr>
          <p:cNvSpPr/>
          <p:nvPr/>
        </p:nvSpPr>
        <p:spPr>
          <a:xfrm flipV="1">
            <a:off x="7780909" y="189951"/>
            <a:ext cx="484632" cy="74765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470" name="TextBox 469"/>
          <p:cNvSpPr txBox="1"/>
          <p:nvPr/>
        </p:nvSpPr>
        <p:spPr>
          <a:xfrm>
            <a:off x="6629399" y="188640"/>
            <a:ext cx="16705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D. Manglunki, Chamonix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xmlns="" val="2240748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Optics for p-</a:t>
            </a:r>
            <a:r>
              <a:rPr lang="en-GB" dirty="0" err="1" smtClean="0"/>
              <a:t>Pb</a:t>
            </a:r>
            <a:r>
              <a:rPr lang="en-GB" dirty="0" smtClean="0"/>
              <a:t> operation – see talk by R. Versteegen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167"/>
            <a:ext cx="8229600" cy="554513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Small </a:t>
            </a:r>
            <a:r>
              <a:rPr lang="el-GR" dirty="0" smtClean="0"/>
              <a:t>β</a:t>
            </a:r>
            <a:r>
              <a:rPr lang="en-GB" dirty="0" smtClean="0"/>
              <a:t>* in IR1, IR2 and IR5 ?</a:t>
            </a:r>
          </a:p>
          <a:p>
            <a:pPr lvl="1"/>
            <a:r>
              <a:rPr lang="en-GB" sz="2000" dirty="0" smtClean="0"/>
              <a:t>Need more aperture in triplet </a:t>
            </a:r>
            <a:r>
              <a:rPr lang="en-GB" sz="2000" dirty="0" err="1" smtClean="0"/>
              <a:t>quadrupoles</a:t>
            </a:r>
            <a:endParaRPr lang="en-GB" sz="2000" dirty="0" smtClean="0"/>
          </a:p>
          <a:p>
            <a:pPr lvl="1"/>
            <a:r>
              <a:rPr lang="en-GB" sz="2000" dirty="0" smtClean="0"/>
              <a:t>Greater sensitivity to perturbations</a:t>
            </a:r>
          </a:p>
          <a:p>
            <a:pPr lvl="1"/>
            <a:r>
              <a:rPr lang="en-GB" sz="2000" dirty="0" smtClean="0"/>
              <a:t>Stronger chromatic effects (e.g., change of </a:t>
            </a:r>
            <a:r>
              <a:rPr lang="en-GB" sz="2000" dirty="0" err="1" smtClean="0"/>
              <a:t>betatron</a:t>
            </a:r>
            <a:r>
              <a:rPr lang="en-GB" sz="2000" dirty="0" smtClean="0"/>
              <a:t> oscillation frequency across the energy spread in the beam)</a:t>
            </a:r>
          </a:p>
          <a:p>
            <a:pPr lvl="1"/>
            <a:r>
              <a:rPr lang="en-GB" sz="2000" dirty="0" smtClean="0"/>
              <a:t>For p-</a:t>
            </a:r>
            <a:r>
              <a:rPr lang="en-GB" sz="2000" dirty="0" err="1" smtClean="0"/>
              <a:t>Pb</a:t>
            </a:r>
            <a:r>
              <a:rPr lang="en-GB" sz="2000" dirty="0" smtClean="0"/>
              <a:t>, centre of energy distribution of beams have opposite sign shifts: </a:t>
            </a:r>
            <a:r>
              <a:rPr lang="en-GB" sz="2000" dirty="0" smtClean="0">
                <a:solidFill>
                  <a:srgbClr val="FF0000"/>
                </a:solidFill>
              </a:rPr>
              <a:t>chromatic variation (</a:t>
            </a:r>
            <a:r>
              <a:rPr lang="el-GR" sz="2000" dirty="0" smtClean="0">
                <a:solidFill>
                  <a:srgbClr val="FF0000"/>
                </a:solidFill>
              </a:rPr>
              <a:t>β</a:t>
            </a:r>
            <a:r>
              <a:rPr lang="en-GB" sz="2000" dirty="0" smtClean="0">
                <a:solidFill>
                  <a:srgbClr val="FF0000"/>
                </a:solidFill>
              </a:rPr>
              <a:t>-beating) of central optics</a:t>
            </a:r>
          </a:p>
          <a:p>
            <a:r>
              <a:rPr lang="en-GB" sz="2000" dirty="0" smtClean="0"/>
              <a:t>Heavy ion runs generally push optics further by adding lower </a:t>
            </a:r>
            <a:r>
              <a:rPr lang="el-GR" sz="2000" dirty="0"/>
              <a:t>β</a:t>
            </a:r>
            <a:r>
              <a:rPr lang="en-GB" sz="2000" dirty="0"/>
              <a:t>* </a:t>
            </a:r>
            <a:r>
              <a:rPr lang="en-GB" sz="2000" dirty="0" smtClean="0"/>
              <a:t>at ALICE to preceding p-p optics. </a:t>
            </a:r>
          </a:p>
          <a:p>
            <a:r>
              <a:rPr lang="en-GB" sz="2000" dirty="0" smtClean="0"/>
              <a:t>In 2011 the additional squeeze to </a:t>
            </a:r>
            <a:r>
              <a:rPr lang="el-GR" sz="2000" dirty="0" smtClean="0"/>
              <a:t>β</a:t>
            </a:r>
            <a:r>
              <a:rPr lang="en-GB" sz="2000" dirty="0" smtClean="0"/>
              <a:t>*=(1,1,1,3)m was only just possible because of a still unidentified aperture restriction on the left of IP2.</a:t>
            </a:r>
          </a:p>
          <a:p>
            <a:pPr lvl="2"/>
            <a:r>
              <a:rPr lang="en-GB" sz="1800" dirty="0">
                <a:effectLst/>
              </a:rPr>
              <a:t>M., Giovannozzi, et </a:t>
            </a:r>
            <a:r>
              <a:rPr lang="en-GB" sz="1800" dirty="0" smtClean="0">
                <a:effectLst/>
              </a:rPr>
              <a:t>al</a:t>
            </a:r>
            <a:r>
              <a:rPr lang="en-GB" sz="1800" dirty="0">
                <a:effectLst/>
              </a:rPr>
              <a:t>,</a:t>
            </a:r>
            <a:r>
              <a:rPr lang="en-GB" sz="1800" dirty="0" smtClean="0">
                <a:effectLst/>
              </a:rPr>
              <a:t> </a:t>
            </a:r>
            <a:r>
              <a:rPr lang="en-GB" sz="1800" i="1" dirty="0">
                <a:effectLst/>
              </a:rPr>
              <a:t>IR2 aperture measurements at 3.5 </a:t>
            </a:r>
            <a:r>
              <a:rPr lang="en-GB" sz="1800" i="1" dirty="0" err="1" smtClean="0">
                <a:effectLst/>
              </a:rPr>
              <a:t>TeV</a:t>
            </a:r>
            <a:r>
              <a:rPr lang="en-GB" sz="1800" i="1" dirty="0">
                <a:effectLst/>
              </a:rPr>
              <a:t>,</a:t>
            </a:r>
            <a:r>
              <a:rPr lang="en-GB" sz="1800" dirty="0" smtClean="0">
                <a:effectLst/>
              </a:rPr>
              <a:t> </a:t>
            </a:r>
            <a:r>
              <a:rPr lang="en-GB" sz="1800" dirty="0">
                <a:effectLst/>
              </a:rPr>
              <a:t>CERN-ATS-Note-2012-017 MD, 2012</a:t>
            </a:r>
            <a:r>
              <a:rPr lang="en-GB" sz="1800" dirty="0" smtClean="0">
                <a:effectLst/>
              </a:rPr>
              <a:t>.</a:t>
            </a:r>
          </a:p>
          <a:p>
            <a:r>
              <a:rPr lang="en-GB" sz="2200" dirty="0" smtClean="0">
                <a:effectLst/>
              </a:rPr>
              <a:t>We now propose baseline </a:t>
            </a:r>
            <a:r>
              <a:rPr lang="el-GR" sz="2000" dirty="0" smtClean="0"/>
              <a:t>β</a:t>
            </a:r>
            <a:r>
              <a:rPr lang="en-GB" sz="2000" dirty="0" smtClean="0"/>
              <a:t>*=(0.8,0.8,0.8,3)m with p-</a:t>
            </a:r>
            <a:r>
              <a:rPr lang="en-GB" sz="2000" dirty="0" err="1" smtClean="0"/>
              <a:t>Pb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Try to validate </a:t>
            </a:r>
            <a:r>
              <a:rPr lang="el-GR" sz="2000" dirty="0" smtClean="0"/>
              <a:t>β</a:t>
            </a:r>
            <a:r>
              <a:rPr lang="en-GB" sz="2000" dirty="0"/>
              <a:t>*=(</a:t>
            </a:r>
            <a:r>
              <a:rPr lang="en-GB" sz="2000" dirty="0" smtClean="0"/>
              <a:t>0.6,0.6,0.6,3)m</a:t>
            </a:r>
            <a:r>
              <a:rPr lang="en-GB" sz="2000" dirty="0"/>
              <a:t> </a:t>
            </a:r>
            <a:r>
              <a:rPr lang="en-GB" sz="2000" dirty="0" smtClean="0"/>
              <a:t>during set-up phase.  </a:t>
            </a:r>
          </a:p>
          <a:p>
            <a:pPr lvl="1"/>
            <a:r>
              <a:rPr lang="en-GB" sz="1600" dirty="0" smtClean="0"/>
              <a:t>Possible request from </a:t>
            </a:r>
            <a:r>
              <a:rPr lang="en-GB" sz="1600" dirty="0" err="1" smtClean="0"/>
              <a:t>LHCb</a:t>
            </a:r>
            <a:r>
              <a:rPr lang="en-GB" sz="1600" dirty="0" smtClean="0"/>
              <a:t> for 1-2 m ? </a:t>
            </a:r>
          </a:p>
          <a:p>
            <a:r>
              <a:rPr lang="en-GB" sz="2000" dirty="0" smtClean="0"/>
              <a:t>Try to get closer to parallel squeeze in all IPs – Jorg W et al 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LBOC 10 July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J.M. Jowett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88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MJ 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JMJ plain</Template>
  <TotalTime>420</TotalTime>
  <Words>1608</Words>
  <Application>Microsoft Office PowerPoint</Application>
  <PresentationFormat>On-screen Show (4:3)</PresentationFormat>
  <Paragraphs>334</Paragraphs>
  <Slides>18</Slides>
  <Notes>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JMJ plain</vt:lpstr>
      <vt:lpstr>Equation</vt:lpstr>
      <vt:lpstr>Update on plans for the first p-Pb run </vt:lpstr>
      <vt:lpstr>Main questions</vt:lpstr>
      <vt:lpstr>MD and pilot physics</vt:lpstr>
      <vt:lpstr>Reminders!</vt:lpstr>
      <vt:lpstr>Chamonix target p-Pb performance in 2012</vt:lpstr>
      <vt:lpstr>Filling Scheme</vt:lpstr>
      <vt:lpstr>p-Pb 200ns scheme in 2012</vt:lpstr>
      <vt:lpstr>p-Pb 100ns scheme in 2012</vt:lpstr>
      <vt:lpstr>Optics for p-Pb operation – see talk by R. Versteegen</vt:lpstr>
      <vt:lpstr>Collimation set-up</vt:lpstr>
      <vt:lpstr>Slide 11</vt:lpstr>
      <vt:lpstr>More predictions for p-Pb (no detail)</vt:lpstr>
      <vt:lpstr>Proton beam evolution in collision (preliminary)</vt:lpstr>
      <vt:lpstr>Pb beam evolution in collision (preliminary)</vt:lpstr>
      <vt:lpstr>Luminosity evolution (preliminary)</vt:lpstr>
      <vt:lpstr>Luminosity evolution during the run</vt:lpstr>
      <vt:lpstr>Conclusions, (some of) the actions needed</vt:lpstr>
      <vt:lpstr>BACKUP SLIDes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thoughts  on 2012 p-Pb run</dc:title>
  <dc:creator>John M. Jowett</dc:creator>
  <cp:lastModifiedBy>cbracco</cp:lastModifiedBy>
  <cp:revision>28</cp:revision>
  <dcterms:created xsi:type="dcterms:W3CDTF">2012-06-25T08:47:04Z</dcterms:created>
  <dcterms:modified xsi:type="dcterms:W3CDTF">2012-07-10T15:09:17Z</dcterms:modified>
</cp:coreProperties>
</file>