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51" r:id="rId2"/>
  </p:sldMasterIdLst>
  <p:notesMasterIdLst>
    <p:notesMasterId r:id="rId9"/>
  </p:notesMasterIdLst>
  <p:handoutMasterIdLst>
    <p:handoutMasterId r:id="rId10"/>
  </p:handoutMasterIdLst>
  <p:sldIdLst>
    <p:sldId id="292" r:id="rId3"/>
    <p:sldId id="308" r:id="rId4"/>
    <p:sldId id="309" r:id="rId5"/>
    <p:sldId id="310" r:id="rId6"/>
    <p:sldId id="311" r:id="rId7"/>
    <p:sldId id="312" r:id="rId8"/>
  </p:sldIdLst>
  <p:sldSz cx="9144000" cy="6858000" type="screen4x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66FF"/>
    <a:srgbClr val="FF3300"/>
    <a:srgbClr val="CC0000"/>
    <a:srgbClr val="1F3361"/>
    <a:srgbClr val="1C2A64"/>
    <a:srgbClr val="23415D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8" autoAdjust="0"/>
    <p:restoredTop sz="79831" autoAdjust="0"/>
  </p:normalViewPr>
  <p:slideViewPr>
    <p:cSldViewPr snapToGrid="0">
      <p:cViewPr varScale="1">
        <p:scale>
          <a:sx n="112" d="100"/>
          <a:sy n="112" d="100"/>
        </p:scale>
        <p:origin x="-450" y="-84"/>
      </p:cViewPr>
      <p:guideLst>
        <p:guide orient="horz" pos="3888"/>
        <p:guide pos="2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90" y="-84"/>
      </p:cViewPr>
      <p:guideLst>
        <p:guide orient="horz" pos="3124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9D888B0-663F-4738-83FE-5A61D985A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80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0113"/>
            <a:ext cx="497522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8B02FD-A19F-482E-B4E8-EB2917EAB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6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E88CA-4741-4460-86C8-927E31A2D35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h</a:t>
            </a:r>
            <a:r>
              <a:rPr lang="en-US"/>
              <a:t> January 2009 – </a:t>
            </a:r>
            <a:r>
              <a:rPr lang="en-US" err="1"/>
              <a:t>FiDeL</a:t>
            </a:r>
            <a:r>
              <a:rPr lang="en-US"/>
              <a:t> 2009 - </a:t>
            </a:r>
            <a:fld id="{C954D985-F8DA-44D5-8005-C4D89D04F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98EA03E0-521B-4B02-BA6E-0BF1309EC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96838"/>
            <a:ext cx="2168525" cy="6334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96838"/>
            <a:ext cx="6356350" cy="633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80BAFB68-C7AD-40FD-AEFC-F7657F20E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80BC2-12E2-4093-8E05-85962E300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1CB51-82B5-4643-ADE9-A4A9699B3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CF501-C169-4C9D-B9C6-F895ED733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17C8E-4441-4BD0-919E-DAD6D62B2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F3872-0BBD-49F5-8334-732C0E642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E1294-1600-457D-AEEF-66E92FD3C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007C8-F005-4C3A-B6DC-D0DECB330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789D1-5C34-465A-A9D6-4672CD66E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sz="18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th</a:t>
            </a:r>
            <a:r>
              <a:rPr lang="en-US"/>
              <a:t> August 2009 – </a:t>
            </a:r>
            <a:r>
              <a:rPr lang="en-US" err="1"/>
              <a:t>FiDeL</a:t>
            </a:r>
            <a:r>
              <a:rPr lang="en-US"/>
              <a:t> status - </a:t>
            </a:r>
            <a:fld id="{E94CA103-DACB-4918-B3DB-0FFB35DF6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fidel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71255" y="298939"/>
            <a:ext cx="596900" cy="5969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30F7D-747D-4B01-865B-0A98CB6E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2E8F0-00D3-4BC1-971A-74880BE20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A348F-65B4-4E77-8367-ACEA2079F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27</a:t>
            </a:r>
            <a:r>
              <a:rPr lang="en-US" baseline="30000" dirty="0"/>
              <a:t>h</a:t>
            </a:r>
            <a:r>
              <a:rPr lang="en-US" dirty="0"/>
              <a:t> January 2009 – </a:t>
            </a:r>
            <a:r>
              <a:rPr lang="en-US" dirty="0" err="1"/>
              <a:t>FiDeL</a:t>
            </a:r>
            <a:r>
              <a:rPr lang="en-US" dirty="0"/>
              <a:t> 2009 - </a:t>
            </a:r>
            <a:fld id="{52F75960-C897-42AD-B491-D8B67D3538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190625"/>
            <a:ext cx="4262438" cy="5240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538" y="1190625"/>
            <a:ext cx="4262437" cy="5240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5D155DAF-C841-4645-89C2-6FC030D19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1E66228C-8E84-4BB4-936B-0255A1009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h</a:t>
            </a:r>
            <a:r>
              <a:rPr lang="en-US"/>
              <a:t> January 2009 – </a:t>
            </a:r>
            <a:r>
              <a:rPr lang="en-US" err="1"/>
              <a:t>FiDeL</a:t>
            </a:r>
            <a:r>
              <a:rPr lang="en-US"/>
              <a:t> 2009 - </a:t>
            </a:r>
            <a:fld id="{D98B2B48-0154-4F36-B7FD-D7C21821F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1667D558-7355-4C24-A703-B7768039A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F1D409B8-0A1F-4FFD-8521-754FC1804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F36DEB87-3DD9-4D7D-943C-839180B14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rgbClr val="1F3361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76300" y="96838"/>
            <a:ext cx="767873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" y="1190625"/>
            <a:ext cx="8677275" cy="524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89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14838" y="6524625"/>
            <a:ext cx="45196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3399FF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h</a:t>
            </a:r>
            <a:r>
              <a:rPr lang="en-US"/>
              <a:t> January 2009 – </a:t>
            </a:r>
            <a:r>
              <a:rPr lang="en-US" err="1"/>
              <a:t>FiDeL</a:t>
            </a:r>
            <a:r>
              <a:rPr lang="en-US"/>
              <a:t> 2009 - </a:t>
            </a:r>
            <a:fld id="{77160226-5C05-4405-8B6F-A8E8E7553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13"/>
          <p:cNvPicPr>
            <a:picLocks noChangeAspect="1" noChangeArrowheads="1"/>
          </p:cNvPicPr>
          <p:nvPr/>
        </p:nvPicPr>
        <p:blipFill>
          <a:blip r:embed="rId13" cstate="print"/>
          <a:srcRect r="1060" b="1387"/>
          <a:stretch>
            <a:fillRect/>
          </a:stretch>
        </p:blipFill>
        <p:spPr bwMode="auto">
          <a:xfrm>
            <a:off x="114300" y="217488"/>
            <a:ext cx="69373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9009" name="Rectangle 17"/>
          <p:cNvSpPr>
            <a:spLocks noChangeArrowheads="1"/>
          </p:cNvSpPr>
          <p:nvPr/>
        </p:nvSpPr>
        <p:spPr bwMode="auto">
          <a:xfrm>
            <a:off x="190500" y="6534150"/>
            <a:ext cx="4791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u="sng">
                <a:solidFill>
                  <a:srgbClr val="3399FF"/>
                </a:solidFill>
              </a:rPr>
              <a:t>E. Todesco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75" r:id="rId2"/>
    <p:sldLayoutId id="2147483976" r:id="rId3"/>
    <p:sldLayoutId id="2147483977" r:id="rId4"/>
    <p:sldLayoutId id="2147483978" r:id="rId5"/>
    <p:sldLayoutId id="2147483963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5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2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2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2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44ADDE4-8051-404F-BEEB-C3B8049F0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" y="1800225"/>
            <a:ext cx="8497888" cy="1743075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tx1"/>
                </a:solidFill>
              </a:rPr>
              <a:t>INCONSISTENCIES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IN THE MQY TRANSFER FUNCTION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60612" y="3810000"/>
            <a:ext cx="7279341" cy="2492188"/>
          </a:xfrm>
        </p:spPr>
        <p:txBody>
          <a:bodyPr/>
          <a:lstStyle/>
          <a:p>
            <a:pPr eaLnBrk="1" hangingPunct="1"/>
            <a:r>
              <a:rPr lang="en-US" sz="2000" dirty="0" smtClean="0"/>
              <a:t>P. Hagen, E</a:t>
            </a:r>
            <a:r>
              <a:rPr lang="en-US" sz="2000" dirty="0" smtClean="0"/>
              <a:t>. </a:t>
            </a:r>
            <a:r>
              <a:rPr lang="en-US" sz="2000" dirty="0" err="1" smtClean="0"/>
              <a:t>Todesco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CERN, Geneva Switzerland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1600" dirty="0" smtClean="0"/>
          </a:p>
        </p:txBody>
      </p: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1265238" y="169863"/>
            <a:ext cx="6400800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65000"/>
            </a:pPr>
            <a:r>
              <a:rPr lang="en-US" sz="1200" dirty="0" smtClean="0">
                <a:solidFill>
                  <a:schemeClr val="bg1"/>
                </a:solidFill>
              </a:rPr>
              <a:t>CERN,  </a:t>
            </a:r>
            <a:r>
              <a:rPr lang="en-US" sz="1200" dirty="0">
                <a:solidFill>
                  <a:schemeClr val="bg1"/>
                </a:solidFill>
              </a:rPr>
              <a:t>7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August 2012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  <a:buSzPct val="65000"/>
            </a:pPr>
            <a:r>
              <a:rPr lang="en-US" sz="1200" dirty="0" smtClean="0">
                <a:solidFill>
                  <a:schemeClr val="bg1"/>
                </a:solidFill>
              </a:rPr>
              <a:t>LBOC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Inconsistency in MQY transfer function - </a:t>
            </a:r>
            <a:fld id="{5B0F2CE2-42CD-4A74-A04F-1839686887D0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7446433" cy="904875"/>
          </a:xfrm>
        </p:spPr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INCONSISTENCY IN MQY TRASFER FUNCTION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ym typeface="Symbol" pitchFamily="18" charset="2"/>
              </a:rPr>
              <a:t>In </a:t>
            </a:r>
            <a:r>
              <a:rPr lang="fr-CH" dirty="0" err="1" smtClean="0">
                <a:sym typeface="Symbol" pitchFamily="18" charset="2"/>
              </a:rPr>
              <a:t>general</a:t>
            </a:r>
            <a:r>
              <a:rPr lang="fr-CH" dirty="0" smtClean="0">
                <a:sym typeface="Symbol" pitchFamily="18" charset="2"/>
              </a:rPr>
              <a:t> a </a:t>
            </a:r>
            <a:r>
              <a:rPr lang="fr-CH" dirty="0" err="1" smtClean="0">
                <a:sym typeface="Symbol" pitchFamily="18" charset="2"/>
              </a:rPr>
              <a:t>superconducting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magnet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trasfer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function</a:t>
            </a:r>
            <a:r>
              <a:rPr lang="fr-CH" dirty="0" smtClean="0">
                <a:sym typeface="Symbol" pitchFamily="18" charset="2"/>
              </a:rPr>
              <a:t> has a </a:t>
            </a:r>
            <a:r>
              <a:rPr lang="fr-CH" dirty="0" err="1" smtClean="0">
                <a:sym typeface="Symbol" pitchFamily="18" charset="2"/>
              </a:rPr>
              <a:t>spread</a:t>
            </a:r>
            <a:r>
              <a:rPr lang="fr-CH" dirty="0" smtClean="0">
                <a:sym typeface="Symbol" pitchFamily="18" charset="2"/>
              </a:rPr>
              <a:t> of 5-15 </a:t>
            </a:r>
            <a:r>
              <a:rPr lang="fr-CH" dirty="0" err="1" smtClean="0">
                <a:sym typeface="Symbol" pitchFamily="18" charset="2"/>
              </a:rPr>
              <a:t>units</a:t>
            </a:r>
            <a:endParaRPr lang="fr-CH" dirty="0" smtClean="0">
              <a:sym typeface="Symbol" pitchFamily="18" charset="2"/>
            </a:endParaRPr>
          </a:p>
          <a:p>
            <a:pPr lvl="1" eaLnBrk="1" hangingPunct="1"/>
            <a:r>
              <a:rPr lang="fr-CH" dirty="0" err="1" smtClean="0">
                <a:sym typeface="Symbol" pitchFamily="18" charset="2"/>
              </a:rPr>
              <a:t>Typically</a:t>
            </a:r>
            <a:r>
              <a:rPr lang="fr-CH" dirty="0" smtClean="0">
                <a:sym typeface="Symbol" pitchFamily="18" charset="2"/>
              </a:rPr>
              <a:t> 10 </a:t>
            </a:r>
            <a:r>
              <a:rPr lang="fr-CH" dirty="0" err="1" smtClean="0">
                <a:sym typeface="Symbol" pitchFamily="18" charset="2"/>
              </a:rPr>
              <a:t>units</a:t>
            </a:r>
            <a:r>
              <a:rPr lang="fr-CH" dirty="0" smtClean="0">
                <a:sym typeface="Symbol" pitchFamily="18" charset="2"/>
              </a:rPr>
              <a:t> – due to construction </a:t>
            </a:r>
            <a:r>
              <a:rPr lang="fr-CH" dirty="0" err="1" smtClean="0">
                <a:sym typeface="Symbol" pitchFamily="18" charset="2"/>
              </a:rPr>
              <a:t>tolerances</a:t>
            </a:r>
            <a:endParaRPr lang="fr-CH" dirty="0" smtClean="0">
              <a:sym typeface="Symbol" pitchFamily="18" charset="2"/>
            </a:endParaRPr>
          </a:p>
          <a:p>
            <a:pPr lvl="1" eaLnBrk="1" hangingPunct="1"/>
            <a:r>
              <a:rPr lang="fr-CH" dirty="0" smtClean="0">
                <a:sym typeface="Symbol" pitchFamily="18" charset="2"/>
              </a:rPr>
              <a:t>12 </a:t>
            </a:r>
            <a:r>
              <a:rPr lang="fr-CH" dirty="0" err="1" smtClean="0">
                <a:sym typeface="Symbol" pitchFamily="18" charset="2"/>
              </a:rPr>
              <a:t>units</a:t>
            </a:r>
            <a:r>
              <a:rPr lang="fr-CH" dirty="0" smtClean="0">
                <a:sym typeface="Symbol" pitchFamily="18" charset="2"/>
              </a:rPr>
              <a:t> in the 400 MQ</a:t>
            </a:r>
          </a:p>
          <a:p>
            <a:pPr lvl="1" eaLnBrk="1" hangingPunct="1"/>
            <a:r>
              <a:rPr lang="fr-CH" dirty="0" smtClean="0">
                <a:sym typeface="Symbol" pitchFamily="18" charset="2"/>
              </a:rPr>
              <a:t>11-12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units</a:t>
            </a:r>
            <a:r>
              <a:rPr lang="fr-CH" dirty="0" smtClean="0">
                <a:sym typeface="Symbol" pitchFamily="18" charset="2"/>
              </a:rPr>
              <a:t> in the MQM</a:t>
            </a:r>
          </a:p>
          <a:p>
            <a:pPr lvl="1" eaLnBrk="1" hangingPunct="1"/>
            <a:r>
              <a:rPr lang="fr-CH" dirty="0" smtClean="0">
                <a:sym typeface="Symbol" pitchFamily="18" charset="2"/>
              </a:rPr>
              <a:t>6 in the MQXB</a:t>
            </a:r>
          </a:p>
          <a:p>
            <a:pPr eaLnBrk="1" hangingPunct="1"/>
            <a:endParaRPr lang="fr-CH" dirty="0" smtClean="0">
              <a:sym typeface="Symbol" pitchFamily="18" charset="2"/>
            </a:endParaRPr>
          </a:p>
          <a:p>
            <a:pPr eaLnBrk="1" hangingPunct="1"/>
            <a:r>
              <a:rPr lang="fr-CH" dirty="0" smtClean="0">
                <a:sym typeface="Symbol" pitchFamily="18" charset="2"/>
              </a:rPr>
              <a:t>For the MQY </a:t>
            </a:r>
            <a:r>
              <a:rPr lang="fr-CH" dirty="0" err="1" smtClean="0">
                <a:sym typeface="Symbol" pitchFamily="18" charset="2"/>
              </a:rPr>
              <a:t>we</a:t>
            </a:r>
            <a:r>
              <a:rPr lang="fr-CH" dirty="0" smtClean="0">
                <a:sym typeface="Symbol" pitchFamily="18" charset="2"/>
              </a:rPr>
              <a:t> have in </a:t>
            </a:r>
            <a:r>
              <a:rPr lang="fr-CH" dirty="0" err="1" smtClean="0">
                <a:sym typeface="Symbol" pitchFamily="18" charset="2"/>
              </a:rPr>
              <a:t>FiDeL</a:t>
            </a:r>
            <a:r>
              <a:rPr lang="fr-CH" dirty="0" smtClean="0">
                <a:sym typeface="Symbol" pitchFamily="18" charset="2"/>
              </a:rPr>
              <a:t> 50 </a:t>
            </a:r>
            <a:r>
              <a:rPr lang="fr-CH" dirty="0" err="1" smtClean="0">
                <a:sym typeface="Symbol" pitchFamily="18" charset="2"/>
              </a:rPr>
              <a:t>units</a:t>
            </a:r>
            <a:endParaRPr lang="fr-CH" dirty="0" smtClean="0">
              <a:sym typeface="Symbol" pitchFamily="18" charset="2"/>
            </a:endParaRPr>
          </a:p>
          <a:p>
            <a:pPr lvl="1" eaLnBrk="1" hangingPunct="1"/>
            <a:r>
              <a:rPr lang="fr-CH" dirty="0" err="1" smtClean="0">
                <a:sym typeface="Symbol" pitchFamily="18" charset="2"/>
              </a:rPr>
              <a:t>Found</a:t>
            </a:r>
            <a:r>
              <a:rPr lang="fr-CH" dirty="0" smtClean="0">
                <a:sym typeface="Symbol" pitchFamily="18" charset="2"/>
              </a:rPr>
              <a:t> by S. </a:t>
            </a:r>
            <a:r>
              <a:rPr lang="fr-CH" dirty="0" err="1" smtClean="0">
                <a:sym typeface="Symbol" pitchFamily="18" charset="2"/>
              </a:rPr>
              <a:t>Fartoukh</a:t>
            </a:r>
            <a:r>
              <a:rPr lang="fr-CH" dirty="0" smtClean="0">
                <a:sym typeface="Symbol" pitchFamily="18" charset="2"/>
              </a:rPr>
              <a:t>, </a:t>
            </a:r>
            <a:r>
              <a:rPr lang="fr-CH" dirty="0" err="1" smtClean="0">
                <a:sym typeface="Symbol" pitchFamily="18" charset="2"/>
              </a:rPr>
              <a:t>study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carrie</a:t>
            </a:r>
            <a:r>
              <a:rPr lang="fr-CH" dirty="0" err="1" smtClean="0">
                <a:sym typeface="Symbol" pitchFamily="18" charset="2"/>
              </a:rPr>
              <a:t>d</a:t>
            </a:r>
            <a:r>
              <a:rPr lang="fr-CH" dirty="0" smtClean="0">
                <a:sym typeface="Symbol" pitchFamily="18" charset="2"/>
              </a:rPr>
              <a:t> out by Per</a:t>
            </a:r>
          </a:p>
          <a:p>
            <a:pPr lvl="1" eaLnBrk="1" hangingPunct="1"/>
            <a:endParaRPr lang="fr-CH" dirty="0">
              <a:sym typeface="Symbol" pitchFamily="18" charset="2"/>
            </a:endParaRPr>
          </a:p>
          <a:p>
            <a:r>
              <a:rPr lang="fr-CH" dirty="0" smtClean="0">
                <a:sym typeface="Symbol" pitchFamily="18" charset="2"/>
              </a:rPr>
              <a:t>Non consistent </a:t>
            </a:r>
            <a:r>
              <a:rPr lang="fr-CH" dirty="0" err="1" smtClean="0">
                <a:sym typeface="Symbol" pitchFamily="18" charset="2"/>
              </a:rPr>
              <a:t>with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previous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works</a:t>
            </a:r>
            <a:endParaRPr lang="fr-CH" dirty="0" smtClean="0">
              <a:sym typeface="Symbol" pitchFamily="18" charset="2"/>
            </a:endParaRPr>
          </a:p>
          <a:p>
            <a:pPr lvl="1"/>
            <a:r>
              <a:rPr lang="fr-CH" dirty="0" smtClean="0">
                <a:sym typeface="Symbol" pitchFamily="18" charset="2"/>
              </a:rPr>
              <a:t>Memo </a:t>
            </a:r>
            <a:r>
              <a:rPr lang="fr-CH" dirty="0" err="1" smtClean="0">
                <a:sym typeface="Symbol" pitchFamily="18" charset="2"/>
              </a:rPr>
              <a:t>giving</a:t>
            </a:r>
            <a:r>
              <a:rPr lang="fr-CH" dirty="0" smtClean="0">
                <a:sym typeface="Symbol" pitchFamily="18" charset="2"/>
              </a:rPr>
              <a:t> 12 </a:t>
            </a:r>
            <a:r>
              <a:rPr lang="fr-CH" dirty="0" err="1" smtClean="0">
                <a:sym typeface="Symbol" pitchFamily="18" charset="2"/>
              </a:rPr>
              <a:t>units</a:t>
            </a:r>
            <a:r>
              <a:rPr lang="en-GB" dirty="0">
                <a:sym typeface="Symbol" pitchFamily="18" charset="2"/>
              </a:rPr>
              <a:t> </a:t>
            </a:r>
            <a:r>
              <a:rPr lang="en-GB" sz="1200" dirty="0" smtClean="0">
                <a:solidFill>
                  <a:srgbClr val="009900"/>
                </a:solidFill>
                <a:sym typeface="Symbol" pitchFamily="18" charset="2"/>
              </a:rPr>
              <a:t>[P. Hagen, E. </a:t>
            </a:r>
            <a:r>
              <a:rPr lang="en-GB" sz="1200" dirty="0" err="1" smtClean="0">
                <a:solidFill>
                  <a:srgbClr val="009900"/>
                </a:solidFill>
                <a:sym typeface="Symbol" pitchFamily="18" charset="2"/>
              </a:rPr>
              <a:t>Todesco</a:t>
            </a:r>
            <a:r>
              <a:rPr lang="en-GB" sz="1200" dirty="0" smtClean="0">
                <a:solidFill>
                  <a:srgbClr val="009900"/>
                </a:solidFill>
                <a:sym typeface="Symbol" pitchFamily="18" charset="2"/>
              </a:rPr>
              <a:t>, </a:t>
            </a:r>
            <a:r>
              <a:rPr lang="en-US" sz="1200" dirty="0" smtClean="0">
                <a:solidFill>
                  <a:srgbClr val="009900"/>
                </a:solidFill>
              </a:rPr>
              <a:t>EDMS </a:t>
            </a:r>
            <a:r>
              <a:rPr lang="en-US" sz="1200" dirty="0">
                <a:solidFill>
                  <a:srgbClr val="009900"/>
                </a:solidFill>
              </a:rPr>
              <a:t>no. </a:t>
            </a:r>
            <a:r>
              <a:rPr lang="en-US" sz="1200" dirty="0" smtClean="0">
                <a:solidFill>
                  <a:srgbClr val="009900"/>
                </a:solidFill>
              </a:rPr>
              <a:t>879594,</a:t>
            </a:r>
            <a:r>
              <a:rPr lang="en-GB" sz="1200" dirty="0" smtClean="0">
                <a:solidFill>
                  <a:srgbClr val="009900"/>
                </a:solidFill>
              </a:rPr>
              <a:t> (2007)</a:t>
            </a:r>
            <a:r>
              <a:rPr lang="en-GB" sz="1200" b="1" dirty="0" smtClean="0">
                <a:solidFill>
                  <a:srgbClr val="009900"/>
                </a:solidFill>
              </a:rPr>
              <a:t>]</a:t>
            </a:r>
            <a:endParaRPr lang="en-US" sz="1200" dirty="0" smtClean="0">
              <a:solidFill>
                <a:srgbClr val="009900"/>
              </a:solidFill>
            </a:endParaRPr>
          </a:p>
          <a:p>
            <a:pPr lvl="1"/>
            <a:r>
              <a:rPr lang="en-US" dirty="0" smtClean="0"/>
              <a:t>ASC paper giving 8-9 units </a:t>
            </a:r>
            <a:r>
              <a:rPr lang="en-GB" sz="1200" dirty="0" smtClean="0">
                <a:solidFill>
                  <a:srgbClr val="009900"/>
                </a:solidFill>
              </a:rPr>
              <a:t>[N. </a:t>
            </a:r>
            <a:r>
              <a:rPr lang="en-GB" sz="1200" dirty="0">
                <a:solidFill>
                  <a:srgbClr val="009900"/>
                </a:solidFill>
              </a:rPr>
              <a:t>Catalan </a:t>
            </a:r>
            <a:r>
              <a:rPr lang="en-GB" sz="1200" dirty="0" err="1">
                <a:solidFill>
                  <a:srgbClr val="009900"/>
                </a:solidFill>
              </a:rPr>
              <a:t>Lasheras</a:t>
            </a:r>
            <a:r>
              <a:rPr lang="en-GB" sz="1200" dirty="0">
                <a:solidFill>
                  <a:srgbClr val="009900"/>
                </a:solidFill>
              </a:rPr>
              <a:t>, B. </a:t>
            </a:r>
            <a:r>
              <a:rPr lang="en-GB" sz="1200" dirty="0" err="1">
                <a:solidFill>
                  <a:srgbClr val="009900"/>
                </a:solidFill>
              </a:rPr>
              <a:t>Auchmann</a:t>
            </a:r>
            <a:r>
              <a:rPr lang="en-GB" sz="1200" dirty="0">
                <a:solidFill>
                  <a:srgbClr val="009900"/>
                </a:solidFill>
              </a:rPr>
              <a:t>, G. Kirby, K.-H. Mess, R. </a:t>
            </a:r>
            <a:r>
              <a:rPr lang="en-GB" sz="1200" dirty="0" err="1">
                <a:solidFill>
                  <a:srgbClr val="009900"/>
                </a:solidFill>
              </a:rPr>
              <a:t>Ostojic</a:t>
            </a:r>
            <a:r>
              <a:rPr lang="en-GB" sz="1200" dirty="0">
                <a:solidFill>
                  <a:srgbClr val="009900"/>
                </a:solidFill>
              </a:rPr>
              <a:t>, and S. </a:t>
            </a:r>
            <a:r>
              <a:rPr lang="en-GB" sz="1200" dirty="0" err="1" smtClean="0">
                <a:solidFill>
                  <a:srgbClr val="009900"/>
                </a:solidFill>
              </a:rPr>
              <a:t>Russenschuck</a:t>
            </a:r>
            <a:r>
              <a:rPr lang="en-GB" sz="1200" dirty="0" smtClean="0">
                <a:solidFill>
                  <a:srgbClr val="009900"/>
                </a:solidFill>
              </a:rPr>
              <a:t>, IEEE Trans </a:t>
            </a:r>
            <a:r>
              <a:rPr lang="en-GB" sz="1200" dirty="0" err="1" smtClean="0">
                <a:solidFill>
                  <a:srgbClr val="009900"/>
                </a:solidFill>
              </a:rPr>
              <a:t>Appl</a:t>
            </a:r>
            <a:r>
              <a:rPr lang="en-GB" sz="1200" dirty="0" smtClean="0">
                <a:solidFill>
                  <a:srgbClr val="009900"/>
                </a:solidFill>
              </a:rPr>
              <a:t> </a:t>
            </a:r>
            <a:r>
              <a:rPr lang="en-GB" sz="1200" dirty="0" err="1" smtClean="0">
                <a:solidFill>
                  <a:srgbClr val="009900"/>
                </a:solidFill>
              </a:rPr>
              <a:t>Supercond</a:t>
            </a:r>
            <a:r>
              <a:rPr lang="en-GB" sz="1200" dirty="0" smtClean="0">
                <a:solidFill>
                  <a:srgbClr val="009900"/>
                </a:solidFill>
              </a:rPr>
              <a:t> 18 (2008)]</a:t>
            </a:r>
            <a:endParaRPr lang="en-GB" sz="1200" dirty="0">
              <a:solidFill>
                <a:srgbClr val="009900"/>
              </a:solidFill>
            </a:endParaRPr>
          </a:p>
          <a:p>
            <a:pPr eaLnBrk="1" hangingPunct="1"/>
            <a:endParaRPr lang="fr-CH" dirty="0" smtClean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Inconsistency in MQY transfer function - </a:t>
            </a:r>
            <a:fld id="{5B0F2CE2-42CD-4A74-A04F-1839686887D0}" type="slidenum">
              <a:rPr lang="en-US" smtClean="0"/>
              <a:pPr>
                <a:defRPr/>
              </a:pPr>
              <a:t>3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7488767" cy="904875"/>
          </a:xfrm>
        </p:spPr>
        <p:txBody>
          <a:bodyPr/>
          <a:lstStyle/>
          <a:p>
            <a:pPr eaLnBrk="1" hangingPunct="1"/>
            <a:r>
              <a:rPr lang="fr-CH" dirty="0">
                <a:solidFill>
                  <a:schemeClr val="bg1"/>
                </a:solidFill>
                <a:sym typeface="Symbol" pitchFamily="18" charset="2"/>
              </a:rPr>
              <a:t>INCONSISTENCY IN MQY TRASFER FUNCTION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H" dirty="0" smtClean="0">
                <a:sym typeface="Symbol" pitchFamily="18" charset="2"/>
              </a:rPr>
              <a:t>Large </a:t>
            </a:r>
            <a:r>
              <a:rPr lang="fr-CH" dirty="0" err="1" smtClean="0">
                <a:sym typeface="Symbol" pitchFamily="18" charset="2"/>
              </a:rPr>
              <a:t>spread</a:t>
            </a:r>
            <a:r>
              <a:rPr lang="fr-CH" dirty="0" smtClean="0">
                <a:sym typeface="Symbol" pitchFamily="18" charset="2"/>
              </a:rPr>
              <a:t> due to a non </a:t>
            </a:r>
            <a:r>
              <a:rPr lang="fr-CH" dirty="0" err="1" smtClean="0">
                <a:sym typeface="Symbol" pitchFamily="18" charset="2"/>
              </a:rPr>
              <a:t>negligible</a:t>
            </a:r>
            <a:r>
              <a:rPr lang="fr-CH" dirty="0" smtClean="0">
                <a:sym typeface="Symbol" pitchFamily="18" charset="2"/>
              </a:rPr>
              <a:t> fraction of </a:t>
            </a:r>
            <a:r>
              <a:rPr lang="fr-CH" dirty="0" err="1" smtClean="0">
                <a:sym typeface="Symbol" pitchFamily="18" charset="2"/>
              </a:rPr>
              <a:t>outliers</a:t>
            </a:r>
            <a:endParaRPr lang="fr-CH" dirty="0" smtClean="0">
              <a:sym typeface="Symbol" pitchFamily="18" charset="2"/>
            </a:endParaRPr>
          </a:p>
          <a:p>
            <a:pPr lvl="1" eaLnBrk="1" hangingPunct="1"/>
            <a:r>
              <a:rPr lang="fr-CH" dirty="0" err="1" smtClean="0">
                <a:sym typeface="Symbol" pitchFamily="18" charset="2"/>
              </a:rPr>
              <a:t>Having</a:t>
            </a:r>
            <a:r>
              <a:rPr lang="fr-CH" dirty="0" smtClean="0">
                <a:sym typeface="Symbol" pitchFamily="18" charset="2"/>
              </a:rPr>
              <a:t> 0.5-1% more </a:t>
            </a:r>
            <a:r>
              <a:rPr lang="fr-CH" dirty="0" err="1" smtClean="0">
                <a:sym typeface="Symbol" pitchFamily="18" charset="2"/>
              </a:rPr>
              <a:t>transfer</a:t>
            </a:r>
            <a:r>
              <a:rPr lang="fr-CH" dirty="0" smtClean="0">
                <a:sym typeface="Symbol" pitchFamily="18" charset="2"/>
              </a:rPr>
              <a:t> </a:t>
            </a:r>
            <a:r>
              <a:rPr lang="fr-CH" dirty="0" err="1" smtClean="0">
                <a:sym typeface="Symbol" pitchFamily="18" charset="2"/>
              </a:rPr>
              <a:t>function</a:t>
            </a:r>
            <a:endParaRPr lang="fr-CH" dirty="0" smtClean="0">
              <a:sym typeface="Symbol" pitchFamily="18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238904"/>
            <a:ext cx="6121400" cy="392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059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Inconsistency in MQY transfer function - </a:t>
            </a:r>
            <a:fld id="{5B0F2CE2-42CD-4A74-A04F-1839686887D0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7471833" cy="904875"/>
          </a:xfrm>
        </p:spPr>
        <p:txBody>
          <a:bodyPr/>
          <a:lstStyle/>
          <a:p>
            <a:pPr eaLnBrk="1" hangingPunct="1"/>
            <a:r>
              <a:rPr lang="fr-CH" dirty="0">
                <a:solidFill>
                  <a:schemeClr val="bg1"/>
                </a:solidFill>
                <a:sym typeface="Symbol" pitchFamily="18" charset="2"/>
              </a:rPr>
              <a:t>INCONSISTENCY IN MQY TRASFER FUNCTION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MQY </a:t>
            </a:r>
            <a:r>
              <a:rPr lang="fr-CH" dirty="0" err="1"/>
              <a:t>had</a:t>
            </a:r>
            <a:r>
              <a:rPr lang="fr-CH" dirty="0"/>
              <a:t> </a:t>
            </a:r>
            <a:r>
              <a:rPr lang="fr-CH" dirty="0" err="1"/>
              <a:t>two</a:t>
            </a:r>
            <a:r>
              <a:rPr lang="fr-CH" dirty="0"/>
              <a:t> </a:t>
            </a:r>
            <a:r>
              <a:rPr lang="fr-CH" dirty="0" err="1"/>
              <a:t>features</a:t>
            </a:r>
            <a:endParaRPr lang="fr-CH" dirty="0"/>
          </a:p>
          <a:p>
            <a:pPr lvl="1"/>
            <a:r>
              <a:rPr lang="fr-CH" dirty="0"/>
              <a:t>Part </a:t>
            </a:r>
            <a:r>
              <a:rPr lang="fr-CH" dirty="0" err="1"/>
              <a:t>measured</a:t>
            </a:r>
            <a:r>
              <a:rPr lang="fr-CH" dirty="0"/>
              <a:t> </a:t>
            </a:r>
            <a:r>
              <a:rPr lang="fr-CH" dirty="0" err="1"/>
              <a:t>at</a:t>
            </a:r>
            <a:r>
              <a:rPr lang="fr-CH" dirty="0"/>
              <a:t> SM18, part </a:t>
            </a:r>
            <a:r>
              <a:rPr lang="fr-CH" dirty="0" err="1"/>
              <a:t>only</a:t>
            </a:r>
            <a:r>
              <a:rPr lang="fr-CH" dirty="0"/>
              <a:t> </a:t>
            </a:r>
            <a:r>
              <a:rPr lang="fr-CH" dirty="0" err="1"/>
              <a:t>at</a:t>
            </a:r>
            <a:r>
              <a:rPr lang="fr-CH" dirty="0"/>
              <a:t> room </a:t>
            </a:r>
            <a:r>
              <a:rPr lang="fr-CH" dirty="0" err="1"/>
              <a:t>temperture</a:t>
            </a:r>
            <a:endParaRPr lang="fr-CH" dirty="0"/>
          </a:p>
          <a:p>
            <a:pPr lvl="1"/>
            <a:r>
              <a:rPr lang="fr-CH" dirty="0"/>
              <a:t>Part of the </a:t>
            </a:r>
            <a:r>
              <a:rPr lang="fr-CH" dirty="0" err="1"/>
              <a:t>magnets</a:t>
            </a:r>
            <a:r>
              <a:rPr lang="fr-CH" dirty="0"/>
              <a:t> </a:t>
            </a:r>
            <a:r>
              <a:rPr lang="fr-CH" dirty="0" err="1"/>
              <a:t>affected</a:t>
            </a:r>
            <a:r>
              <a:rPr lang="fr-CH" dirty="0"/>
              <a:t> by high </a:t>
            </a:r>
            <a:r>
              <a:rPr lang="fr-CH" dirty="0" err="1"/>
              <a:t>permeability</a:t>
            </a:r>
            <a:r>
              <a:rPr lang="fr-CH" dirty="0"/>
              <a:t> </a:t>
            </a:r>
            <a:r>
              <a:rPr lang="fr-CH" dirty="0" err="1"/>
              <a:t>collars</a:t>
            </a:r>
            <a:r>
              <a:rPr lang="fr-CH" dirty="0"/>
              <a:t> (visible </a:t>
            </a:r>
            <a:r>
              <a:rPr lang="fr-CH" dirty="0" err="1"/>
              <a:t>effect</a:t>
            </a:r>
            <a:r>
              <a:rPr lang="fr-CH" dirty="0"/>
              <a:t> </a:t>
            </a:r>
            <a:r>
              <a:rPr lang="fr-CH" dirty="0" err="1"/>
              <a:t>at</a:t>
            </a:r>
            <a:r>
              <a:rPr lang="fr-CH" dirty="0"/>
              <a:t> room </a:t>
            </a:r>
            <a:r>
              <a:rPr lang="fr-CH" dirty="0" err="1"/>
              <a:t>temperature</a:t>
            </a:r>
            <a:r>
              <a:rPr lang="fr-CH" dirty="0"/>
              <a:t>, </a:t>
            </a:r>
            <a:r>
              <a:rPr lang="fr-CH" dirty="0" err="1"/>
              <a:t>disappears</a:t>
            </a:r>
            <a:r>
              <a:rPr lang="fr-CH" dirty="0"/>
              <a:t> </a:t>
            </a:r>
            <a:r>
              <a:rPr lang="fr-CH" dirty="0" err="1"/>
              <a:t>at</a:t>
            </a:r>
            <a:r>
              <a:rPr lang="fr-CH" dirty="0"/>
              <a:t> 4.2 K)</a:t>
            </a:r>
          </a:p>
          <a:p>
            <a:pPr lvl="1"/>
            <a:endParaRPr lang="fr-CH" dirty="0"/>
          </a:p>
          <a:p>
            <a:r>
              <a:rPr lang="fr-CH" dirty="0" err="1"/>
              <a:t>Inconsistencies</a:t>
            </a:r>
            <a:r>
              <a:rPr lang="fr-CH" dirty="0"/>
              <a:t> </a:t>
            </a:r>
            <a:r>
              <a:rPr lang="fr-CH" dirty="0" err="1"/>
              <a:t>present</a:t>
            </a:r>
            <a:r>
              <a:rPr lang="fr-CH" dirty="0"/>
              <a:t> </a:t>
            </a:r>
            <a:r>
              <a:rPr lang="fr-CH" dirty="0" err="1"/>
              <a:t>both</a:t>
            </a:r>
            <a:r>
              <a:rPr lang="fr-CH" dirty="0"/>
              <a:t> in </a:t>
            </a:r>
            <a:r>
              <a:rPr lang="fr-CH" dirty="0" err="1"/>
              <a:t>some</a:t>
            </a:r>
            <a:r>
              <a:rPr lang="fr-CH" dirty="0"/>
              <a:t> cases </a:t>
            </a:r>
            <a:r>
              <a:rPr lang="fr-CH" dirty="0" err="1"/>
              <a:t>with</a:t>
            </a:r>
            <a:r>
              <a:rPr lang="fr-CH" dirty="0"/>
              <a:t> WM </a:t>
            </a:r>
            <a:r>
              <a:rPr lang="fr-CH" dirty="0" err="1"/>
              <a:t>only</a:t>
            </a:r>
            <a:r>
              <a:rPr lang="fr-CH" dirty="0"/>
              <a:t>, and in cases </a:t>
            </a:r>
            <a:r>
              <a:rPr lang="fr-CH" dirty="0" err="1"/>
              <a:t>with</a:t>
            </a:r>
            <a:r>
              <a:rPr lang="fr-CH" dirty="0"/>
              <a:t> 4.2 K </a:t>
            </a:r>
            <a:r>
              <a:rPr lang="fr-CH" dirty="0" smtClean="0"/>
              <a:t>test</a:t>
            </a:r>
            <a:endParaRPr lang="fr-CH" dirty="0">
              <a:sym typeface="Symbol" pitchFamily="18" charset="2"/>
            </a:endParaRPr>
          </a:p>
          <a:p>
            <a:endParaRPr lang="fr-CH" dirty="0" smtClean="0">
              <a:sym typeface="Symbol" pitchFamily="18" charset="2"/>
            </a:endParaRPr>
          </a:p>
          <a:p>
            <a:r>
              <a:rPr lang="fr-CH" dirty="0" smtClean="0">
                <a:sym typeface="Symbol" pitchFamily="18" charset="2"/>
              </a:rPr>
              <a:t>The WM (</a:t>
            </a:r>
            <a:r>
              <a:rPr lang="fr-CH" dirty="0" err="1" smtClean="0">
                <a:sym typeface="Symbol" pitchFamily="18" charset="2"/>
              </a:rPr>
              <a:t>uncorrected</a:t>
            </a:r>
            <a:r>
              <a:rPr lang="fr-CH" dirty="0" smtClean="0">
                <a:sym typeface="Symbol" pitchFamily="18" charset="2"/>
              </a:rPr>
              <a:t>) </a:t>
            </a:r>
            <a:r>
              <a:rPr lang="fr-CH" dirty="0" err="1" smtClean="0">
                <a:sym typeface="Symbol" pitchFamily="18" charset="2"/>
              </a:rPr>
              <a:t>had</a:t>
            </a:r>
            <a:r>
              <a:rPr lang="fr-CH" dirty="0" smtClean="0">
                <a:sym typeface="Symbol" pitchFamily="18" charset="2"/>
              </a:rPr>
              <a:t> a </a:t>
            </a:r>
            <a:r>
              <a:rPr lang="fr-CH" dirty="0" err="1" smtClean="0">
                <a:sym typeface="Symbol" pitchFamily="18" charset="2"/>
              </a:rPr>
              <a:t>spread</a:t>
            </a:r>
            <a:r>
              <a:rPr lang="fr-CH" dirty="0" smtClean="0">
                <a:sym typeface="Symbol" pitchFamily="18" charset="2"/>
              </a:rPr>
              <a:t> of 23 </a:t>
            </a:r>
            <a:r>
              <a:rPr lang="fr-CH" dirty="0" err="1" smtClean="0">
                <a:sym typeface="Symbol" pitchFamily="18" charset="2"/>
              </a:rPr>
              <a:t>units</a:t>
            </a:r>
            <a:r>
              <a:rPr lang="fr-CH" dirty="0" smtClean="0">
                <a:sym typeface="Symbol" pitchFamily="18" charset="2"/>
              </a:rPr>
              <a:t>, 13 </a:t>
            </a:r>
            <a:r>
              <a:rPr lang="fr-CH" dirty="0" err="1" smtClean="0">
                <a:sym typeface="Symbol" pitchFamily="18" charset="2"/>
              </a:rPr>
              <a:t>after</a:t>
            </a:r>
            <a:r>
              <a:rPr lang="fr-CH" dirty="0" smtClean="0">
                <a:sym typeface="Symbol" pitchFamily="18" charset="2"/>
              </a:rPr>
              <a:t> correction</a:t>
            </a:r>
          </a:p>
          <a:p>
            <a:endParaRPr lang="fr-C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417" y="5117041"/>
            <a:ext cx="46101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942" y="5915025"/>
            <a:ext cx="4600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618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  <a:p>
            <a:r>
              <a:rPr lang="fr-CH" dirty="0" err="1" smtClean="0"/>
              <a:t>Revised</a:t>
            </a:r>
            <a:r>
              <a:rPr lang="fr-CH" dirty="0" smtClean="0"/>
              <a:t> table of </a:t>
            </a:r>
            <a:r>
              <a:rPr lang="fr-CH" dirty="0" err="1" smtClean="0"/>
              <a:t>transfer</a:t>
            </a:r>
            <a:r>
              <a:rPr lang="fr-CH" dirty="0" smtClean="0"/>
              <a:t> </a:t>
            </a:r>
            <a:r>
              <a:rPr lang="fr-CH" dirty="0" err="1" smtClean="0"/>
              <a:t>functions</a:t>
            </a:r>
            <a:r>
              <a:rPr lang="fr-CH" dirty="0" smtClean="0"/>
              <a:t> </a:t>
            </a:r>
            <a:r>
              <a:rPr lang="fr-CH" dirty="0" err="1" smtClean="0"/>
              <a:t>built</a:t>
            </a:r>
            <a:r>
              <a:rPr lang="fr-CH" dirty="0" smtClean="0"/>
              <a:t>, and </a:t>
            </a:r>
            <a:r>
              <a:rPr lang="fr-CH" dirty="0" err="1" smtClean="0"/>
              <a:t>differences</a:t>
            </a:r>
            <a:r>
              <a:rPr lang="fr-CH" dirty="0" smtClean="0"/>
              <a:t> w.r.t. </a:t>
            </a:r>
            <a:r>
              <a:rPr lang="fr-CH" dirty="0" err="1" smtClean="0"/>
              <a:t>present</a:t>
            </a:r>
            <a:r>
              <a:rPr lang="fr-CH" dirty="0" smtClean="0"/>
              <a:t> </a:t>
            </a:r>
            <a:r>
              <a:rPr lang="fr-CH" dirty="0" err="1" smtClean="0"/>
              <a:t>FiDeL</a:t>
            </a:r>
            <a:r>
              <a:rPr lang="fr-CH" dirty="0" smtClean="0"/>
              <a:t> data </a:t>
            </a:r>
            <a:r>
              <a:rPr lang="fr-CH" dirty="0" err="1" smtClean="0"/>
              <a:t>were</a:t>
            </a:r>
            <a:r>
              <a:rPr lang="fr-CH" dirty="0" smtClean="0"/>
              <a:t> </a:t>
            </a:r>
            <a:r>
              <a:rPr lang="fr-CH" dirty="0" err="1" smtClean="0"/>
              <a:t>worked</a:t>
            </a:r>
            <a:r>
              <a:rPr lang="fr-CH" dirty="0" smtClean="0"/>
              <a:t> out by Per</a:t>
            </a:r>
            <a:endParaRPr lang="fr-CH" dirty="0"/>
          </a:p>
          <a:p>
            <a:pPr lvl="1"/>
            <a:endParaRPr lang="fr-CH" dirty="0" smtClean="0"/>
          </a:p>
          <a:p>
            <a:r>
              <a:rPr lang="fr-CH" dirty="0" err="1" smtClean="0"/>
              <a:t>Rogelio</a:t>
            </a:r>
            <a:r>
              <a:rPr lang="fr-CH" dirty="0" smtClean="0"/>
              <a:t> </a:t>
            </a:r>
            <a:r>
              <a:rPr lang="fr-CH" dirty="0" err="1" smtClean="0"/>
              <a:t>found</a:t>
            </a:r>
            <a:r>
              <a:rPr lang="fr-CH" dirty="0" smtClean="0"/>
              <a:t> </a:t>
            </a:r>
            <a:r>
              <a:rPr lang="fr-CH" dirty="0" err="1" smtClean="0"/>
              <a:t>consistency</a:t>
            </a:r>
            <a:r>
              <a:rPr lang="fr-CH" dirty="0" smtClean="0"/>
              <a:t> in </a:t>
            </a:r>
            <a:r>
              <a:rPr lang="fr-CH" dirty="0" err="1" smtClean="0"/>
              <a:t>many</a:t>
            </a:r>
            <a:r>
              <a:rPr lang="fr-CH" dirty="0" smtClean="0"/>
              <a:t> cases </a:t>
            </a:r>
            <a:r>
              <a:rPr lang="fr-CH" dirty="0" err="1" smtClean="0"/>
              <a:t>with</a:t>
            </a:r>
            <a:r>
              <a:rPr lang="fr-CH" dirty="0" smtClean="0"/>
              <a:t> the </a:t>
            </a:r>
            <a:r>
              <a:rPr lang="fr-CH" dirty="0" err="1" smtClean="0"/>
              <a:t>beam</a:t>
            </a:r>
            <a:r>
              <a:rPr lang="fr-CH" dirty="0" smtClean="0"/>
              <a:t> </a:t>
            </a:r>
            <a:r>
              <a:rPr lang="fr-CH" dirty="0" err="1" smtClean="0"/>
              <a:t>based</a:t>
            </a:r>
            <a:r>
              <a:rPr lang="fr-CH" dirty="0" smtClean="0"/>
              <a:t> corrections of beta </a:t>
            </a:r>
            <a:r>
              <a:rPr lang="fr-CH" dirty="0" err="1" smtClean="0"/>
              <a:t>beating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Inconsistency in MQY transfer function - </a:t>
            </a:r>
            <a:fld id="{E94CA103-DACB-4918-B3DB-0FFB35DF62B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67669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CONCLUSIONS AND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Clear</a:t>
            </a:r>
            <a:r>
              <a:rPr lang="fr-CH" dirty="0" smtClean="0"/>
              <a:t> </a:t>
            </a:r>
            <a:r>
              <a:rPr lang="fr-CH" dirty="0" err="1" smtClean="0"/>
              <a:t>sign</a:t>
            </a:r>
            <a:r>
              <a:rPr lang="fr-CH" dirty="0" smtClean="0"/>
              <a:t> of </a:t>
            </a:r>
            <a:r>
              <a:rPr lang="fr-CH" dirty="0" err="1" smtClean="0"/>
              <a:t>inconsistency</a:t>
            </a:r>
            <a:r>
              <a:rPr lang="fr-CH" dirty="0" smtClean="0"/>
              <a:t> of MQY TF model</a:t>
            </a:r>
          </a:p>
          <a:p>
            <a:pPr lvl="1"/>
            <a:r>
              <a:rPr lang="fr-CH" dirty="0" smtClean="0"/>
              <a:t>Relevant (1% </a:t>
            </a:r>
            <a:r>
              <a:rPr lang="fr-CH" dirty="0" err="1" smtClean="0"/>
              <a:t>errors</a:t>
            </a:r>
            <a:r>
              <a:rPr lang="fr-CH" dirty="0" smtClean="0"/>
              <a:t> on TF of </a:t>
            </a:r>
            <a:r>
              <a:rPr lang="fr-CH" dirty="0" err="1" smtClean="0"/>
              <a:t>some</a:t>
            </a:r>
            <a:r>
              <a:rPr lang="fr-CH" dirty="0" smtClean="0"/>
              <a:t> MQY – i.e. </a:t>
            </a:r>
            <a:r>
              <a:rPr lang="fr-CH" dirty="0" err="1" smtClean="0"/>
              <a:t>error</a:t>
            </a:r>
            <a:r>
              <a:rPr lang="fr-CH" dirty="0" smtClean="0"/>
              <a:t> </a:t>
            </a:r>
            <a:r>
              <a:rPr lang="fr-CH" dirty="0" err="1" smtClean="0"/>
              <a:t>different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beam1 to beam2 – </a:t>
            </a:r>
            <a:r>
              <a:rPr lang="fr-CH" dirty="0" err="1" smtClean="0"/>
              <a:t>becomes</a:t>
            </a:r>
            <a:r>
              <a:rPr lang="fr-CH" dirty="0" smtClean="0"/>
              <a:t> </a:t>
            </a:r>
            <a:r>
              <a:rPr lang="fr-CH" dirty="0" err="1" smtClean="0"/>
              <a:t>very</a:t>
            </a:r>
            <a:r>
              <a:rPr lang="fr-CH" dirty="0" smtClean="0"/>
              <a:t> relevant </a:t>
            </a:r>
            <a:r>
              <a:rPr lang="fr-CH" dirty="0" err="1" smtClean="0"/>
              <a:t>at</a:t>
            </a:r>
            <a:r>
              <a:rPr lang="fr-CH" dirty="0" smtClean="0"/>
              <a:t> squeeze)</a:t>
            </a:r>
          </a:p>
          <a:p>
            <a:pPr lvl="1"/>
            <a:r>
              <a:rPr lang="fr-CH" dirty="0" err="1" smtClean="0"/>
              <a:t>Presently</a:t>
            </a:r>
            <a:r>
              <a:rPr lang="fr-CH" dirty="0" smtClean="0"/>
              <a:t> </a:t>
            </a:r>
            <a:r>
              <a:rPr lang="fr-CH" dirty="0" err="1" smtClean="0"/>
              <a:t>partially</a:t>
            </a:r>
            <a:r>
              <a:rPr lang="fr-CH" dirty="0" smtClean="0"/>
              <a:t> </a:t>
            </a:r>
            <a:r>
              <a:rPr lang="fr-CH" dirty="0" err="1" smtClean="0"/>
              <a:t>corrected</a:t>
            </a:r>
            <a:r>
              <a:rPr lang="fr-CH" dirty="0" smtClean="0"/>
              <a:t> by </a:t>
            </a:r>
            <a:r>
              <a:rPr lang="fr-CH" dirty="0" err="1" smtClean="0"/>
              <a:t>beam</a:t>
            </a:r>
            <a:r>
              <a:rPr lang="fr-CH" dirty="0" smtClean="0"/>
              <a:t> </a:t>
            </a:r>
            <a:r>
              <a:rPr lang="fr-CH" dirty="0" err="1" smtClean="0"/>
              <a:t>based</a:t>
            </a:r>
            <a:r>
              <a:rPr lang="fr-CH" dirty="0" smtClean="0"/>
              <a:t> beta </a:t>
            </a:r>
            <a:r>
              <a:rPr lang="fr-CH" dirty="0" err="1" smtClean="0"/>
              <a:t>beating</a:t>
            </a:r>
            <a:r>
              <a:rPr lang="fr-CH" dirty="0" smtClean="0"/>
              <a:t> corrections</a:t>
            </a:r>
            <a:endParaRPr lang="fr-CH" dirty="0"/>
          </a:p>
          <a:p>
            <a:endParaRPr lang="fr-CH" dirty="0" smtClean="0"/>
          </a:p>
          <a:p>
            <a:r>
              <a:rPr lang="fr-CH" dirty="0" smtClean="0"/>
              <a:t>Correction of </a:t>
            </a:r>
            <a:r>
              <a:rPr lang="fr-CH" dirty="0" err="1" smtClean="0"/>
              <a:t>FiDeL</a:t>
            </a:r>
            <a:r>
              <a:rPr lang="fr-CH" dirty="0" smtClean="0"/>
              <a:t> </a:t>
            </a:r>
            <a:r>
              <a:rPr lang="fr-CH" dirty="0" err="1" smtClean="0"/>
              <a:t>needed</a:t>
            </a:r>
            <a:endParaRPr lang="fr-CH" dirty="0" smtClean="0"/>
          </a:p>
          <a:p>
            <a:pPr lvl="1"/>
            <a:r>
              <a:rPr lang="fr-CH" dirty="0" err="1" smtClean="0"/>
              <a:t>Now</a:t>
            </a:r>
            <a:r>
              <a:rPr lang="fr-CH" dirty="0" smtClean="0"/>
              <a:t> or in LS1?</a:t>
            </a: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Inconsistency in MQY transfer function - </a:t>
            </a:r>
            <a:fld id="{E94CA103-DACB-4918-B3DB-0FFB35DF62B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74032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Felix Titling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46797</TotalTime>
  <Words>365</Words>
  <Application>Microsoft Office PowerPoint</Application>
  <PresentationFormat>On-screen Show (4:3)</PresentationFormat>
  <Paragraphs>47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1_Default Design</vt:lpstr>
      <vt:lpstr>Custom Design</vt:lpstr>
      <vt:lpstr>INCONSISTENCIES  IN THE MQY TRANSFER FUNCTION</vt:lpstr>
      <vt:lpstr>INCONSISTENCY IN MQY TRASFER FUNCTION</vt:lpstr>
      <vt:lpstr>INCONSISTENCY IN MQY TRASFER FUNCTION</vt:lpstr>
      <vt:lpstr>INCONSISTENCY IN MQY TRASFER FUNCTION</vt:lpstr>
      <vt:lpstr>ACTIONS</vt:lpstr>
      <vt:lpstr>CONCLUSIONS AND ACTIONS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Large Hadron Collider  and the role of superconductivity in one of the largest scientific enterprises</dc:title>
  <dc:creator>bellesia</dc:creator>
  <cp:lastModifiedBy>etodesco</cp:lastModifiedBy>
  <cp:revision>704</cp:revision>
  <dcterms:created xsi:type="dcterms:W3CDTF">2006-07-31T18:23:56Z</dcterms:created>
  <dcterms:modified xsi:type="dcterms:W3CDTF">2012-08-07T12:06:05Z</dcterms:modified>
</cp:coreProperties>
</file>