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06" r:id="rId2"/>
    <p:sldId id="456" r:id="rId3"/>
    <p:sldId id="408" r:id="rId4"/>
    <p:sldId id="443" r:id="rId5"/>
    <p:sldId id="429" r:id="rId6"/>
    <p:sldId id="431" r:id="rId7"/>
    <p:sldId id="420" r:id="rId8"/>
    <p:sldId id="421" r:id="rId9"/>
    <p:sldId id="453" r:id="rId10"/>
    <p:sldId id="454" r:id="rId11"/>
    <p:sldId id="422" r:id="rId12"/>
    <p:sldId id="426" r:id="rId13"/>
    <p:sldId id="435" r:id="rId14"/>
    <p:sldId id="437" r:id="rId15"/>
    <p:sldId id="409" r:id="rId16"/>
    <p:sldId id="410" r:id="rId17"/>
    <p:sldId id="411" r:id="rId18"/>
    <p:sldId id="413" r:id="rId19"/>
    <p:sldId id="458" r:id="rId20"/>
    <p:sldId id="427" r:id="rId21"/>
    <p:sldId id="432" r:id="rId22"/>
    <p:sldId id="448" r:id="rId23"/>
    <p:sldId id="447" r:id="rId24"/>
    <p:sldId id="450" r:id="rId25"/>
    <p:sldId id="451" r:id="rId26"/>
    <p:sldId id="452" r:id="rId27"/>
    <p:sldId id="449" r:id="rId28"/>
    <p:sldId id="407" r:id="rId29"/>
    <p:sldId id="428" r:id="rId30"/>
    <p:sldId id="457" r:id="rId31"/>
    <p:sldId id="444" r:id="rId32"/>
    <p:sldId id="430" r:id="rId33"/>
    <p:sldId id="415" r:id="rId34"/>
    <p:sldId id="455" r:id="rId35"/>
    <p:sldId id="418" r:id="rId36"/>
    <p:sldId id="419" r:id="rId37"/>
    <p:sldId id="424" r:id="rId38"/>
    <p:sldId id="425" r:id="rId39"/>
    <p:sldId id="433" r:id="rId40"/>
    <p:sldId id="434" r:id="rId41"/>
    <p:sldId id="436" r:id="rId42"/>
    <p:sldId id="438" r:id="rId43"/>
    <p:sldId id="439" r:id="rId44"/>
    <p:sldId id="441" r:id="rId45"/>
    <p:sldId id="412" r:id="rId46"/>
    <p:sldId id="414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FFFFFF"/>
    <a:srgbClr val="000000"/>
    <a:srgbClr val="336600"/>
    <a:srgbClr val="999999"/>
    <a:srgbClr val="800000"/>
    <a:srgbClr val="CF0E30"/>
    <a:srgbClr val="FF00FF"/>
    <a:srgbClr val="2C3BF7"/>
    <a:srgbClr val="007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592" autoAdjust="0"/>
  </p:normalViewPr>
  <p:slideViewPr>
    <p:cSldViewPr snapToGrid="0" showGuides="1">
      <p:cViewPr>
        <p:scale>
          <a:sx n="110" d="100"/>
          <a:sy n="110" d="100"/>
        </p:scale>
        <p:origin x="-1368" y="-72"/>
      </p:cViewPr>
      <p:guideLst>
        <p:guide orient="horz" pos="1908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5938" y="8704263"/>
            <a:ext cx="7524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6775">
              <a:lnSpc>
                <a:spcPct val="90000"/>
              </a:lnSpc>
              <a:defRPr/>
            </a:pPr>
            <a:r>
              <a:rPr lang="en-US" sz="1200">
                <a:latin typeface="Arial" charset="0"/>
              </a:rPr>
              <a:t>Page </a:t>
            </a:r>
            <a:fld id="{40B095EC-BA53-774F-8F73-8A7017D8304D}" type="slidenum">
              <a:rPr lang="en-US" sz="1200">
                <a:latin typeface="Arial" charset="0"/>
              </a:rPr>
              <a:pPr algn="ctr" defTabSz="866775">
                <a:lnSpc>
                  <a:spcPct val="90000"/>
                </a:lnSpc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41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0787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75" tIns="44450" rIns="92075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55938" y="8704263"/>
            <a:ext cx="7524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6775">
              <a:lnSpc>
                <a:spcPct val="90000"/>
              </a:lnSpc>
              <a:defRPr/>
            </a:pPr>
            <a:r>
              <a:rPr lang="en-US" sz="1200">
                <a:latin typeface="Arial" charset="0"/>
              </a:rPr>
              <a:t>Page </a:t>
            </a:r>
            <a:fld id="{19715677-A2DD-6046-BF5D-5773219D0535}" type="slidenum">
              <a:rPr lang="en-US" sz="1200">
                <a:latin typeface="Arial" charset="0"/>
              </a:rPr>
              <a:pPr algn="ctr" defTabSz="866775">
                <a:lnSpc>
                  <a:spcPct val="90000"/>
                </a:lnSpc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245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5613" algn="l" defTabSz="9112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1225" algn="l" defTabSz="9112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68425" algn="l" defTabSz="9112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2450" algn="l" defTabSz="9112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07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07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30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6632575"/>
            <a:ext cx="1130300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i="1"/>
              <a:t>W. Kozanecki</a:t>
            </a: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5702788" y="6629732"/>
            <a:ext cx="3322639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900" i="1" baseline="0" dirty="0" smtClean="0"/>
              <a:t>LBOC meeting, 18 Sep 12</a:t>
            </a:r>
            <a:endParaRPr lang="en-US" sz="900" i="1" dirty="0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4003675" y="6632575"/>
            <a:ext cx="1130300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i="1"/>
              <a:t> Slide </a:t>
            </a:r>
            <a:fld id="{D3AA5E6A-F2A4-6646-97CF-5705FD28A721}" type="slidenum">
              <a:rPr lang="en-US" sz="900" i="1"/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900" i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F0E3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F0E3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F0E3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F0E3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F0E3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F0E3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F0E3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F0E3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F0E3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75000"/>
        <a:buFont typeface="Monotype Sorts" charset="2"/>
        <a:buChar char=""/>
        <a:defRPr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75000"/>
        <a:buFont typeface="Wingdings" charset="2"/>
        <a:buChar char=""/>
        <a:defRPr sz="16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rgbClr val="316501"/>
        </a:buClr>
        <a:buSzPct val="75000"/>
        <a:buFont typeface="Monotype Sorts" charset="2"/>
        <a:buChar char=""/>
        <a:defRPr sz="1400" b="1">
          <a:solidFill>
            <a:srgbClr val="31650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spcBef>
          <a:spcPct val="40000"/>
        </a:spcBef>
        <a:spcAft>
          <a:spcPct val="0"/>
        </a:spcAft>
        <a:buClr>
          <a:srgbClr val="004E47"/>
        </a:buClr>
        <a:buSzPct val="75000"/>
        <a:buFont typeface="Monotype Sorts" charset="2"/>
        <a:buChar char=""/>
        <a:defRPr sz="1200" b="1">
          <a:solidFill>
            <a:srgbClr val="004E47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00000"/>
        <a:buChar char="–"/>
        <a:defRPr sz="1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5pPr>
      <a:lvl6pPr marL="2457450" indent="-1714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00000"/>
        <a:buChar char="–"/>
        <a:defRPr sz="1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6pPr>
      <a:lvl7pPr marL="2914650" indent="-1714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00000"/>
        <a:buChar char="–"/>
        <a:defRPr sz="1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7pPr>
      <a:lvl8pPr marL="3371850" indent="-1714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00000"/>
        <a:buChar char="–"/>
        <a:defRPr sz="1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8pPr>
      <a:lvl9pPr marL="3829050" indent="-1714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00000"/>
        <a:buChar char="–"/>
        <a:defRPr sz="1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095" y="274493"/>
            <a:ext cx="8416636" cy="810779"/>
          </a:xfrm>
          <a:ln w="28575" cmpd="sng">
            <a:solidFill>
              <a:srgbClr val="0000FF"/>
            </a:solidFill>
          </a:ln>
        </p:spPr>
        <p:txBody>
          <a:bodyPr/>
          <a:lstStyle/>
          <a:p>
            <a:r>
              <a:rPr lang="en-US" sz="2400">
                <a:latin typeface="+mn-lt"/>
                <a:cs typeface="Lucida Calligraphy"/>
              </a:rPr>
              <a:t>Luminosity</a:t>
            </a:r>
            <a:r>
              <a:rPr lang="en-US" sz="2400"/>
              <a:t>-calibration systematics </a:t>
            </a:r>
            <a:br>
              <a:rPr lang="en-US" sz="2400"/>
            </a:br>
            <a:r>
              <a:rPr lang="en-US" sz="2400"/>
              <a:t>from non-linear x-y correlations in the 3-d </a:t>
            </a:r>
            <a:r>
              <a:rPr lang="en-US" sz="2400">
                <a:latin typeface="Lucida Calligraphy"/>
                <a:cs typeface="Lucida Calligraphy"/>
              </a:rPr>
              <a:t>L</a:t>
            </a:r>
            <a:r>
              <a:rPr lang="en-US" sz="2400"/>
              <a:t>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424545"/>
            <a:ext cx="7772400" cy="4156364"/>
          </a:xfrm>
        </p:spPr>
        <p:txBody>
          <a:bodyPr/>
          <a:lstStyle/>
          <a:p>
            <a:r>
              <a:rPr lang="en-US"/>
              <a:t>Introduction: why we (ATLAS, CMS, LHCb…) have a problem</a:t>
            </a:r>
          </a:p>
          <a:p>
            <a:r>
              <a:rPr lang="en-US"/>
              <a:t>A fundamental assumption underpinning the </a:t>
            </a:r>
            <a:r>
              <a:rPr lang="en-US">
                <a:latin typeface="Lucida Calligraphy"/>
                <a:cs typeface="Lucida Calligraphy"/>
              </a:rPr>
              <a:t>L</a:t>
            </a:r>
            <a:r>
              <a:rPr lang="en-US"/>
              <a:t>-calibration method: x-y factorization of </a:t>
            </a:r>
            <a:r>
              <a:rPr lang="en-US">
                <a:latin typeface="Lucida Calligraphy"/>
                <a:cs typeface="Lucida Calligraphy"/>
              </a:rPr>
              <a:t>L </a:t>
            </a:r>
            <a:r>
              <a:rPr lang="en-US"/>
              <a:t>distribution  </a:t>
            </a:r>
          </a:p>
          <a:p>
            <a:r>
              <a:rPr lang="en-US">
                <a:latin typeface="Lucida Calligraphy"/>
                <a:cs typeface="Lucida Calligraphy"/>
              </a:rPr>
              <a:t>L</a:t>
            </a:r>
            <a:r>
              <a:rPr lang="en-US"/>
              <a:t>  factorization tests using off-axis vdM scans</a:t>
            </a:r>
          </a:p>
          <a:p>
            <a:r>
              <a:rPr lang="en-US"/>
              <a:t>Luminous-region evolution during </a:t>
            </a:r>
            <a:r>
              <a:rPr lang="en-US" i="1"/>
              <a:t>vdM</a:t>
            </a:r>
            <a:r>
              <a:rPr lang="en-US"/>
              <a:t> scans</a:t>
            </a:r>
          </a:p>
          <a:p>
            <a:pPr lvl="1"/>
            <a:r>
              <a:rPr lang="en-US"/>
              <a:t>What we observe in the data</a:t>
            </a:r>
          </a:p>
          <a:p>
            <a:pPr lvl="1"/>
            <a:r>
              <a:rPr lang="en-US"/>
              <a:t>Luminous-region simulations</a:t>
            </a:r>
          </a:p>
          <a:p>
            <a:r>
              <a:rPr lang="en-US"/>
              <a:t>Correlated fits to </a:t>
            </a:r>
            <a:r>
              <a:rPr lang="en-US" i="1"/>
              <a:t>vdM</a:t>
            </a:r>
            <a:r>
              <a:rPr lang="en-US"/>
              <a:t> scan curves</a:t>
            </a:r>
          </a:p>
          <a:p>
            <a:r>
              <a:rPr lang="en-US"/>
              <a:t>Summary of observations</a:t>
            </a:r>
          </a:p>
          <a:p>
            <a:r>
              <a:rPr lang="en-US"/>
              <a:t>Where you (the accelerator physicists) could help…</a:t>
            </a:r>
          </a:p>
          <a:p>
            <a:endParaRPr lang="en-US"/>
          </a:p>
          <a:p>
            <a:endParaRPr lang="en-US"/>
          </a:p>
          <a:p>
            <a:pPr lvl="3"/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43182" y="1348057"/>
            <a:ext cx="6246091" cy="6488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1600" i="1">
                <a:solidFill>
                  <a:srgbClr val="000000"/>
                </a:solidFill>
              </a:rPr>
              <a:t>W. Kozanecki</a:t>
            </a:r>
          </a:p>
          <a:p>
            <a:pPr algn="ctr">
              <a:spcBef>
                <a:spcPts val="500"/>
              </a:spcBef>
            </a:pPr>
            <a:r>
              <a:rPr lang="en-US" sz="1600" i="1">
                <a:solidFill>
                  <a:srgbClr val="000000"/>
                </a:solidFill>
              </a:rPr>
              <a:t>for the LHC Luminosity Calibration &amp; Measurement Working Group</a:t>
            </a:r>
            <a:endParaRPr lang="en-US" sz="8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79" y="207818"/>
            <a:ext cx="8405091" cy="361950"/>
          </a:xfrm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/>
              <a:t>Luminous-centroid evolution during vdM scans: Oct’ 10 </a:t>
            </a:r>
            <a:r>
              <a:rPr lang="en-US" i="1"/>
              <a:t>vs.</a:t>
            </a:r>
            <a:r>
              <a:rPr lang="en-US"/>
              <a:t> May ‘11</a:t>
            </a:r>
          </a:p>
        </p:txBody>
      </p:sp>
      <p:pic>
        <p:nvPicPr>
          <p:cNvPr id="3" name="Picture 2" descr="Screen Shot 2012-09-01 at 11.59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2" y="891540"/>
            <a:ext cx="4282440" cy="5966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3400" y="706583"/>
            <a:ext cx="965328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Oct 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182" y="2703611"/>
            <a:ext cx="83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</a:rPr>
              <a:t>x-scans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9759" y="2681386"/>
            <a:ext cx="83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F00FF"/>
                </a:solidFill>
              </a:rPr>
              <a:t>y-scans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799734" y="681183"/>
            <a:ext cx="4250460" cy="6148242"/>
            <a:chOff x="4799734" y="681183"/>
            <a:chExt cx="4250460" cy="6148242"/>
          </a:xfrm>
        </p:grpSpPr>
        <p:pic>
          <p:nvPicPr>
            <p:cNvPr id="4" name="Picture 3" descr="Screen Shot 2012-09-01 at 11.59.43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734" y="878205"/>
              <a:ext cx="4229100" cy="59512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430818" y="681183"/>
              <a:ext cx="1033857" cy="33855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May </a:t>
              </a:r>
              <a:r>
                <a:rPr lang="fr-FR" sz="1600" b="1">
                  <a:solidFill>
                    <a:srgbClr val="000000"/>
                  </a:solidFill>
                </a:rPr>
                <a:t>2011</a:t>
              </a: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39855" y="2703611"/>
              <a:ext cx="839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00FF"/>
                  </a:solidFill>
                </a:rPr>
                <a:t>x-scans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11128" y="2692499"/>
              <a:ext cx="839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FF00FF"/>
                  </a:solidFill>
                </a:rPr>
                <a:t>y-scans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 rot="16200000">
            <a:off x="-526140" y="1597556"/>
            <a:ext cx="1360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</a:rPr>
              <a:t>x-displacement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526140" y="3689595"/>
            <a:ext cx="1360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F00FF"/>
                </a:solidFill>
              </a:rPr>
              <a:t>y-displacement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26140" y="5802413"/>
            <a:ext cx="1360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800000"/>
                </a:solidFill>
              </a:rPr>
              <a:t>z-displacement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4092" y="1835727"/>
            <a:ext cx="125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>
                <a:solidFill>
                  <a:srgbClr val="800000"/>
                </a:solidFill>
              </a:rPr>
              <a:t>Non-gaussian tails!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1583" y="3962399"/>
            <a:ext cx="125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>
                <a:solidFill>
                  <a:srgbClr val="800000"/>
                </a:solidFill>
              </a:rPr>
              <a:t>Non-gaussian tails!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6000" y="1978556"/>
            <a:ext cx="1037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400" b="1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1400" b="1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0000FF"/>
                </a:solidFill>
              </a:rPr>
              <a:t>x,1</a:t>
            </a:r>
            <a:r>
              <a:rPr lang="en-US" sz="1400" b="1">
                <a:solidFill>
                  <a:srgbClr val="0000FF"/>
                </a:solidFill>
              </a:rPr>
              <a:t>/</a:t>
            </a:r>
            <a:r>
              <a:rPr lang="en-US" sz="1400" b="1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0000FF"/>
                </a:solidFill>
              </a:rPr>
              <a:t>x,2</a:t>
            </a:r>
            <a:endParaRPr lang="en-US" sz="1400" b="1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3345" y="4116774"/>
            <a:ext cx="1011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400" b="1">
                <a:solidFill>
                  <a:srgbClr val="FF00FF"/>
                </a:solidFill>
                <a:latin typeface="Symbol" charset="2"/>
                <a:cs typeface="Symbol" charset="2"/>
              </a:rPr>
              <a:t> s</a:t>
            </a:r>
            <a:r>
              <a:rPr lang="en-US" sz="1400" b="1" baseline="-25000">
                <a:solidFill>
                  <a:srgbClr val="FF00FF"/>
                </a:solidFill>
              </a:rPr>
              <a:t>y,1</a:t>
            </a:r>
            <a:r>
              <a:rPr lang="en-US" sz="1400" b="1">
                <a:solidFill>
                  <a:srgbClr val="FF00FF"/>
                </a:solidFill>
              </a:rPr>
              <a:t>/</a:t>
            </a:r>
            <a:r>
              <a:rPr lang="en-US" sz="1400" b="1">
                <a:solidFill>
                  <a:srgbClr val="FF00FF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FF00FF"/>
                </a:solidFill>
              </a:rPr>
              <a:t>y,2</a:t>
            </a:r>
            <a:endParaRPr lang="en-US" sz="1400" b="1">
              <a:solidFill>
                <a:srgbClr val="FF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5162" y="1969319"/>
            <a:ext cx="83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400" b="1">
                <a:solidFill>
                  <a:srgbClr val="0000FF"/>
                </a:solidFill>
                <a:latin typeface="Symbol" charset="2"/>
                <a:cs typeface="Symbol" charset="2"/>
              </a:rPr>
              <a:t> s</a:t>
            </a:r>
            <a:r>
              <a:rPr lang="en-US" sz="1400" b="1" baseline="-25000">
                <a:solidFill>
                  <a:srgbClr val="0000FF"/>
                </a:solidFill>
              </a:rPr>
              <a:t>x</a:t>
            </a:r>
            <a:r>
              <a:rPr lang="en-US" sz="1400" b="1">
                <a:solidFill>
                  <a:srgbClr val="0000FF"/>
                </a:solidFill>
              </a:rPr>
              <a:t>/</a:t>
            </a:r>
            <a:r>
              <a:rPr lang="en-US" sz="1400" b="1">
                <a:solidFill>
                  <a:srgbClr val="FF00FF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FF00FF"/>
                </a:solidFill>
              </a:rPr>
              <a:t>y</a:t>
            </a:r>
            <a:endParaRPr lang="en-US" sz="1400" b="1">
              <a:solidFill>
                <a:srgbClr val="FF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016" y="4130628"/>
            <a:ext cx="83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400" b="1">
                <a:solidFill>
                  <a:srgbClr val="FF00FF"/>
                </a:solidFill>
                <a:latin typeface="Symbol" charset="2"/>
                <a:cs typeface="Symbol" charset="2"/>
              </a:rPr>
              <a:t> s</a:t>
            </a:r>
            <a:r>
              <a:rPr lang="en-US" sz="1400" b="1" baseline="-25000">
                <a:solidFill>
                  <a:srgbClr val="FF00FF"/>
                </a:solidFill>
              </a:rPr>
              <a:t>y</a:t>
            </a:r>
            <a:r>
              <a:rPr lang="en-US" sz="1400" b="1">
                <a:solidFill>
                  <a:srgbClr val="000000"/>
                </a:solidFill>
              </a:rPr>
              <a:t>/</a:t>
            </a:r>
            <a:r>
              <a:rPr lang="en-US" sz="1400" b="1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0000FF"/>
                </a:solidFill>
              </a:rPr>
              <a:t>x</a:t>
            </a:r>
            <a:endParaRPr lang="en-US" sz="1400" b="1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97200" y="6220355"/>
            <a:ext cx="731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400" b="1">
                <a:solidFill>
                  <a:srgbClr val="FF00FF"/>
                </a:solidFill>
                <a:latin typeface="Symbol" charset="2"/>
                <a:cs typeface="Symbol" charset="2"/>
              </a:rPr>
              <a:t> a</a:t>
            </a:r>
            <a:r>
              <a:rPr lang="en-US" sz="1400" b="1" baseline="-25000">
                <a:solidFill>
                  <a:srgbClr val="FF00FF"/>
                </a:solidFill>
              </a:rPr>
              <a:t>y,z</a:t>
            </a:r>
            <a:endParaRPr lang="en-US" sz="1400" b="1">
              <a:solidFill>
                <a:srgbClr val="FF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5873" y="6234209"/>
            <a:ext cx="731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400" b="1">
                <a:solidFill>
                  <a:srgbClr val="FF00FF"/>
                </a:solidFill>
                <a:latin typeface="Symbol" charset="2"/>
                <a:cs typeface="Symbol" charset="2"/>
              </a:rPr>
              <a:t> </a:t>
            </a:r>
            <a:r>
              <a:rPr lang="en-US" sz="1400" b="1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1400" b="1" baseline="-25000">
                <a:solidFill>
                  <a:srgbClr val="0000FF"/>
                </a:solidFill>
              </a:rPr>
              <a:t>x,z</a:t>
            </a:r>
            <a:endParaRPr lang="en-US" sz="1400" b="1">
              <a:solidFill>
                <a:srgbClr val="0000FF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5068455"/>
            <a:ext cx="9144000" cy="1789545"/>
            <a:chOff x="0" y="5068455"/>
            <a:chExt cx="9144000" cy="1789545"/>
          </a:xfrm>
        </p:grpSpPr>
        <p:sp>
          <p:nvSpPr>
            <p:cNvPr id="20" name="Rectangle 19"/>
            <p:cNvSpPr/>
            <p:nvPr/>
          </p:nvSpPr>
          <p:spPr bwMode="auto">
            <a:xfrm>
              <a:off x="0" y="5068455"/>
              <a:ext cx="9144000" cy="178954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214" y="5391724"/>
              <a:ext cx="8832272" cy="92333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>
                  <a:solidFill>
                    <a:srgbClr val="000000"/>
                  </a:solidFill>
                </a:rPr>
                <a:t>Note that for strictly gaussian beams (even if unequal in x v.s y and B1 vs. B2, and even with linear x-y coupling), the</a:t>
              </a:r>
              <a:r>
                <a:rPr lang="en-US" sz="1800" b="1" i="1">
                  <a:solidFill>
                    <a:srgbClr val="000000"/>
                  </a:solidFill>
                </a:rPr>
                <a:t> transverse luminous sizes are independent of the beam separation </a:t>
              </a:r>
              <a:r>
                <a:rPr lang="en-US" sz="1800" i="1">
                  <a:solidFill>
                    <a:srgbClr val="000000"/>
                  </a:solidFill>
                </a:rPr>
                <a:t>during vdM scan</a:t>
              </a:r>
              <a:r>
                <a:rPr lang="en-US" sz="1800" b="1" i="1">
                  <a:solidFill>
                    <a:srgbClr val="000000"/>
                  </a:solidFill>
                </a:rPr>
                <a:t>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5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5727" y="484909"/>
            <a:ext cx="2424546" cy="56572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98" y="196273"/>
            <a:ext cx="4052454" cy="361950"/>
          </a:xfrm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/>
              <a:t>Luminous-region simulations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799" y="819728"/>
            <a:ext cx="4844473" cy="5911272"/>
          </a:xfrm>
        </p:spPr>
        <p:txBody>
          <a:bodyPr/>
          <a:lstStyle/>
          <a:p>
            <a:r>
              <a:rPr lang="en-US"/>
              <a:t>Aim: try &amp; reproduce beam spot displacement &amp; changes in luminous widths observed during vdM scans</a:t>
            </a:r>
          </a:p>
          <a:p>
            <a:endParaRPr lang="en-US"/>
          </a:p>
          <a:p>
            <a:pPr lvl="2"/>
            <a:endParaRPr lang="en-US"/>
          </a:p>
          <a:p>
            <a:r>
              <a:rPr lang="en-US"/>
              <a:t>Procedure</a:t>
            </a:r>
          </a:p>
          <a:p>
            <a:pPr lvl="1"/>
            <a:r>
              <a:rPr lang="en-US"/>
              <a:t>Use a simple simulation written in Mathematica to gain an intuition for the required beam parameters</a:t>
            </a:r>
          </a:p>
          <a:p>
            <a:pPr lvl="1"/>
            <a:r>
              <a:rPr lang="en-US"/>
              <a:t>Assumptions</a:t>
            </a:r>
          </a:p>
          <a:p>
            <a:pPr lvl="2"/>
            <a:r>
              <a:rPr lang="en-US"/>
              <a:t>double-Gaussian beam profiles</a:t>
            </a:r>
          </a:p>
          <a:p>
            <a:pPr lvl="2"/>
            <a:r>
              <a:rPr lang="en-US"/>
              <a:t>ignore crossing angles (for now)</a:t>
            </a:r>
          </a:p>
          <a:p>
            <a:pPr lvl="1"/>
            <a:r>
              <a:rPr lang="en-US"/>
              <a:t>Quantitative interpretation of luminous-region parameters</a:t>
            </a:r>
          </a:p>
          <a:p>
            <a:pPr lvl="2"/>
            <a:r>
              <a:rPr lang="en-US"/>
              <a:t>real data: max. likelihood fit of resolution-corrected, 3-d single-gaussian to reconstructed-vertex distribution</a:t>
            </a:r>
          </a:p>
          <a:p>
            <a:pPr lvl="2"/>
            <a:r>
              <a:rPr lang="en-US"/>
              <a:t>this simulation (so far)</a:t>
            </a:r>
          </a:p>
          <a:p>
            <a:pPr lvl="3"/>
            <a:r>
              <a:rPr lang="en-US"/>
              <a:t>luminous centroid = mean</a:t>
            </a:r>
          </a:p>
          <a:p>
            <a:pPr lvl="3"/>
            <a:r>
              <a:rPr lang="en-US"/>
              <a:t>luminous width = RMS</a:t>
            </a:r>
          </a:p>
          <a:p>
            <a:pPr lvl="2"/>
            <a:endParaRPr lang="en-US"/>
          </a:p>
        </p:txBody>
      </p:sp>
      <p:pic>
        <p:nvPicPr>
          <p:cNvPr id="10" name="Picture 9" descr="Screen Shot 2012-09-07 at 4.06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73" y="161635"/>
            <a:ext cx="3413760" cy="263652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606138" y="2972954"/>
            <a:ext cx="4436217" cy="3209665"/>
            <a:chOff x="4606138" y="2972954"/>
            <a:chExt cx="4436217" cy="3209665"/>
          </a:xfrm>
        </p:grpSpPr>
        <p:pic>
          <p:nvPicPr>
            <p:cNvPr id="11" name="Picture 10" descr="Screen Shot 2012-09-07 at 4.07.08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183" y="2972954"/>
              <a:ext cx="4043172" cy="297103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280902" y="5021955"/>
              <a:ext cx="32573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86018" y="5782509"/>
              <a:ext cx="3129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06138" y="3397798"/>
              <a:ext cx="43857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  <a:latin typeface="Lucida Calligraphy"/>
                  <a:cs typeface="Lucida Calligraphy"/>
                </a:rPr>
                <a:t>L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V="1">
              <a:off x="6686839" y="5334000"/>
              <a:ext cx="1625888" cy="70629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5149273" y="4687455"/>
              <a:ext cx="946728" cy="1269999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5022850" y="3714750"/>
              <a:ext cx="87459" cy="730829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3902364" y="5957455"/>
            <a:ext cx="829033" cy="592709"/>
            <a:chOff x="3902364" y="5957455"/>
            <a:chExt cx="829033" cy="592709"/>
          </a:xfrm>
        </p:grpSpPr>
        <p:pic>
          <p:nvPicPr>
            <p:cNvPr id="8" name="Picture 7" descr="Screen Shot 2012-09-07 at 4.07.26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6755" y="5957455"/>
              <a:ext cx="564642" cy="592709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>
              <a:endCxn id="8" idx="1"/>
            </p:cNvCxnSpPr>
            <p:nvPr/>
          </p:nvCxnSpPr>
          <p:spPr bwMode="auto">
            <a:xfrm flipV="1">
              <a:off x="3902364" y="6253810"/>
              <a:ext cx="264391" cy="3846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3696855" y="6198806"/>
            <a:ext cx="3383686" cy="638937"/>
            <a:chOff x="3696855" y="6198806"/>
            <a:chExt cx="3383686" cy="638937"/>
          </a:xfrm>
        </p:grpSpPr>
        <p:pic>
          <p:nvPicPr>
            <p:cNvPr id="9" name="Picture 8" descr="Screen Shot 2012-09-07 at 4.07.36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366" y="6198806"/>
              <a:ext cx="1527175" cy="638937"/>
            </a:xfrm>
            <a:prstGeom prst="rect">
              <a:avLst/>
            </a:prstGeom>
          </p:spPr>
        </p:pic>
        <p:cxnSp>
          <p:nvCxnSpPr>
            <p:cNvPr id="37" name="Straight Arrow Connector 36"/>
            <p:cNvCxnSpPr/>
            <p:nvPr/>
          </p:nvCxnSpPr>
          <p:spPr bwMode="auto">
            <a:xfrm>
              <a:off x="3696855" y="6560128"/>
              <a:ext cx="1775690" cy="9236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306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965" y="196273"/>
            <a:ext cx="5218545" cy="361950"/>
          </a:xfrm>
          <a:ln>
            <a:noFill/>
          </a:ln>
        </p:spPr>
        <p:txBody>
          <a:bodyPr/>
          <a:lstStyle/>
          <a:p>
            <a:r>
              <a:rPr lang="en-US"/>
              <a:t>Luminous-region simulations: examples</a:t>
            </a:r>
          </a:p>
        </p:txBody>
      </p:sp>
      <p:pic>
        <p:nvPicPr>
          <p:cNvPr id="3" name="Picture 2" descr="Screen Shot 2012-09-01 at 12.59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3" y="676564"/>
            <a:ext cx="8519160" cy="60096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414819" y="727363"/>
            <a:ext cx="3452090" cy="95827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85818" y="3717636"/>
            <a:ext cx="1131455" cy="16163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729" y="3613729"/>
            <a:ext cx="95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>
                <a:solidFill>
                  <a:srgbClr val="000000"/>
                </a:solidFill>
              </a:rPr>
              <a:t>x (mm)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221671" y="2276765"/>
            <a:ext cx="958273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="1" baseline="-25000">
                <a:solidFill>
                  <a:srgbClr val="000000"/>
                </a:solidFill>
              </a:rPr>
              <a:t>x</a:t>
            </a:r>
            <a:r>
              <a:rPr lang="en-US" sz="1400" b="1">
                <a:solidFill>
                  <a:srgbClr val="000000"/>
                </a:solidFill>
              </a:rPr>
              <a:t> (mm)</a:t>
            </a:r>
          </a:p>
        </p:txBody>
      </p:sp>
    </p:spTree>
    <p:extLst>
      <p:ext uri="{BB962C8B-B14F-4D97-AF65-F5344CB8AC3E}">
        <p14:creationId xmlns:p14="http://schemas.microsoft.com/office/powerpoint/2010/main" val="10008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2-09-05 at 11.43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6" y="931719"/>
            <a:ext cx="8407146" cy="2631948"/>
          </a:xfrm>
          <a:prstGeom prst="rect">
            <a:avLst/>
          </a:prstGeom>
        </p:spPr>
      </p:pic>
      <p:pic>
        <p:nvPicPr>
          <p:cNvPr id="18" name="Picture 17" descr="Screen Shot 2012-09-05 at 11.43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" y="3759200"/>
            <a:ext cx="8390382" cy="2648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357909"/>
            <a:ext cx="8763000" cy="361950"/>
          </a:xfrm>
        </p:spPr>
        <p:txBody>
          <a:bodyPr/>
          <a:lstStyle/>
          <a:p>
            <a:r>
              <a:rPr lang="en-US"/>
              <a:t>Luminous-region evolution: model 2b, x-scan, y-centered (May’11 vdM)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6341" y="3492212"/>
            <a:ext cx="84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>
                <a:solidFill>
                  <a:srgbClr val="000000"/>
                </a:solidFill>
              </a:rPr>
              <a:t>x (mm)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409530" y="2138461"/>
            <a:ext cx="1126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+mn-lt"/>
                <a:cs typeface="Symbol" charset="2"/>
              </a:rPr>
              <a:t>&lt;x&gt;</a:t>
            </a:r>
            <a:r>
              <a:rPr lang="en-US" sz="1400" b="1" baseline="-250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>
                <a:solidFill>
                  <a:srgbClr val="000000"/>
                </a:solidFill>
              </a:rPr>
              <a:t>(mm)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4137070" y="2138461"/>
            <a:ext cx="1126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+mn-lt"/>
                <a:cs typeface="Symbol" charset="2"/>
              </a:rPr>
              <a:t>&lt;y&gt;</a:t>
            </a:r>
            <a:r>
              <a:rPr lang="en-US" sz="1400" b="1" baseline="-250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>
                <a:solidFill>
                  <a:srgbClr val="000000"/>
                </a:solidFill>
              </a:rPr>
              <a:t>(mm)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343309" y="4830863"/>
            <a:ext cx="99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000000"/>
                </a:solidFill>
                <a:latin typeface="+mn-lt"/>
                <a:cs typeface="Symbol" charset="2"/>
              </a:rPr>
              <a:t>x</a:t>
            </a:r>
            <a:r>
              <a:rPr lang="en-US" sz="1400" b="1" baseline="-250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>
                <a:solidFill>
                  <a:srgbClr val="000000"/>
                </a:solidFill>
              </a:rPr>
              <a:t>(mm)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4203290" y="4833173"/>
            <a:ext cx="99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000000"/>
                </a:solidFill>
                <a:latin typeface="+mn-lt"/>
                <a:cs typeface="Symbol" charset="2"/>
              </a:rPr>
              <a:t>y</a:t>
            </a:r>
            <a:r>
              <a:rPr lang="en-US" sz="1400" b="1" baseline="-250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>
                <a:solidFill>
                  <a:srgbClr val="000000"/>
                </a:solidFill>
              </a:rPr>
              <a:t>(mm)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6515" y="1189182"/>
            <a:ext cx="11545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x-centroid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0252" y="1191491"/>
            <a:ext cx="11545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y-centroid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6515" y="4100096"/>
            <a:ext cx="11545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x-width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5177" y="4100096"/>
            <a:ext cx="11545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y-width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6219" y="3492212"/>
            <a:ext cx="84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>
                <a:solidFill>
                  <a:srgbClr val="000000"/>
                </a:solidFill>
              </a:rPr>
              <a:t>x (mm)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7105" y="6438612"/>
            <a:ext cx="84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>
                <a:solidFill>
                  <a:srgbClr val="000000"/>
                </a:solidFill>
              </a:rPr>
              <a:t>x (mm)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6983" y="6438612"/>
            <a:ext cx="84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>
                <a:solidFill>
                  <a:srgbClr val="000000"/>
                </a:solidFill>
              </a:rPr>
              <a:t>x (mm)</a:t>
            </a:r>
          </a:p>
        </p:txBody>
      </p:sp>
    </p:spTree>
    <p:extLst>
      <p:ext uri="{BB962C8B-B14F-4D97-AF65-F5344CB8AC3E}">
        <p14:creationId xmlns:p14="http://schemas.microsoft.com/office/powerpoint/2010/main" val="28823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9-05 at 11.47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6" y="925946"/>
            <a:ext cx="8407146" cy="2732532"/>
          </a:xfrm>
          <a:prstGeom prst="rect">
            <a:avLst/>
          </a:prstGeom>
        </p:spPr>
      </p:pic>
      <p:pic>
        <p:nvPicPr>
          <p:cNvPr id="4" name="Picture 3" descr="Screen Shot 2012-09-05 at 11.47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9" y="3755736"/>
            <a:ext cx="8365236" cy="2699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11" y="357909"/>
            <a:ext cx="8497453" cy="361950"/>
          </a:xfrm>
        </p:spPr>
        <p:txBody>
          <a:bodyPr/>
          <a:lstStyle/>
          <a:p>
            <a:r>
              <a:rPr lang="en-US"/>
              <a:t>Luminous-region evolution: model 2b, x-scan, y offset (May’11 vdM)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6341" y="3492212"/>
            <a:ext cx="84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>
                <a:solidFill>
                  <a:srgbClr val="000000"/>
                </a:solidFill>
              </a:rPr>
              <a:t>x (mm)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409530" y="2138461"/>
            <a:ext cx="1126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+mn-lt"/>
                <a:cs typeface="Symbol" charset="2"/>
              </a:rPr>
              <a:t>&lt;x&gt;</a:t>
            </a:r>
            <a:r>
              <a:rPr lang="en-US" sz="1400" b="1" baseline="-250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>
                <a:solidFill>
                  <a:srgbClr val="000000"/>
                </a:solidFill>
              </a:rPr>
              <a:t>(mm)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4137070" y="2138461"/>
            <a:ext cx="1126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+mn-lt"/>
                <a:cs typeface="Symbol" charset="2"/>
              </a:rPr>
              <a:t>&lt;y&gt;</a:t>
            </a:r>
            <a:r>
              <a:rPr lang="en-US" sz="1400" b="1" baseline="-250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>
                <a:solidFill>
                  <a:srgbClr val="000000"/>
                </a:solidFill>
              </a:rPr>
              <a:t>(mm)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343309" y="4830863"/>
            <a:ext cx="99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000000"/>
                </a:solidFill>
                <a:latin typeface="+mn-lt"/>
                <a:cs typeface="Symbol" charset="2"/>
              </a:rPr>
              <a:t>x</a:t>
            </a:r>
            <a:r>
              <a:rPr lang="en-US" sz="1400" b="1" baseline="-250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>
                <a:solidFill>
                  <a:srgbClr val="000000"/>
                </a:solidFill>
              </a:rPr>
              <a:t>(mm)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4203290" y="4833173"/>
            <a:ext cx="99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000000"/>
                </a:solidFill>
                <a:latin typeface="+mn-lt"/>
                <a:cs typeface="Symbol" charset="2"/>
              </a:rPr>
              <a:t>y</a:t>
            </a:r>
            <a:r>
              <a:rPr lang="en-US" sz="1400" b="1" baseline="-250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>
                <a:solidFill>
                  <a:srgbClr val="000000"/>
                </a:solidFill>
              </a:rPr>
              <a:t>(mm)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6515" y="1189182"/>
            <a:ext cx="11545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x-centroid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0252" y="1191491"/>
            <a:ext cx="11545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y-centroid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8060" y="4007733"/>
            <a:ext cx="11545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x-width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5177" y="4007732"/>
            <a:ext cx="11545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y-width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6219" y="3492212"/>
            <a:ext cx="84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>
                <a:solidFill>
                  <a:srgbClr val="000000"/>
                </a:solidFill>
              </a:rPr>
              <a:t>x (mm)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7105" y="6369339"/>
            <a:ext cx="84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>
                <a:solidFill>
                  <a:srgbClr val="000000"/>
                </a:solidFill>
              </a:rPr>
              <a:t>x (mm)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6983" y="6369339"/>
            <a:ext cx="84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>
                <a:solidFill>
                  <a:srgbClr val="000000"/>
                </a:solidFill>
              </a:rPr>
              <a:t>x (mm)</a:t>
            </a:r>
          </a:p>
        </p:txBody>
      </p:sp>
    </p:spTree>
    <p:extLst>
      <p:ext uri="{BB962C8B-B14F-4D97-AF65-F5344CB8AC3E}">
        <p14:creationId xmlns:p14="http://schemas.microsoft.com/office/powerpoint/2010/main" val="20516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8-31 at 6.3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2640449"/>
            <a:ext cx="8197850" cy="501650"/>
          </a:xfrm>
          <a:prstGeom prst="rect">
            <a:avLst/>
          </a:prstGeom>
        </p:spPr>
      </p:pic>
      <p:pic>
        <p:nvPicPr>
          <p:cNvPr id="5" name="Picture 4" descr="Screen Shot 2012-08-31 at 6.35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8" y="3423229"/>
            <a:ext cx="6851650" cy="469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estimate (roughly) the magnitude of a potential NLC-induced bias, ATLAS routinely compared the visible cross-sections (i.e. the </a:t>
            </a:r>
            <a:r>
              <a:rPr lang="en-US">
                <a:latin typeface="Lucida Calligraphy"/>
                <a:cs typeface="Lucida Calligraphy"/>
              </a:rPr>
              <a:t>L</a:t>
            </a:r>
            <a:r>
              <a:rPr lang="en-US"/>
              <a:t> calibration scales) obtained by fitting the x- &amp; y- </a:t>
            </a:r>
            <a:r>
              <a:rPr lang="en-US" i="1"/>
              <a:t>vdM</a:t>
            </a:r>
            <a:r>
              <a:rPr lang="en-US"/>
              <a:t>-scan curves using either</a:t>
            </a:r>
          </a:p>
          <a:p>
            <a:pPr lvl="1"/>
            <a:r>
              <a:rPr lang="en-US"/>
              <a:t>an uncorrelated model (= baseline): g+g (can simplify to g, or to g+p0)</a:t>
            </a:r>
          </a:p>
          <a:p>
            <a:endParaRPr lang="en-US"/>
          </a:p>
          <a:p>
            <a:pPr lvl="1"/>
            <a:r>
              <a:rPr lang="en-US"/>
              <a:t>a correlated double-gaussian model (naïve &amp; by no means unique)</a:t>
            </a:r>
          </a:p>
          <a:p>
            <a:pPr lvl="4"/>
            <a:endParaRPr lang="en-US"/>
          </a:p>
          <a:p>
            <a:pPr lvl="4"/>
            <a:endParaRPr lang="en-US"/>
          </a:p>
          <a:p>
            <a:pPr marL="457200" lvl="1" indent="0">
              <a:buNone/>
            </a:pPr>
            <a:r>
              <a:rPr lang="en-US"/>
              <a:t>    that reduces to the uncorrelated model at </a:t>
            </a:r>
            <a:r>
              <a:rPr lang="en-US">
                <a:latin typeface="Symbol" charset="2"/>
                <a:cs typeface="Symbol" charset="2"/>
              </a:rPr>
              <a:t>D</a:t>
            </a:r>
            <a:r>
              <a:rPr lang="en-US"/>
              <a:t>x = </a:t>
            </a:r>
            <a:r>
              <a:rPr lang="en-US">
                <a:latin typeface="Symbol" charset="2"/>
                <a:cs typeface="Symbol" charset="2"/>
              </a:rPr>
              <a:t>D</a:t>
            </a:r>
            <a:r>
              <a:rPr lang="en-US">
                <a:cs typeface="Symbol" charset="2"/>
              </a:rPr>
              <a:t>y = 0  (but with f</a:t>
            </a:r>
            <a:r>
              <a:rPr lang="en-US" baseline="-25000">
                <a:cs typeface="Symbol" charset="2"/>
              </a:rPr>
              <a:t>x</a:t>
            </a:r>
            <a:r>
              <a:rPr lang="en-US">
                <a:cs typeface="Symbol" charset="2"/>
              </a:rPr>
              <a:t> = f</a:t>
            </a:r>
            <a:r>
              <a:rPr lang="en-US" baseline="-25000">
                <a:cs typeface="Symbol" charset="2"/>
              </a:rPr>
              <a:t>y</a:t>
            </a:r>
            <a:r>
              <a:rPr lang="en-US">
                <a:cs typeface="Symbol" charset="2"/>
              </a:rPr>
              <a:t>)</a:t>
            </a:r>
          </a:p>
          <a:p>
            <a:pPr marL="457200" lvl="1" indent="0">
              <a:buNone/>
            </a:pPr>
            <a:endParaRPr lang="en-US">
              <a:cs typeface="Symbol" charset="2"/>
            </a:endParaRPr>
          </a:p>
          <a:p>
            <a:pPr marL="342900"/>
            <a:r>
              <a:rPr lang="en-US">
                <a:cs typeface="Symbol" charset="2"/>
              </a:rPr>
              <a:t>Observed impact on visible cross-sections at √s = 7 TeV  (ATLAS)</a:t>
            </a:r>
          </a:p>
          <a:p>
            <a:pPr marL="800100" lvl="1" indent="-285750"/>
            <a:r>
              <a:rPr lang="en-US">
                <a:latin typeface="Symbol" charset="2"/>
                <a:cs typeface="Symbol" charset="2"/>
              </a:rPr>
              <a:t>Ds</a:t>
            </a:r>
            <a:r>
              <a:rPr lang="en-US" baseline="-25000">
                <a:cs typeface="Symbol" charset="2"/>
              </a:rPr>
              <a:t>vis</a:t>
            </a:r>
            <a:r>
              <a:rPr lang="en-US">
                <a:cs typeface="Symbol" charset="2"/>
              </a:rPr>
              <a:t> /  </a:t>
            </a:r>
            <a:r>
              <a:rPr lang="en-US">
                <a:latin typeface="Symbol" charset="2"/>
                <a:cs typeface="Symbol" charset="2"/>
              </a:rPr>
              <a:t>s</a:t>
            </a:r>
            <a:r>
              <a:rPr lang="en-US" baseline="-25000">
                <a:cs typeface="Symbol" charset="2"/>
              </a:rPr>
              <a:t>vis </a:t>
            </a:r>
            <a:r>
              <a:rPr lang="en-US">
                <a:cs typeface="Symbol" charset="2"/>
              </a:rPr>
              <a:t>~ 3%, 2%, 0.9%, 0.5 % for Apr ’10, May ’10, </a:t>
            </a:r>
            <a:r>
              <a:rPr lang="en-US" u="sng">
                <a:cs typeface="Symbol" charset="2"/>
              </a:rPr>
              <a:t>Oct ’10</a:t>
            </a:r>
            <a:r>
              <a:rPr lang="en-US">
                <a:cs typeface="Symbol" charset="2"/>
              </a:rPr>
              <a:t>, </a:t>
            </a:r>
            <a:r>
              <a:rPr lang="en-US" u="sng">
                <a:cs typeface="Symbol" charset="2"/>
              </a:rPr>
              <a:t>May ’11</a:t>
            </a:r>
          </a:p>
          <a:p>
            <a:pPr marL="742950" lvl="1"/>
            <a:r>
              <a:rPr lang="en-US">
                <a:cs typeface="Symbol" charset="2"/>
              </a:rPr>
              <a:t>The more single-gaussian the scan curves, the smaller the potential bias (a property of this model – but probably not a general property?)</a:t>
            </a:r>
          </a:p>
          <a:p>
            <a:pPr marL="742950" lvl="1"/>
            <a:r>
              <a:rPr lang="en-US">
                <a:cs typeface="Symbol" charset="2"/>
              </a:rPr>
              <a:t>As the effect looked small for the </a:t>
            </a:r>
            <a:r>
              <a:rPr lang="en-US" u="sng">
                <a:cs typeface="Symbol" charset="2"/>
              </a:rPr>
              <a:t>two main</a:t>
            </a:r>
            <a:r>
              <a:rPr lang="en-US">
                <a:cs typeface="Symbol" charset="2"/>
              </a:rPr>
              <a:t> 7 TeV scan sessions, and for lack of manpower, we didn’t look much further until …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2534" y="288636"/>
            <a:ext cx="8047181" cy="3619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r>
              <a:rPr lang="en-US"/>
              <a:t>A complementary approach: correlated fits to </a:t>
            </a:r>
            <a:r>
              <a:rPr lang="en-US" i="1"/>
              <a:t>vdM</a:t>
            </a:r>
            <a:r>
              <a:rPr lang="en-US"/>
              <a:t> scan curves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96455" y="2770909"/>
            <a:ext cx="623454" cy="25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3556000"/>
            <a:ext cx="706582" cy="25630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727" y="2713179"/>
            <a:ext cx="681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i="1">
                <a:solidFill>
                  <a:srgbClr val="000000"/>
                </a:solidFill>
                <a:latin typeface="Times New Roman"/>
                <a:cs typeface="Times New Roman"/>
              </a:rPr>
              <a:t>(x, 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7673" y="3500580"/>
            <a:ext cx="681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i="1">
                <a:solidFill>
                  <a:srgbClr val="000000"/>
                </a:solidFill>
                <a:latin typeface="Times New Roman"/>
                <a:cs typeface="Times New Roman"/>
              </a:rPr>
              <a:t>(x, y)</a:t>
            </a:r>
          </a:p>
        </p:txBody>
      </p:sp>
    </p:spTree>
    <p:extLst>
      <p:ext uri="{BB962C8B-B14F-4D97-AF65-F5344CB8AC3E}">
        <p14:creationId xmlns:p14="http://schemas.microsoft.com/office/powerpoint/2010/main" val="1462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9-01 at 10.2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5" y="655667"/>
            <a:ext cx="8721090" cy="59829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65545" y="750455"/>
            <a:ext cx="8428182" cy="73890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767" y="381000"/>
            <a:ext cx="7973291" cy="361950"/>
          </a:xfrm>
          <a:ln>
            <a:noFill/>
          </a:ln>
        </p:spPr>
        <p:txBody>
          <a:bodyPr/>
          <a:lstStyle/>
          <a:p>
            <a:r>
              <a:rPr lang="en-US"/>
              <a:t>Correlated fits to </a:t>
            </a:r>
            <a:r>
              <a:rPr lang="en-US" i="1"/>
              <a:t>vdM</a:t>
            </a:r>
            <a:r>
              <a:rPr lang="en-US"/>
              <a:t> scan curves: Mar ’11 scans (2.76 TeV </a:t>
            </a:r>
            <a:r>
              <a:rPr lang="en-US" i="1"/>
              <a:t>pp</a:t>
            </a:r>
            <a:r>
              <a:rPr lang="en-US"/>
              <a:t>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854595" y="1006764"/>
            <a:ext cx="1431636" cy="361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LUCID_OR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3182" y="1477818"/>
            <a:ext cx="8739909" cy="255154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9-01 at 10.2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5" y="655667"/>
            <a:ext cx="8721090" cy="59829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65545" y="750455"/>
            <a:ext cx="8428182" cy="73890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767" y="381000"/>
            <a:ext cx="7973291" cy="361950"/>
          </a:xfrm>
          <a:ln>
            <a:noFill/>
          </a:ln>
        </p:spPr>
        <p:txBody>
          <a:bodyPr/>
          <a:lstStyle/>
          <a:p>
            <a:r>
              <a:rPr lang="en-US"/>
              <a:t>Correlated fits to </a:t>
            </a:r>
            <a:r>
              <a:rPr lang="en-US" i="1"/>
              <a:t>vdM</a:t>
            </a:r>
            <a:r>
              <a:rPr lang="en-US"/>
              <a:t> scan curves: Mar ’11 scans (2.76 TeV </a:t>
            </a:r>
            <a:r>
              <a:rPr lang="en-US" i="1"/>
              <a:t>pp</a:t>
            </a:r>
            <a:r>
              <a:rPr lang="en-US"/>
              <a:t>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854595" y="1006764"/>
            <a:ext cx="1431636" cy="361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LUCID_OR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42182" y="1431636"/>
            <a:ext cx="1526310" cy="2830946"/>
            <a:chOff x="6142182" y="1431636"/>
            <a:chExt cx="1526310" cy="2830946"/>
          </a:xfrm>
        </p:grpSpPr>
        <p:sp>
          <p:nvSpPr>
            <p:cNvPr id="3" name="Oval 2"/>
            <p:cNvSpPr/>
            <p:nvPr/>
          </p:nvSpPr>
          <p:spPr bwMode="auto">
            <a:xfrm>
              <a:off x="6142182" y="1431636"/>
              <a:ext cx="1524000" cy="25400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144492" y="4008582"/>
              <a:ext cx="1524000" cy="25400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5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767" y="381000"/>
            <a:ext cx="7973291" cy="361950"/>
          </a:xfrm>
          <a:ln>
            <a:noFill/>
          </a:ln>
        </p:spPr>
        <p:txBody>
          <a:bodyPr/>
          <a:lstStyle/>
          <a:p>
            <a:r>
              <a:rPr lang="en-US"/>
              <a:t>Correlated fits to </a:t>
            </a:r>
            <a:r>
              <a:rPr lang="en-US" i="1"/>
              <a:t>vdM</a:t>
            </a:r>
            <a:r>
              <a:rPr lang="en-US"/>
              <a:t> scan curves: Apr </a:t>
            </a:r>
            <a:r>
              <a:rPr lang="fr-FR"/>
              <a:t>’</a:t>
            </a:r>
            <a:r>
              <a:rPr lang="en-US"/>
              <a:t>12 scans (8 TeV </a:t>
            </a:r>
            <a:r>
              <a:rPr lang="en-US" i="1"/>
              <a:t>pp</a:t>
            </a:r>
            <a:r>
              <a:rPr lang="en-US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70" y="919018"/>
            <a:ext cx="7723886" cy="55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767" y="381000"/>
            <a:ext cx="7973291" cy="361950"/>
          </a:xfrm>
          <a:ln>
            <a:noFill/>
          </a:ln>
        </p:spPr>
        <p:txBody>
          <a:bodyPr/>
          <a:lstStyle/>
          <a:p>
            <a:r>
              <a:rPr lang="en-US"/>
              <a:t>Correlated fits to </a:t>
            </a:r>
            <a:r>
              <a:rPr lang="en-US" i="1"/>
              <a:t>vdM</a:t>
            </a:r>
            <a:r>
              <a:rPr lang="en-US"/>
              <a:t> scan curves: Apr </a:t>
            </a:r>
            <a:r>
              <a:rPr lang="fr-FR"/>
              <a:t>’</a:t>
            </a:r>
            <a:r>
              <a:rPr lang="en-US"/>
              <a:t>12 scans (8 TeV </a:t>
            </a:r>
            <a:r>
              <a:rPr lang="en-US" i="1"/>
              <a:t>pp</a:t>
            </a:r>
            <a:r>
              <a:rPr lang="en-US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70" y="919018"/>
            <a:ext cx="7723886" cy="5586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233" y="1581728"/>
            <a:ext cx="8515784" cy="158172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lang="en-US" sz="1600" b="1" i="1" u="sng">
                <a:solidFill>
                  <a:srgbClr val="FF00FF"/>
                </a:solidFill>
              </a:rPr>
              <a:t>Notes</a:t>
            </a:r>
          </a:p>
          <a:p>
            <a:pPr marL="169863" indent="-169863">
              <a:buFont typeface="Arial"/>
              <a:buChar char="•"/>
            </a:pPr>
            <a:r>
              <a:rPr lang="en-US" sz="1600" i="1">
                <a:solidFill>
                  <a:srgbClr val="FF00FF"/>
                </a:solidFill>
              </a:rPr>
              <a:t>the true bias may be larger than the difference between uncorrelated &amp; correlated fits (coupling model dependence!)</a:t>
            </a:r>
          </a:p>
          <a:p>
            <a:pPr marL="169863" indent="-169863">
              <a:buFont typeface="Arial"/>
              <a:buChar char="•"/>
            </a:pPr>
            <a:r>
              <a:rPr lang="en-US" sz="1600" i="1">
                <a:solidFill>
                  <a:srgbClr val="FF00FF"/>
                </a:solidFill>
              </a:rPr>
              <a:t>there may be other coupling models which also yield a stable central value, but significantly different from the present one. To be studied.</a:t>
            </a:r>
          </a:p>
          <a:p>
            <a:pPr marL="169863" indent="-169863">
              <a:buFont typeface="Arial"/>
              <a:buChar char="•"/>
            </a:pPr>
            <a:r>
              <a:rPr lang="en-US" sz="1600" i="1">
                <a:solidFill>
                  <a:srgbClr val="FF00FF"/>
                </a:solidFill>
              </a:rPr>
              <a:t>The same analysis is being applied to May’11 &amp; Jul’12 vdM scans</a:t>
            </a:r>
          </a:p>
        </p:txBody>
      </p:sp>
    </p:spTree>
    <p:extLst>
      <p:ext uri="{BB962C8B-B14F-4D97-AF65-F5344CB8AC3E}">
        <p14:creationId xmlns:p14="http://schemas.microsoft.com/office/powerpoint/2010/main" val="3045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441" y="242455"/>
            <a:ext cx="5541818" cy="496454"/>
          </a:xfrm>
          <a:ln w="19050" cmpd="sng">
            <a:solidFill>
              <a:srgbClr val="0000FF"/>
            </a:solidFill>
          </a:ln>
        </p:spPr>
        <p:txBody>
          <a:bodyPr/>
          <a:lstStyle/>
          <a:p>
            <a:r>
              <a:rPr lang="en-US"/>
              <a:t>Introduction: a problem? but…where? why?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2562352"/>
            <a:ext cx="5230368" cy="4041648"/>
            <a:chOff x="0" y="2562352"/>
            <a:chExt cx="5230368" cy="4041648"/>
          </a:xfrm>
        </p:grpSpPr>
        <p:pic>
          <p:nvPicPr>
            <p:cNvPr id="14" name="Picture 13" descr="scancomp_BcmV_sigvis_ratio-eps-converted-to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62352"/>
              <a:ext cx="5230368" cy="404164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553856" y="5303982"/>
              <a:ext cx="1766454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</a:rPr>
                <a:t>Apr’12 </a:t>
              </a:r>
              <a:r>
                <a:rPr lang="en-US" sz="1600" b="1" i="1">
                  <a:solidFill>
                    <a:srgbClr val="000000"/>
                  </a:solidFill>
                </a:rPr>
                <a:t>vdM</a:t>
              </a:r>
              <a:r>
                <a:rPr lang="en-US" sz="1600" b="1">
                  <a:solidFill>
                    <a:srgbClr val="000000"/>
                  </a:solidFill>
                </a:rPr>
                <a:t> scans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78221" y="3123040"/>
            <a:ext cx="4026281" cy="2918587"/>
            <a:chOff x="4778221" y="3123040"/>
            <a:chExt cx="4026281" cy="291858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8221" y="3123040"/>
              <a:ext cx="4026281" cy="291858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904183" y="5301673"/>
              <a:ext cx="1766454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</a:rPr>
                <a:t>Jul’12 </a:t>
              </a:r>
              <a:r>
                <a:rPr lang="en-US" sz="1600" b="1" i="1">
                  <a:solidFill>
                    <a:srgbClr val="000000"/>
                  </a:solidFill>
                </a:rPr>
                <a:t>vdM</a:t>
              </a:r>
              <a:r>
                <a:rPr lang="en-US" sz="1600" b="1">
                  <a:solidFill>
                    <a:srgbClr val="000000"/>
                  </a:solidFill>
                </a:rPr>
                <a:t> scans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6771265" y="3346450"/>
              <a:ext cx="0" cy="1153968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 rot="16200000">
              <a:off x="6631639" y="3753022"/>
              <a:ext cx="779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FF6600"/>
                  </a:solidFill>
                </a:rPr>
                <a:t>~ 2.5 %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02" y="958273"/>
            <a:ext cx="8070272" cy="5657272"/>
          </a:xfrm>
        </p:spPr>
        <p:txBody>
          <a:bodyPr/>
          <a:lstStyle/>
          <a:p>
            <a:r>
              <a:rPr lang="en-US"/>
              <a:t>The vdM-based calibrations for 2011 reached a level of precision unprecedented at hadron colliders (except for the ISR)</a:t>
            </a:r>
          </a:p>
          <a:p>
            <a:pPr lvl="1"/>
            <a:r>
              <a:rPr lang="en-US">
                <a:latin typeface="Symbol" charset="2"/>
                <a:cs typeface="Symbol" charset="2"/>
              </a:rPr>
              <a:t>D</a:t>
            </a:r>
            <a:r>
              <a:rPr lang="en-US">
                <a:latin typeface="Lucida Calligraphy"/>
                <a:cs typeface="Lucida Calligraphy"/>
              </a:rPr>
              <a:t>L </a:t>
            </a:r>
            <a:r>
              <a:rPr lang="en-US"/>
              <a:t>/ </a:t>
            </a:r>
            <a:r>
              <a:rPr lang="en-US">
                <a:latin typeface="Lucida Calligraphy"/>
                <a:cs typeface="Lucida Calligraphy"/>
              </a:rPr>
              <a:t>L </a:t>
            </a:r>
            <a:r>
              <a:rPr lang="en-US"/>
              <a:t> = 1 .8 %  [May’11 vdM scans, ATLAS-CONF-2012-080, ICHEP 2012]</a:t>
            </a:r>
          </a:p>
          <a:p>
            <a:pPr lvl="1"/>
            <a:r>
              <a:rPr lang="en-US"/>
              <a:t>LHCb/CMS: comparable/slightly larger uncertainties (LumiDays ‘12)</a:t>
            </a:r>
          </a:p>
          <a:p>
            <a:r>
              <a:rPr lang="en-US"/>
              <a:t>Two very challenging issues surfaced in 2012</a:t>
            </a:r>
          </a:p>
          <a:p>
            <a:pPr lvl="1"/>
            <a:r>
              <a:rPr lang="en-US"/>
              <a:t>the ‘rising visible cross-section’ problem (April + July 2012 </a:t>
            </a:r>
            <a:r>
              <a:rPr lang="en-US" i="1"/>
              <a:t>vdM</a:t>
            </a:r>
            <a:r>
              <a:rPr lang="en-US"/>
              <a:t> scans)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3"/>
            <a:endParaRPr lang="en-US"/>
          </a:p>
          <a:p>
            <a:pPr lvl="1"/>
            <a:r>
              <a:rPr lang="en-US"/>
              <a:t>breakdown of x-y factorization in the 3-d </a:t>
            </a:r>
            <a:r>
              <a:rPr lang="en-US">
                <a:latin typeface="Lucida Calligraphy"/>
                <a:cs typeface="Lucida Calligraphy"/>
              </a:rPr>
              <a:t>L </a:t>
            </a:r>
            <a:r>
              <a:rPr lang="en-US"/>
              <a:t>distribution (Jul ’12 scans)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5637" y="4745181"/>
            <a:ext cx="133927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i="1">
                <a:solidFill>
                  <a:srgbClr val="000000"/>
                </a:solidFill>
              </a:rPr>
              <a:t>Rising </a:t>
            </a:r>
            <a:r>
              <a:rPr lang="en-US" sz="1200" i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200" i="1" baseline="-25000">
                <a:solidFill>
                  <a:srgbClr val="000000"/>
                </a:solidFill>
              </a:rPr>
              <a:t>vis</a:t>
            </a:r>
            <a:r>
              <a:rPr lang="en-US" sz="1200" i="1">
                <a:solidFill>
                  <a:srgbClr val="000000"/>
                </a:solidFill>
              </a:rPr>
              <a:t> also observed by CMS</a:t>
            </a:r>
          </a:p>
        </p:txBody>
      </p:sp>
    </p:spTree>
    <p:extLst>
      <p:ext uri="{BB962C8B-B14F-4D97-AF65-F5344CB8AC3E}">
        <p14:creationId xmlns:p14="http://schemas.microsoft.com/office/powerpoint/2010/main" val="369948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165" y="219365"/>
            <a:ext cx="2264496" cy="415636"/>
          </a:xfrm>
          <a:ln w="28575" cmpd="sng">
            <a:solidFill>
              <a:srgbClr val="0000FF"/>
            </a:solidFill>
          </a:ln>
        </p:spPr>
        <p:txBody>
          <a:bodyPr/>
          <a:lstStyle/>
          <a:p>
            <a:r>
              <a:rPr lang="en-US" sz="2400"/>
              <a:t>Summary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46725"/>
            <a:ext cx="7772400" cy="5518729"/>
          </a:xfrm>
        </p:spPr>
        <p:txBody>
          <a:bodyPr/>
          <a:lstStyle/>
          <a:p>
            <a:r>
              <a:rPr lang="en-US"/>
              <a:t>Assumption that </a:t>
            </a:r>
            <a:r>
              <a:rPr lang="en-US" u="sng">
                <a:latin typeface="Lucida Calligraphy"/>
                <a:cs typeface="Lucida Calligraphy"/>
              </a:rPr>
              <a:t>L</a:t>
            </a:r>
            <a:r>
              <a:rPr lang="en-US" u="sng"/>
              <a:t> distribution factorizable</a:t>
            </a:r>
            <a:r>
              <a:rPr lang="en-US"/>
              <a:t> in x, y appears </a:t>
            </a:r>
            <a:r>
              <a:rPr lang="en-US" u="sng"/>
              <a:t>violated</a:t>
            </a:r>
          </a:p>
          <a:p>
            <a:pPr lvl="1"/>
            <a:r>
              <a:rPr lang="en-US"/>
              <a:t>as manifested by</a:t>
            </a:r>
          </a:p>
          <a:p>
            <a:pPr lvl="2"/>
            <a:r>
              <a:rPr lang="en-US"/>
              <a:t>differences in fitted </a:t>
            </a:r>
            <a:r>
              <a:rPr lang="en-US">
                <a:latin typeface="Symbol" charset="2"/>
                <a:cs typeface="Symbol" charset="2"/>
              </a:rPr>
              <a:t>S</a:t>
            </a:r>
            <a:r>
              <a:rPr lang="en-US" baseline="-25000"/>
              <a:t>x,y</a:t>
            </a:r>
            <a:r>
              <a:rPr lang="en-US"/>
              <a:t> values in centered &amp; off-axis </a:t>
            </a:r>
            <a:r>
              <a:rPr lang="en-US" i="1"/>
              <a:t>vdM</a:t>
            </a:r>
            <a:r>
              <a:rPr lang="en-US"/>
              <a:t> scans</a:t>
            </a:r>
          </a:p>
          <a:p>
            <a:pPr lvl="2"/>
            <a:r>
              <a:rPr lang="en-US"/>
              <a:t>differences in luminous-width evolution during centered &amp; off-axis scans</a:t>
            </a:r>
          </a:p>
          <a:p>
            <a:pPr lvl="2"/>
            <a:r>
              <a:rPr lang="en-US"/>
              <a:t>sensitivity of the visible cross-sections to an x-y correlated fit model</a:t>
            </a:r>
          </a:p>
          <a:p>
            <a:pPr lvl="1"/>
            <a:r>
              <a:rPr lang="en-US"/>
              <a:t>to a different degree in different scan sessions</a:t>
            </a:r>
          </a:p>
          <a:p>
            <a:pPr lvl="1"/>
            <a:r>
              <a:rPr lang="en-US"/>
              <a:t>in a manner that is only partially correlated with the amplitude of non-gaussian tails in the x- and/or y- </a:t>
            </a:r>
            <a:r>
              <a:rPr lang="en-US">
                <a:cs typeface="Lucida Calligraphy"/>
              </a:rPr>
              <a:t>luminosity-s</a:t>
            </a:r>
            <a:r>
              <a:rPr lang="en-US"/>
              <a:t>can curves</a:t>
            </a:r>
          </a:p>
          <a:p>
            <a:r>
              <a:rPr lang="en-US"/>
              <a:t>Compelling  evidence that this is caused by the beams themselves</a:t>
            </a:r>
          </a:p>
          <a:p>
            <a:pPr lvl="1"/>
            <a:r>
              <a:rPr lang="en-US"/>
              <a:t>never considered at other colliders</a:t>
            </a:r>
          </a:p>
          <a:p>
            <a:pPr lvl="1"/>
            <a:r>
              <a:rPr lang="en-US">
                <a:sym typeface="Wingdings"/>
              </a:rPr>
              <a:t> </a:t>
            </a:r>
            <a:r>
              <a:rPr lang="en-US"/>
              <a:t>urgent (and still ongoing) review of the potential impact of NLC’s in the systematic uncertainty affecting the ATLAS </a:t>
            </a:r>
            <a:r>
              <a:rPr lang="en-US" i="1"/>
              <a:t>vdM</a:t>
            </a:r>
            <a:r>
              <a:rPr lang="en-US"/>
              <a:t> calibrations of May’11 (7 TeV) and March ‘11 (2.76 TeV)</a:t>
            </a:r>
          </a:p>
          <a:p>
            <a:pPr lvl="1"/>
            <a:r>
              <a:rPr lang="en-US">
                <a:sym typeface="Wingdings"/>
              </a:rPr>
              <a:t> evaluation of </a:t>
            </a:r>
          </a:p>
          <a:p>
            <a:pPr lvl="2"/>
            <a:r>
              <a:rPr lang="en-US">
                <a:sym typeface="Wingdings"/>
              </a:rPr>
              <a:t>the impact on the precision of the absolute </a:t>
            </a:r>
            <a:r>
              <a:rPr lang="en-US">
                <a:latin typeface="Lucida Calligraphy"/>
                <a:cs typeface="Lucida Calligraphy"/>
                <a:sym typeface="Wingdings"/>
              </a:rPr>
              <a:t>L</a:t>
            </a:r>
            <a:r>
              <a:rPr lang="en-US">
                <a:sym typeface="Wingdings"/>
              </a:rPr>
              <a:t> scale in 2012 (all 4 expts!)</a:t>
            </a:r>
          </a:p>
          <a:p>
            <a:pPr lvl="2"/>
            <a:r>
              <a:rPr lang="en-US">
                <a:sym typeface="Wingdings"/>
              </a:rPr>
              <a:t>the potential need for an additional </a:t>
            </a:r>
            <a:r>
              <a:rPr lang="en-US" i="1">
                <a:sym typeface="Wingdings"/>
              </a:rPr>
              <a:t>vdM</a:t>
            </a:r>
            <a:r>
              <a:rPr lang="en-US">
                <a:sym typeface="Wingdings"/>
              </a:rPr>
              <a:t> scan in 2012. </a:t>
            </a:r>
            <a:r>
              <a:rPr lang="en-US" u="sng">
                <a:sym typeface="Wingdings"/>
              </a:rPr>
              <a:t>Prerequisites</a:t>
            </a:r>
            <a:r>
              <a:rPr lang="en-US">
                <a:sym typeface="Wingdings"/>
              </a:rPr>
              <a:t>: </a:t>
            </a:r>
          </a:p>
          <a:p>
            <a:pPr lvl="3"/>
            <a:r>
              <a:rPr lang="en-US">
                <a:sym typeface="Wingdings"/>
              </a:rPr>
              <a:t>understand how large the </a:t>
            </a:r>
            <a:r>
              <a:rPr lang="en-US">
                <a:latin typeface="Lucida Calligraphy"/>
                <a:cs typeface="Lucida Calligraphy"/>
                <a:sym typeface="Wingdings"/>
              </a:rPr>
              <a:t>L</a:t>
            </a:r>
            <a:r>
              <a:rPr lang="en-US">
                <a:sym typeface="Wingdings"/>
              </a:rPr>
              <a:t> uncertainty may be without it</a:t>
            </a:r>
          </a:p>
          <a:p>
            <a:pPr lvl="3"/>
            <a:r>
              <a:rPr lang="en-US">
                <a:sym typeface="Wingdings"/>
              </a:rPr>
              <a:t>convincing arguments that we can do better – and how ( LBOC)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731" y="277090"/>
            <a:ext cx="2251363" cy="473365"/>
          </a:xfrm>
          <a:ln w="28575" cmpd="sng">
            <a:solidFill>
              <a:srgbClr val="0000FF"/>
            </a:solidFill>
          </a:ln>
        </p:spPr>
        <p:txBody>
          <a:bodyPr/>
          <a:lstStyle/>
          <a:p>
            <a:r>
              <a:rPr lang="en-US" sz="2400"/>
              <a:t>Summary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015999"/>
            <a:ext cx="7772400" cy="5308600"/>
          </a:xfrm>
        </p:spPr>
        <p:txBody>
          <a:bodyPr/>
          <a:lstStyle/>
          <a:p>
            <a:r>
              <a:rPr lang="en-US"/>
              <a:t>An analytical framework is now in place for the linear analysis of the luminous-region evolution during vdM scans.</a:t>
            </a:r>
          </a:p>
          <a:p>
            <a:pPr lvl="1"/>
            <a:r>
              <a:rPr lang="en-US"/>
              <a:t>Assumptions</a:t>
            </a:r>
          </a:p>
          <a:p>
            <a:pPr lvl="2"/>
            <a:r>
              <a:rPr lang="en-US"/>
              <a:t>each beam = single-gaussian</a:t>
            </a:r>
          </a:p>
          <a:p>
            <a:pPr lvl="2"/>
            <a:r>
              <a:rPr lang="en-US"/>
              <a:t>x-y [can be] linearly correlated</a:t>
            </a:r>
          </a:p>
          <a:p>
            <a:pPr lvl="1"/>
            <a:r>
              <a:rPr lang="en-US"/>
              <a:t>Deviations from this linear model (observed at large beam separation) </a:t>
            </a:r>
            <a:r>
              <a:rPr lang="en-US">
                <a:sym typeface="Wingdings"/>
              </a:rPr>
              <a:t> clear</a:t>
            </a:r>
            <a:r>
              <a:rPr lang="en-US"/>
              <a:t> signature for the non-gaussian character of the </a:t>
            </a:r>
            <a:r>
              <a:rPr lang="en-US">
                <a:latin typeface="Lucida Calligraphy"/>
                <a:cs typeface="Lucida Calligraphy"/>
              </a:rPr>
              <a:t>L</a:t>
            </a:r>
            <a:r>
              <a:rPr lang="en-US"/>
              <a:t>(x, y,z) distribution (info independent from / complementary to </a:t>
            </a:r>
            <a:r>
              <a:rPr lang="en-US">
                <a:latin typeface="Lucida Calligraphy"/>
                <a:cs typeface="Lucida Calligraphy"/>
              </a:rPr>
              <a:t>L</a:t>
            </a:r>
            <a:r>
              <a:rPr lang="en-US"/>
              <a:t>-scan curves)</a:t>
            </a:r>
          </a:p>
          <a:p>
            <a:r>
              <a:rPr lang="en-US"/>
              <a:t>Simulations have started for the analysis of luminous-region evolution during scans, under more general assumptions:</a:t>
            </a:r>
          </a:p>
          <a:p>
            <a:pPr lvl="2"/>
            <a:r>
              <a:rPr lang="en-US"/>
              <a:t>each beam = double gaussian w/ common mean</a:t>
            </a:r>
          </a:p>
          <a:p>
            <a:pPr lvl="2"/>
            <a:r>
              <a:rPr lang="en-US"/>
              <a:t>the 4 gaussians (B1/B2, x/y)  [can] have different x-y correlations</a:t>
            </a:r>
          </a:p>
          <a:p>
            <a:pPr marL="0" indent="0">
              <a:buNone/>
            </a:pPr>
            <a:r>
              <a:rPr lang="en-US"/>
              <a:t>     These simulations </a:t>
            </a:r>
          </a:p>
          <a:p>
            <a:pPr lvl="1"/>
            <a:r>
              <a:rPr lang="en-US"/>
              <a:t>allow a 3-d visualization of the </a:t>
            </a:r>
            <a:r>
              <a:rPr lang="en-US">
                <a:latin typeface="Lucida Calligraphy"/>
                <a:cs typeface="Lucida Calligraphy"/>
              </a:rPr>
              <a:t>L</a:t>
            </a:r>
            <a:r>
              <a:rPr lang="en-US"/>
              <a:t>(x,y) distribution, making it possible to develop a physical intuition for the complex structures that result from some beam-parameter configurations</a:t>
            </a:r>
          </a:p>
          <a:p>
            <a:pPr lvl="1"/>
            <a:r>
              <a:rPr lang="en-US"/>
              <a:t>not (yet) successful in setting upper limit on the May’11 uncertainties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165" y="219365"/>
            <a:ext cx="2264496" cy="415636"/>
          </a:xfrm>
          <a:ln w="28575" cmpd="sng">
            <a:solidFill>
              <a:srgbClr val="0000FF"/>
            </a:solidFill>
          </a:ln>
        </p:spPr>
        <p:txBody>
          <a:bodyPr/>
          <a:lstStyle/>
          <a:p>
            <a:r>
              <a:rPr lang="en-US" sz="2400"/>
              <a:t>Summary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877452"/>
            <a:ext cx="7772400" cy="5518729"/>
          </a:xfrm>
        </p:spPr>
        <p:txBody>
          <a:bodyPr/>
          <a:lstStyle/>
          <a:p>
            <a:r>
              <a:rPr lang="en-US"/>
              <a:t>Allowing for non-linear x-y correlations (NLC) in </a:t>
            </a:r>
            <a:r>
              <a:rPr lang="en-US" i="1"/>
              <a:t>vdM</a:t>
            </a:r>
            <a:r>
              <a:rPr lang="en-US"/>
              <a:t> fits improves the scan-to-scan </a:t>
            </a:r>
            <a:r>
              <a:rPr lang="en-US">
                <a:latin typeface="Symbol" charset="2"/>
                <a:cs typeface="Symbol" charset="2"/>
              </a:rPr>
              <a:t>s</a:t>
            </a:r>
            <a:r>
              <a:rPr lang="en-US" baseline="-25000"/>
              <a:t>vis</a:t>
            </a:r>
            <a:r>
              <a:rPr lang="en-US"/>
              <a:t> consistency (</a:t>
            </a:r>
            <a:r>
              <a:rPr lang="en-US" u="sng"/>
              <a:t>one</a:t>
            </a:r>
            <a:r>
              <a:rPr lang="en-US"/>
              <a:t> specific, naïve model tried!) in the March ‘11 and Apr’12 vdM scans. To do: May </a:t>
            </a:r>
            <a:r>
              <a:rPr lang="fr-FR"/>
              <a:t>’</a:t>
            </a:r>
            <a:r>
              <a:rPr lang="en-US"/>
              <a:t>11, Jul </a:t>
            </a:r>
            <a:r>
              <a:rPr lang="fr-FR"/>
              <a:t>’</a:t>
            </a:r>
            <a:r>
              <a:rPr lang="en-US"/>
              <a:t>12</a:t>
            </a:r>
          </a:p>
          <a:p>
            <a:pPr lvl="1"/>
            <a:r>
              <a:rPr lang="en-US"/>
              <a:t>may explain large scan-to-scan inconsistencies in Apr &amp; Jul </a:t>
            </a:r>
            <a:r>
              <a:rPr lang="en-US" i="1"/>
              <a:t>vdM</a:t>
            </a:r>
            <a:r>
              <a:rPr lang="en-US"/>
              <a:t> calibs</a:t>
            </a:r>
          </a:p>
          <a:p>
            <a:pPr lvl="1"/>
            <a:r>
              <a:rPr lang="en-US"/>
              <a:t>but NLC-induced bias </a:t>
            </a:r>
            <a:r>
              <a:rPr lang="en-US" u="sng"/>
              <a:t>may</a:t>
            </a:r>
            <a:r>
              <a:rPr lang="en-US"/>
              <a:t> be larger than the observed inconsistencies</a:t>
            </a:r>
          </a:p>
          <a:p>
            <a:r>
              <a:rPr lang="en-US"/>
              <a:t>Next steps</a:t>
            </a:r>
          </a:p>
          <a:p>
            <a:pPr lvl="1"/>
            <a:r>
              <a:rPr lang="en-US"/>
              <a:t>ATLAS ‘to-do’ list</a:t>
            </a:r>
          </a:p>
          <a:p>
            <a:pPr lvl="2"/>
            <a:r>
              <a:rPr lang="en-US"/>
              <a:t>Correlated </a:t>
            </a:r>
            <a:r>
              <a:rPr lang="en-US" i="1"/>
              <a:t>vdM </a:t>
            </a:r>
            <a:r>
              <a:rPr lang="en-US"/>
              <a:t>fit </a:t>
            </a:r>
            <a:r>
              <a:rPr lang="en-US">
                <a:sym typeface="Wingdings"/>
              </a:rPr>
              <a:t> </a:t>
            </a:r>
            <a:r>
              <a:rPr lang="en-US"/>
              <a:t>May ‘11 &amp; Jul ‘12 scans; more coupling models!</a:t>
            </a:r>
          </a:p>
          <a:p>
            <a:pPr lvl="2"/>
            <a:r>
              <a:rPr lang="en-US"/>
              <a:t>Luminous-region simulation of Jul’12 scans (stronger signals -&gt; easier?)</a:t>
            </a:r>
          </a:p>
          <a:p>
            <a:pPr lvl="2"/>
            <a:r>
              <a:rPr lang="en-US"/>
              <a:t>The present characterization of the (measured or simulated) </a:t>
            </a:r>
            <a:r>
              <a:rPr lang="en-US">
                <a:latin typeface="Lucida Calligraphy"/>
                <a:cs typeface="Lucida Calligraphy"/>
              </a:rPr>
              <a:t>L</a:t>
            </a:r>
            <a:r>
              <a:rPr lang="en-US"/>
              <a:t>(x,y) distribution is oversimplified (mean+RMS, or 1G fit); a more sophisticated parameterization/fit of the beam spot is needed</a:t>
            </a:r>
          </a:p>
          <a:p>
            <a:pPr lvl="2"/>
            <a:r>
              <a:rPr lang="en-US"/>
              <a:t>Combined fit to the luminosity-scan and luminous-region data (a significant investment!) </a:t>
            </a:r>
            <a:r>
              <a:rPr lang="en-US" sz="1200" b="0"/>
              <a:t>[as suggested in 2011 by A. Messina &amp; G. Piacquadio]</a:t>
            </a:r>
          </a:p>
          <a:p>
            <a:pPr lvl="1"/>
            <a:r>
              <a:rPr lang="en-US"/>
              <a:t>CMS, LHCb, ALICE now in the loop, starting to</a:t>
            </a:r>
          </a:p>
          <a:p>
            <a:pPr lvl="2"/>
            <a:r>
              <a:rPr lang="en-US"/>
              <a:t>perform correlated </a:t>
            </a:r>
            <a:r>
              <a:rPr lang="en-US" i="1"/>
              <a:t>vdM </a:t>
            </a:r>
            <a:r>
              <a:rPr lang="en-US"/>
              <a:t>fits to available 2011 &amp; 2012 scans</a:t>
            </a:r>
          </a:p>
          <a:p>
            <a:pPr lvl="2"/>
            <a:r>
              <a:rPr lang="en-US"/>
              <a:t>compare luminous-region evolution in centered &amp; offset scans</a:t>
            </a:r>
          </a:p>
          <a:p>
            <a:pPr lvl="1"/>
            <a:r>
              <a:rPr lang="en-US"/>
              <a:t>LHCb</a:t>
            </a:r>
          </a:p>
          <a:p>
            <a:pPr lvl="2"/>
            <a:r>
              <a:rPr lang="en-US"/>
              <a:t>provide both 1-d and 2-d (x-y) single-beam profiles (SMOG, July’12 scans)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56" y="928688"/>
            <a:ext cx="8220363" cy="5645728"/>
          </a:xfrm>
        </p:spPr>
        <p:txBody>
          <a:bodyPr/>
          <a:lstStyle/>
          <a:p>
            <a:r>
              <a:rPr lang="en-US"/>
              <a:t>The more gaussian the beams, the smaller the potentially harmful correlations. The vdM scan curves were</a:t>
            </a:r>
          </a:p>
          <a:p>
            <a:pPr lvl="1"/>
            <a:r>
              <a:rPr lang="en-US"/>
              <a:t>almost perfectly single Gaussians in May 2011 (F 1783)</a:t>
            </a:r>
          </a:p>
          <a:p>
            <a:pPr lvl="1"/>
            <a:r>
              <a:rPr lang="en-US"/>
              <a:t>imperatively require g+g (or more complex) fits in other scan sessions</a:t>
            </a:r>
          </a:p>
          <a:p>
            <a:pPr lvl="2"/>
            <a:r>
              <a:rPr lang="en-US"/>
              <a:t>wire scans in 2012 (F 2520, 2855, 2856) highly non-gaussian; F1783 ??</a:t>
            </a:r>
          </a:p>
          <a:p>
            <a:pPr lvl="3"/>
            <a:r>
              <a:rPr lang="en-US"/>
              <a:t>limited dynamic range (&lt; x 10)</a:t>
            </a:r>
          </a:p>
          <a:p>
            <a:pPr lvl="3"/>
            <a:r>
              <a:rPr lang="en-US"/>
              <a:t>projections only</a:t>
            </a:r>
          </a:p>
          <a:p>
            <a:pPr lvl="2"/>
            <a:r>
              <a:rPr lang="en-US"/>
              <a:t>what other techniques can be used to characterize x-y beam </a:t>
            </a:r>
            <a:r>
              <a:rPr lang="en-US" i="1"/>
              <a:t>shapes</a:t>
            </a:r>
            <a:r>
              <a:rPr lang="en-US"/>
              <a:t>?</a:t>
            </a:r>
          </a:p>
          <a:p>
            <a:pPr lvl="1"/>
            <a:r>
              <a:rPr lang="en-US"/>
              <a:t>what  was special about May 2011 ?</a:t>
            </a:r>
          </a:p>
          <a:p>
            <a:pPr lvl="1"/>
            <a:r>
              <a:rPr lang="en-US"/>
              <a:t>what can be done to make the beams more gaussian (during vdM scans)?</a:t>
            </a:r>
          </a:p>
          <a:p>
            <a:pPr lvl="2"/>
            <a:r>
              <a:rPr lang="en-US"/>
              <a:t>did the improvements on injected </a:t>
            </a:r>
            <a:r>
              <a:rPr lang="en-US">
                <a:latin typeface="Symbol" charset="2"/>
                <a:cs typeface="Symbol" charset="2"/>
              </a:rPr>
              <a:t>e</a:t>
            </a:r>
            <a:r>
              <a:rPr lang="en-US" baseline="-25000"/>
              <a:t>inv</a:t>
            </a:r>
            <a:r>
              <a:rPr lang="en-US"/>
              <a:t> during Aug 2012 make the beams more gaussian? </a:t>
            </a:r>
          </a:p>
          <a:p>
            <a:pPr lvl="3"/>
            <a:r>
              <a:rPr lang="en-US"/>
              <a:t>Could be tested by end-of-fill scans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30419" y="196272"/>
            <a:ext cx="7273637" cy="450273"/>
          </a:xfrm>
          <a:ln w="19050" cmpd="sng">
            <a:solidFill>
              <a:srgbClr val="0000FF"/>
            </a:solidFill>
          </a:ln>
        </p:spPr>
        <p:txBody>
          <a:bodyPr/>
          <a:lstStyle/>
          <a:p>
            <a:r>
              <a:rPr lang="en-US" sz="2400"/>
              <a:t>Where you (accelerator physicists) could help…</a:t>
            </a:r>
          </a:p>
        </p:txBody>
      </p:sp>
    </p:spTree>
    <p:extLst>
      <p:ext uri="{BB962C8B-B14F-4D97-AF65-F5344CB8AC3E}">
        <p14:creationId xmlns:p14="http://schemas.microsoft.com/office/powerpoint/2010/main" val="36164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scans during Jul </a:t>
            </a:r>
            <a:r>
              <a:rPr lang="fr-FR"/>
              <a:t>’</a:t>
            </a:r>
            <a:r>
              <a:rPr lang="en-US"/>
              <a:t>12 ATLAS/CMS scans (F 2856)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000" y="150091"/>
            <a:ext cx="773546" cy="473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1600" i="1">
                <a:solidFill>
                  <a:srgbClr val="000000"/>
                </a:solidFill>
              </a:rPr>
              <a:t>V. Kain</a:t>
            </a:r>
          </a:p>
        </p:txBody>
      </p:sp>
      <p:pic>
        <p:nvPicPr>
          <p:cNvPr id="6" name="Picture 5" descr="fill2856_b1h_bunch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426"/>
            <a:ext cx="4389559" cy="2727014"/>
          </a:xfrm>
          <a:prstGeom prst="rect">
            <a:avLst/>
          </a:prstGeom>
        </p:spPr>
      </p:pic>
      <p:pic>
        <p:nvPicPr>
          <p:cNvPr id="7" name="Picture 6" descr="fill2856_b1v_bunch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75" y="832428"/>
            <a:ext cx="4389559" cy="2727014"/>
          </a:xfrm>
          <a:prstGeom prst="rect">
            <a:avLst/>
          </a:prstGeom>
        </p:spPr>
      </p:pic>
      <p:pic>
        <p:nvPicPr>
          <p:cNvPr id="8" name="Picture 7" descr="fill2856_b2h_bunch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882"/>
            <a:ext cx="4389559" cy="2727014"/>
          </a:xfrm>
          <a:prstGeom prst="rect">
            <a:avLst/>
          </a:prstGeom>
        </p:spPr>
      </p:pic>
      <p:pic>
        <p:nvPicPr>
          <p:cNvPr id="9" name="Picture 8" descr="fill2856_b2v_bunch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86" y="3603336"/>
            <a:ext cx="4389559" cy="272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scans during Jul </a:t>
            </a:r>
            <a:r>
              <a:rPr lang="fr-FR"/>
              <a:t>’</a:t>
            </a:r>
            <a:r>
              <a:rPr lang="en-US"/>
              <a:t>12 ATLAS/CMS scans (F 2856)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000" y="150091"/>
            <a:ext cx="773546" cy="473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1600" i="1">
                <a:solidFill>
                  <a:srgbClr val="000000"/>
                </a:solidFill>
              </a:rPr>
              <a:t>V. Kain</a:t>
            </a:r>
          </a:p>
        </p:txBody>
      </p:sp>
      <p:pic>
        <p:nvPicPr>
          <p:cNvPr id="6" name="Picture 5" descr="fill2856_b1h_bunch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426"/>
            <a:ext cx="4389559" cy="2727014"/>
          </a:xfrm>
          <a:prstGeom prst="rect">
            <a:avLst/>
          </a:prstGeom>
        </p:spPr>
      </p:pic>
      <p:pic>
        <p:nvPicPr>
          <p:cNvPr id="7" name="Picture 6" descr="fill2856_b1v_bunch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75" y="832428"/>
            <a:ext cx="4389559" cy="2727014"/>
          </a:xfrm>
          <a:prstGeom prst="rect">
            <a:avLst/>
          </a:prstGeom>
        </p:spPr>
      </p:pic>
      <p:pic>
        <p:nvPicPr>
          <p:cNvPr id="8" name="Picture 7" descr="fill2856_b2h_bunch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882"/>
            <a:ext cx="4389559" cy="2727014"/>
          </a:xfrm>
          <a:prstGeom prst="rect">
            <a:avLst/>
          </a:prstGeom>
        </p:spPr>
      </p:pic>
      <p:pic>
        <p:nvPicPr>
          <p:cNvPr id="9" name="Picture 8" descr="fill2856_b2v_bunch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86" y="3603336"/>
            <a:ext cx="4389559" cy="27270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6482" y="2601913"/>
            <a:ext cx="6926911" cy="11041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1600" i="1" u="sng">
                <a:solidFill>
                  <a:srgbClr val="0000FF"/>
                </a:solidFill>
              </a:rPr>
              <a:t>Observations</a:t>
            </a:r>
          </a:p>
          <a:p>
            <a:pPr marL="169863" indent="-169863">
              <a:buFont typeface="Arial"/>
              <a:buChar char="•"/>
            </a:pPr>
            <a:r>
              <a:rPr lang="en-US" sz="1600" i="1">
                <a:solidFill>
                  <a:srgbClr val="0000FF"/>
                </a:solidFill>
              </a:rPr>
              <a:t>2</a:t>
            </a:r>
            <a:r>
              <a:rPr lang="en-US" sz="1600" i="1" baseline="30000">
                <a:solidFill>
                  <a:srgbClr val="0000FF"/>
                </a:solidFill>
              </a:rPr>
              <a:t>nd</a:t>
            </a:r>
            <a:r>
              <a:rPr lang="en-US" sz="1600" i="1">
                <a:solidFill>
                  <a:srgbClr val="0000FF"/>
                </a:solidFill>
              </a:rPr>
              <a:t>-gaussian more prominent in the vertical (in this fill only – or is this typical?)</a:t>
            </a:r>
          </a:p>
          <a:p>
            <a:pPr marL="169863" indent="-169863">
              <a:buFont typeface="Arial"/>
              <a:buChar char="•"/>
            </a:pPr>
            <a:r>
              <a:rPr lang="en-US" sz="1600" i="1">
                <a:solidFill>
                  <a:srgbClr val="0000FF"/>
                </a:solidFill>
              </a:rPr>
              <a:t>large 2</a:t>
            </a:r>
            <a:r>
              <a:rPr lang="en-US" sz="1600" i="1" baseline="30000">
                <a:solidFill>
                  <a:srgbClr val="0000FF"/>
                </a:solidFill>
              </a:rPr>
              <a:t>nd</a:t>
            </a:r>
            <a:r>
              <a:rPr lang="en-US" sz="1600" i="1">
                <a:solidFill>
                  <a:srgbClr val="0000FF"/>
                </a:solidFill>
              </a:rPr>
              <a:t> gaussian in both H &amp; V at injection (previous fill)</a:t>
            </a:r>
          </a:p>
          <a:p>
            <a:pPr marL="169863" indent="-169863">
              <a:buFont typeface="Arial"/>
              <a:buChar char="•"/>
            </a:pPr>
            <a:r>
              <a:rPr lang="en-US" sz="1600" i="1">
                <a:solidFill>
                  <a:srgbClr val="0000FF"/>
                </a:solidFill>
              </a:rPr>
              <a:t>dynamic range &lt; factor of 10; </a:t>
            </a:r>
            <a:r>
              <a:rPr lang="en-US" sz="1600" i="1">
                <a:solidFill>
                  <a:srgbClr val="0000FF"/>
                </a:solidFill>
                <a:latin typeface="Lucida Calligraphy"/>
                <a:cs typeface="Lucida Calligraphy"/>
              </a:rPr>
              <a:t>L</a:t>
            </a:r>
            <a:r>
              <a:rPr lang="en-US" sz="1600" i="1">
                <a:solidFill>
                  <a:srgbClr val="0000FF"/>
                </a:solidFill>
              </a:rPr>
              <a:t> sensitive way beyond this)</a:t>
            </a:r>
          </a:p>
        </p:txBody>
      </p:sp>
    </p:spTree>
    <p:extLst>
      <p:ext uri="{BB962C8B-B14F-4D97-AF65-F5344CB8AC3E}">
        <p14:creationId xmlns:p14="http://schemas.microsoft.com/office/powerpoint/2010/main" val="39731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56" y="928688"/>
            <a:ext cx="8220363" cy="5645728"/>
          </a:xfrm>
        </p:spPr>
        <p:txBody>
          <a:bodyPr/>
          <a:lstStyle/>
          <a:p>
            <a:r>
              <a:rPr lang="en-US"/>
              <a:t>The more gaussian the beams, the smaller the potentially harmful correlations. The vdM scan curves were</a:t>
            </a:r>
          </a:p>
          <a:p>
            <a:pPr lvl="1"/>
            <a:r>
              <a:rPr lang="en-US"/>
              <a:t>almost perfectly single Gaussians in May 2011 (F 1783)</a:t>
            </a:r>
          </a:p>
          <a:p>
            <a:pPr lvl="1"/>
            <a:r>
              <a:rPr lang="en-US"/>
              <a:t>imperatively require g+g (or more complex) fits in other scan sessions</a:t>
            </a:r>
          </a:p>
          <a:p>
            <a:pPr lvl="2"/>
            <a:r>
              <a:rPr lang="en-US"/>
              <a:t>wire scans in 2012 (F 2520, 2855, 2856) highly non-gaussian; F1783 ??</a:t>
            </a:r>
          </a:p>
          <a:p>
            <a:pPr lvl="3"/>
            <a:r>
              <a:rPr lang="en-US"/>
              <a:t>limited dynamic range (&lt; x 10)</a:t>
            </a:r>
          </a:p>
          <a:p>
            <a:pPr lvl="3"/>
            <a:r>
              <a:rPr lang="en-US"/>
              <a:t>projections only</a:t>
            </a:r>
          </a:p>
          <a:p>
            <a:pPr lvl="2"/>
            <a:r>
              <a:rPr lang="en-US"/>
              <a:t>what other techniques can be used to characterize x-y beam </a:t>
            </a:r>
            <a:r>
              <a:rPr lang="en-US" i="1"/>
              <a:t>shapes</a:t>
            </a:r>
            <a:r>
              <a:rPr lang="en-US"/>
              <a:t>?</a:t>
            </a:r>
          </a:p>
          <a:p>
            <a:pPr lvl="1"/>
            <a:r>
              <a:rPr lang="en-US"/>
              <a:t>what  was special about May 2011 ?</a:t>
            </a:r>
          </a:p>
          <a:p>
            <a:pPr lvl="1"/>
            <a:r>
              <a:rPr lang="en-US"/>
              <a:t>what can be done to make the beams more gaussian (during vdM scans)?</a:t>
            </a:r>
          </a:p>
          <a:p>
            <a:pPr lvl="2"/>
            <a:r>
              <a:rPr lang="en-US"/>
              <a:t>did the improvements on injected </a:t>
            </a:r>
            <a:r>
              <a:rPr lang="en-US">
                <a:latin typeface="Symbol" charset="2"/>
                <a:cs typeface="Symbol" charset="2"/>
              </a:rPr>
              <a:t>e</a:t>
            </a:r>
            <a:r>
              <a:rPr lang="en-US" baseline="-25000"/>
              <a:t>inv</a:t>
            </a:r>
            <a:r>
              <a:rPr lang="en-US"/>
              <a:t> during Aug 2012 make the beams more gaussian? </a:t>
            </a:r>
          </a:p>
          <a:p>
            <a:pPr lvl="3"/>
            <a:r>
              <a:rPr lang="en-US"/>
              <a:t>Could be tested by end-of-fill scans</a:t>
            </a:r>
          </a:p>
          <a:p>
            <a:r>
              <a:rPr lang="en-US"/>
              <a:t>What could be the source(s) of the observed non-factorization?</a:t>
            </a:r>
          </a:p>
          <a:p>
            <a:pPr lvl="1"/>
            <a:r>
              <a:rPr lang="en-US"/>
              <a:t>beam-beam probably excluded (WH @ LumiDays: dynamic </a:t>
            </a:r>
            <a:r>
              <a:rPr lang="en-US">
                <a:latin typeface="Symbol" charset="2"/>
                <a:cs typeface="Symbol" charset="2"/>
              </a:rPr>
              <a:t>b</a:t>
            </a:r>
            <a:r>
              <a:rPr lang="en-US"/>
              <a:t> ~ 0.5%) </a:t>
            </a:r>
          </a:p>
          <a:p>
            <a:pPr lvl="1"/>
            <a:r>
              <a:rPr lang="en-US"/>
              <a:t>large bunch-by-bunch differences =&gt; caused (only partly?) by injectors</a:t>
            </a:r>
          </a:p>
          <a:p>
            <a:pPr lvl="1"/>
            <a:r>
              <a:rPr lang="en-US"/>
              <a:t>octupoles? (stronger now than in May’11 ?)</a:t>
            </a:r>
          </a:p>
          <a:p>
            <a:pPr lvl="1"/>
            <a:r>
              <a:rPr lang="en-US"/>
              <a:t> impedance? </a:t>
            </a:r>
          </a:p>
          <a:p>
            <a:pPr marL="457200" lvl="1" indent="0">
              <a:buNone/>
            </a:pPr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30419" y="196272"/>
            <a:ext cx="7273637" cy="450273"/>
          </a:xfrm>
          <a:ln w="19050" cmpd="sng">
            <a:solidFill>
              <a:srgbClr val="0000FF"/>
            </a:solidFill>
          </a:ln>
        </p:spPr>
        <p:txBody>
          <a:bodyPr/>
          <a:lstStyle/>
          <a:p>
            <a:r>
              <a:rPr lang="en-US" sz="2400"/>
              <a:t>Where you (accelerator physicists) could help…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166091" y="3717636"/>
            <a:ext cx="7285182" cy="334819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78364" y="5110323"/>
            <a:ext cx="6523180" cy="523220"/>
            <a:chOff x="2378364" y="5110323"/>
            <a:chExt cx="6523180" cy="523220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2378364" y="5368636"/>
              <a:ext cx="5495636" cy="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7908636" y="5110323"/>
              <a:ext cx="9929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FF00FF"/>
                  </a:solidFill>
                </a:rPr>
                <a:t>skew quad term?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29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1_scan0_alg0_y_asymrati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84" y="2482273"/>
            <a:ext cx="4828032" cy="373075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2437945"/>
            <a:ext cx="4727448" cy="3653028"/>
            <a:chOff x="0" y="2437945"/>
            <a:chExt cx="4727448" cy="3653028"/>
          </a:xfrm>
        </p:grpSpPr>
        <p:pic>
          <p:nvPicPr>
            <p:cNvPr id="2" name="Picture 1" descr="h1_scan0_alg0_y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37945"/>
              <a:ext cx="4727448" cy="3653028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 bwMode="auto">
            <a:xfrm flipV="1">
              <a:off x="2463800" y="3028950"/>
              <a:ext cx="0" cy="232410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rgbClr val="FF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56" y="928688"/>
            <a:ext cx="8220363" cy="5645728"/>
          </a:xfrm>
        </p:spPr>
        <p:txBody>
          <a:bodyPr/>
          <a:lstStyle/>
          <a:p>
            <a:r>
              <a:rPr lang="en-US"/>
              <a:t>Related observations (may or may not be relevant to today’s problem)</a:t>
            </a:r>
          </a:p>
          <a:p>
            <a:pPr lvl="1"/>
            <a:r>
              <a:rPr lang="en-US"/>
              <a:t>“shape” of luminosity distribution region evolves during fill </a:t>
            </a:r>
          </a:p>
          <a:p>
            <a:pPr lvl="2"/>
            <a:r>
              <a:rPr lang="en-US"/>
              <a:t>does not just ‘scale’ with </a:t>
            </a:r>
            <a:r>
              <a:rPr lang="en-US">
                <a:latin typeface="Symbol" charset="2"/>
                <a:cs typeface="Symbol" charset="2"/>
              </a:rPr>
              <a:t>e</a:t>
            </a:r>
            <a:r>
              <a:rPr lang="en-US"/>
              <a:t> growth</a:t>
            </a:r>
          </a:p>
          <a:p>
            <a:pPr lvl="2"/>
            <a:r>
              <a:rPr lang="en-US"/>
              <a:t>fraction of wider gaussian increases</a:t>
            </a:r>
          </a:p>
          <a:p>
            <a:pPr lvl="2"/>
            <a:r>
              <a:rPr lang="en-US"/>
              <a:t>relative centers of the wide &amp; narrow gaussians movefurther apart</a:t>
            </a:r>
          </a:p>
          <a:p>
            <a:pPr lvl="1"/>
            <a:r>
              <a:rPr lang="en-US"/>
              <a:t>strong left-right asymmetry in scan curves (also seen by CMS)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r>
              <a:rPr lang="en-US"/>
              <a:t>cannot be accomodated by linear optics (betatron oscillations)</a:t>
            </a:r>
          </a:p>
          <a:p>
            <a:pPr lvl="2"/>
            <a:r>
              <a:rPr lang="en-US"/>
              <a:t>can be tested by scanning in one direction and then immediately in the other</a:t>
            </a:r>
          </a:p>
          <a:p>
            <a:pPr marL="457200" lvl="1" indent="0">
              <a:buNone/>
            </a:pPr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7747" y="219363"/>
            <a:ext cx="7862455" cy="450273"/>
          </a:xfrm>
          <a:ln w="19050" cmpd="sng">
            <a:solidFill>
              <a:srgbClr val="0000FF"/>
            </a:solidFill>
          </a:ln>
        </p:spPr>
        <p:txBody>
          <a:bodyPr/>
          <a:lstStyle/>
          <a:p>
            <a:r>
              <a:rPr lang="en-US" sz="2400"/>
              <a:t>Where you (accelerator physicists) could help… (2)</a:t>
            </a:r>
          </a:p>
        </p:txBody>
      </p:sp>
    </p:spTree>
    <p:extLst>
      <p:ext uri="{BB962C8B-B14F-4D97-AF65-F5344CB8AC3E}">
        <p14:creationId xmlns:p14="http://schemas.microsoft.com/office/powerpoint/2010/main" val="18517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706217"/>
            <a:ext cx="7772400" cy="361950"/>
          </a:xfrm>
        </p:spPr>
        <p:txBody>
          <a:bodyPr/>
          <a:lstStyle/>
          <a:p>
            <a:r>
              <a:rPr lang="en-US" sz="2400"/>
              <a:t>Supplementary material</a:t>
            </a:r>
          </a:p>
        </p:txBody>
      </p:sp>
    </p:spTree>
    <p:extLst>
      <p:ext uri="{BB962C8B-B14F-4D97-AF65-F5344CB8AC3E}">
        <p14:creationId xmlns:p14="http://schemas.microsoft.com/office/powerpoint/2010/main" val="34360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458" y="193260"/>
            <a:ext cx="5691909" cy="425173"/>
          </a:xfrm>
          <a:ln w="19050" cmpd="sng">
            <a:solidFill>
              <a:srgbClr val="0000FF"/>
            </a:solidFill>
          </a:ln>
        </p:spPr>
        <p:txBody>
          <a:bodyPr/>
          <a:lstStyle/>
          <a:p>
            <a:r>
              <a:rPr lang="en-US"/>
              <a:t>Overview of July ‘12 scan program at IP 1 &amp;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i="1">
              <a:solidFill>
                <a:srgbClr val="666666"/>
              </a:solidFill>
            </a:endParaRPr>
          </a:p>
          <a:p>
            <a:pPr lvl="2"/>
            <a:endParaRPr lang="en-US" i="1"/>
          </a:p>
        </p:txBody>
      </p:sp>
      <p:pic>
        <p:nvPicPr>
          <p:cNvPr id="4" name="Picture 3" descr="ATL-CMS_lumiHstry_F28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6" y="708439"/>
            <a:ext cx="8940800" cy="2768600"/>
          </a:xfrm>
          <a:prstGeom prst="rect">
            <a:avLst/>
          </a:prstGeom>
        </p:spPr>
      </p:pic>
      <p:pic>
        <p:nvPicPr>
          <p:cNvPr id="5" name="Picture 4" descr="ATL-CMS_lumiHstry_F28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0428"/>
            <a:ext cx="9144000" cy="2816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7317" y="3351295"/>
            <a:ext cx="870770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IV: x -y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1800" y="930565"/>
            <a:ext cx="837097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32323"/>
                </a:solidFill>
              </a:rPr>
              <a:t>F 2855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15851" y="4064704"/>
            <a:ext cx="837097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32323"/>
                </a:solidFill>
              </a:rPr>
              <a:t>F 2856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9305" y="3349088"/>
            <a:ext cx="806174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V: x -y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9956" y="3349085"/>
            <a:ext cx="855869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VI: x -y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9139" y="3346877"/>
            <a:ext cx="1056861" cy="5847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VII:  x –y</a:t>
            </a:r>
          </a:p>
          <a:p>
            <a:pPr algn="ctr"/>
            <a:r>
              <a:rPr lang="en-US" sz="1600" b="1">
                <a:solidFill>
                  <a:srgbClr val="0000FF"/>
                </a:solidFill>
              </a:rPr>
              <a:t>w/ offset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6783" y="3327000"/>
            <a:ext cx="1711740" cy="5847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DSC:</a:t>
            </a:r>
          </a:p>
          <a:p>
            <a:pPr algn="ctr"/>
            <a:r>
              <a:rPr lang="en-US" sz="1600" b="1">
                <a:solidFill>
                  <a:srgbClr val="0000FF"/>
                </a:solidFill>
              </a:rPr>
              <a:t>B1X, B2X, B1Y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8957" y="6400384"/>
            <a:ext cx="1115391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DSC: B2Y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304" y="3338042"/>
            <a:ext cx="1057965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BI checks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0435" y="6400384"/>
            <a:ext cx="1015999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VIII: x -y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8408" y="6273224"/>
            <a:ext cx="1056861" cy="5847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IX:  x –y</a:t>
            </a:r>
          </a:p>
          <a:p>
            <a:pPr algn="ctr"/>
            <a:r>
              <a:rPr lang="en-US" sz="1600" b="1">
                <a:solidFill>
                  <a:srgbClr val="0000FF"/>
                </a:solidFill>
              </a:rPr>
              <a:t>w/ offset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364" y="99595"/>
            <a:ext cx="1431636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232323"/>
                </a:solidFill>
              </a:rPr>
              <a:t>Apr’12 scans are labelled scans I-III</a:t>
            </a:r>
          </a:p>
        </p:txBody>
      </p:sp>
    </p:spTree>
    <p:extLst>
      <p:ext uri="{BB962C8B-B14F-4D97-AF65-F5344CB8AC3E}">
        <p14:creationId xmlns:p14="http://schemas.microsoft.com/office/powerpoint/2010/main" val="35438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96818"/>
            <a:ext cx="7772400" cy="5308600"/>
          </a:xfrm>
        </p:spPr>
        <p:txBody>
          <a:bodyPr/>
          <a:lstStyle/>
          <a:p>
            <a:r>
              <a:rPr lang="en-US"/>
              <a:t>A key assumption of the </a:t>
            </a:r>
            <a:r>
              <a:rPr lang="en-US" i="1"/>
              <a:t>vdM</a:t>
            </a:r>
            <a:r>
              <a:rPr lang="en-US"/>
              <a:t> scan method as currently applied is that the luminosity  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    factorizes in x &amp; y:</a:t>
            </a:r>
          </a:p>
          <a:p>
            <a:pPr marL="0" indent="0">
              <a:buNone/>
            </a:pPr>
            <a:endParaRPr lang="en-US"/>
          </a:p>
          <a:p>
            <a:pPr marL="1714500" lvl="4" indent="0">
              <a:buNone/>
            </a:pPr>
            <a:endParaRPr lang="en-US"/>
          </a:p>
          <a:p>
            <a:r>
              <a:rPr lang="en-US"/>
              <a:t>This is equivalent to assuming that the shape of the scan curve during an x (y) scan is independent of the separation </a:t>
            </a:r>
            <a:r>
              <a:rPr lang="en-US">
                <a:latin typeface="Symbol" charset="2"/>
                <a:cs typeface="Symbol" charset="2"/>
              </a:rPr>
              <a:t>D</a:t>
            </a:r>
            <a:r>
              <a:rPr lang="en-US"/>
              <a:t>y (</a:t>
            </a:r>
            <a:r>
              <a:rPr lang="en-US">
                <a:latin typeface="Symbol" charset="2"/>
                <a:cs typeface="Symbol" charset="2"/>
              </a:rPr>
              <a:t>D</a:t>
            </a:r>
            <a:r>
              <a:rPr lang="en-US"/>
              <a:t>x) in the orthogonal plane</a:t>
            </a:r>
          </a:p>
          <a:p>
            <a:pPr lvl="1"/>
            <a:r>
              <a:rPr lang="en-US"/>
              <a:t>if this is the case, the combination of 1 x-scan and 1 y-scan is sufficient to characterize the entire distribution </a:t>
            </a:r>
            <a:r>
              <a:rPr lang="en-US">
                <a:latin typeface="Lucida Calligraphy"/>
                <a:cs typeface="Lucida Calligraphy"/>
              </a:rPr>
              <a:t>L </a:t>
            </a:r>
            <a:r>
              <a:rPr lang="en-US"/>
              <a:t>(</a:t>
            </a:r>
            <a:r>
              <a:rPr lang="en-US">
                <a:latin typeface="Symbol" charset="2"/>
                <a:cs typeface="Symbol" charset="2"/>
              </a:rPr>
              <a:t>D</a:t>
            </a:r>
            <a:r>
              <a:rPr lang="en-US"/>
              <a:t>x,</a:t>
            </a:r>
            <a:r>
              <a:rPr lang="en-US">
                <a:latin typeface="Symbol" charset="2"/>
                <a:cs typeface="Symbol" charset="2"/>
              </a:rPr>
              <a:t> D</a:t>
            </a:r>
            <a:r>
              <a:rPr lang="en-US"/>
              <a:t>y)</a:t>
            </a:r>
          </a:p>
          <a:p>
            <a:pPr lvl="1"/>
            <a:r>
              <a:rPr lang="en-US"/>
              <a:t>if this is violated at a “significant” level, the </a:t>
            </a:r>
            <a:r>
              <a:rPr lang="en-US" i="1"/>
              <a:t>vdM</a:t>
            </a:r>
            <a:r>
              <a:rPr lang="en-US"/>
              <a:t> formalism can be generalized to 2 dimensions by performing a grid scan (impractical!) </a:t>
            </a:r>
          </a:p>
          <a:p>
            <a:pPr lvl="3"/>
            <a:endParaRPr lang="en-US"/>
          </a:p>
          <a:p>
            <a:r>
              <a:rPr lang="en-US"/>
              <a:t>Although linear x-y coupling                           does violate this assumption, the induced bias is typically very small (</a:t>
            </a:r>
            <a:r>
              <a:rPr lang="en-US">
                <a:latin typeface="Symbol" charset="2"/>
                <a:cs typeface="Symbol" charset="2"/>
              </a:rPr>
              <a:t>D</a:t>
            </a:r>
            <a:r>
              <a:rPr lang="en-US">
                <a:latin typeface="Lucida Calligraphy"/>
                <a:cs typeface="Lucida Calligraphy"/>
              </a:rPr>
              <a:t>L</a:t>
            </a:r>
            <a:r>
              <a:rPr lang="en-US"/>
              <a:t>/</a:t>
            </a:r>
            <a:r>
              <a:rPr lang="en-US">
                <a:latin typeface="Lucida Calligraphy"/>
                <a:cs typeface="Lucida Calligraphy"/>
              </a:rPr>
              <a:t>L</a:t>
            </a:r>
            <a:r>
              <a:rPr lang="en-US"/>
              <a:t>  ~ 0.1%) with present LHC optics (small x-y coupling coeff., </a:t>
            </a:r>
            <a:r>
              <a:rPr lang="en-US">
                <a:latin typeface="Symbol" charset="2"/>
                <a:cs typeface="Symbol" charset="2"/>
              </a:rPr>
              <a:t>e</a:t>
            </a:r>
            <a:r>
              <a:rPr lang="en-US" baseline="-25000"/>
              <a:t>x</a:t>
            </a:r>
            <a:r>
              <a:rPr lang="en-US"/>
              <a:t> ~ </a:t>
            </a:r>
            <a:r>
              <a:rPr lang="en-US">
                <a:latin typeface="Symbol" charset="2"/>
                <a:cs typeface="Symbol" charset="2"/>
              </a:rPr>
              <a:t>e</a:t>
            </a:r>
            <a:r>
              <a:rPr lang="en-US" baseline="-25000"/>
              <a:t>y</a:t>
            </a:r>
            <a:r>
              <a:rPr lang="en-US"/>
              <a:t>,</a:t>
            </a:r>
            <a:r>
              <a:rPr lang="en-US">
                <a:latin typeface="Symbol" charset="2"/>
                <a:cs typeface="Symbol" charset="2"/>
              </a:rPr>
              <a:t> b</a:t>
            </a:r>
            <a:r>
              <a:rPr lang="en-US" baseline="30000">
                <a:latin typeface="Symbol" charset="2"/>
                <a:cs typeface="Symbol" charset="2"/>
              </a:rPr>
              <a:t>*</a:t>
            </a:r>
            <a:r>
              <a:rPr lang="en-US" baseline="-25000"/>
              <a:t>x</a:t>
            </a:r>
            <a:r>
              <a:rPr lang="en-US"/>
              <a:t> ~</a:t>
            </a:r>
            <a:r>
              <a:rPr lang="en-US">
                <a:latin typeface="Symbol" charset="2"/>
                <a:cs typeface="Symbol" charset="2"/>
              </a:rPr>
              <a:t> b</a:t>
            </a:r>
            <a:r>
              <a:rPr lang="en-US" baseline="30000">
                <a:latin typeface="Symbol" charset="2"/>
                <a:cs typeface="Symbol" charset="2"/>
              </a:rPr>
              <a:t>*</a:t>
            </a:r>
            <a:r>
              <a:rPr lang="en-US" baseline="-25000"/>
              <a:t>y</a:t>
            </a:r>
            <a:r>
              <a:rPr lang="en-US"/>
              <a:t>)</a:t>
            </a:r>
          </a:p>
        </p:txBody>
      </p:sp>
      <p:pic>
        <p:nvPicPr>
          <p:cNvPr id="4" name="Picture 3" descr="Screen Shot 2012-08-31 at 6.02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33" y="1640610"/>
            <a:ext cx="3464560" cy="59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404" y="357909"/>
            <a:ext cx="7396018" cy="361950"/>
          </a:xfrm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/>
              <a:t>A fundamental assumption: x-y factorization of </a:t>
            </a:r>
            <a:r>
              <a:rPr lang="en-US">
                <a:latin typeface="Lucida Calligraphy"/>
                <a:cs typeface="Lucida Calligraphy"/>
              </a:rPr>
              <a:t>L </a:t>
            </a:r>
            <a:r>
              <a:rPr lang="en-US"/>
              <a:t>(</a:t>
            </a:r>
            <a:r>
              <a:rPr lang="en-US">
                <a:latin typeface="Symbol" charset="2"/>
                <a:cs typeface="Symbol" charset="2"/>
              </a:rPr>
              <a:t>D</a:t>
            </a:r>
            <a:r>
              <a:rPr lang="en-US"/>
              <a:t>x,</a:t>
            </a:r>
            <a:r>
              <a:rPr lang="en-US">
                <a:latin typeface="Symbol" charset="2"/>
                <a:cs typeface="Symbol" charset="2"/>
              </a:rPr>
              <a:t> D</a:t>
            </a:r>
            <a:r>
              <a:rPr lang="en-US"/>
              <a:t>y)</a:t>
            </a:r>
          </a:p>
        </p:txBody>
      </p:sp>
      <p:pic>
        <p:nvPicPr>
          <p:cNvPr id="5" name="Picture 4" descr="Screen Shot 2012-08-31 at 6.02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33" y="2516908"/>
            <a:ext cx="3561080" cy="406400"/>
          </a:xfrm>
          <a:prstGeom prst="rect">
            <a:avLst/>
          </a:prstGeom>
        </p:spPr>
      </p:pic>
      <p:pic>
        <p:nvPicPr>
          <p:cNvPr id="6" name="Picture 5" descr="Screen Shot 2012-08-31 at 6.03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30" y="2289465"/>
            <a:ext cx="3078480" cy="6756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 rot="20865222">
            <a:off x="4418255" y="5411927"/>
            <a:ext cx="1416357" cy="32270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783" y="311727"/>
            <a:ext cx="6326910" cy="361950"/>
          </a:xfrm>
          <a:ln w="19050" cmpd="sng">
            <a:solidFill>
              <a:srgbClr val="0000FF"/>
            </a:solidFill>
          </a:ln>
        </p:spPr>
        <p:txBody>
          <a:bodyPr/>
          <a:lstStyle/>
          <a:p>
            <a:r>
              <a:rPr lang="en-US"/>
              <a:t>Systematic uncertainties on absolute </a:t>
            </a:r>
            <a:r>
              <a:rPr lang="en-US">
                <a:latin typeface="Lucida Calligraphy"/>
                <a:cs typeface="Lucida Calligraphy"/>
              </a:rPr>
              <a:t>L</a:t>
            </a:r>
            <a:r>
              <a:rPr lang="en-US"/>
              <a:t> at 7 TeV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02" y="958273"/>
            <a:ext cx="8070272" cy="5657272"/>
          </a:xfrm>
        </p:spPr>
        <p:txBody>
          <a:bodyPr/>
          <a:lstStyle/>
          <a:p>
            <a:r>
              <a:rPr lang="en-US"/>
              <a:t>The vdM-based calibrations for 2011 reached a level of precision unprecedented at hadron colliders (except for the ISR)</a:t>
            </a:r>
          </a:p>
          <a:p>
            <a:r>
              <a:rPr lang="en-US"/>
              <a:t>ATLAS example (May’11 vdM scans, ATLAS-CONF-2012-080)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LHCb/CMS: comparable/slightly larger uncertainties (LumiDays ‘12)</a:t>
            </a:r>
          </a:p>
        </p:txBody>
      </p:sp>
      <p:pic>
        <p:nvPicPr>
          <p:cNvPr id="4" name="Picture 3" descr="Screen Shot 2012-09-17 at 11.38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91" y="2361044"/>
            <a:ext cx="3366770" cy="3695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4633" y="2066635"/>
            <a:ext cx="284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>
                <a:solidFill>
                  <a:srgbClr val="0000FF"/>
                </a:solidFill>
              </a:rPr>
              <a:t>vdM</a:t>
            </a:r>
            <a:r>
              <a:rPr lang="en-US" sz="1600" b="1" u="sng">
                <a:solidFill>
                  <a:srgbClr val="0000FF"/>
                </a:solidFill>
              </a:rPr>
              <a:t>-calibration uncertainties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29431" y="2195945"/>
            <a:ext cx="3052445" cy="2492723"/>
            <a:chOff x="5029431" y="2334490"/>
            <a:chExt cx="3052445" cy="2492723"/>
          </a:xfrm>
        </p:grpSpPr>
        <p:pic>
          <p:nvPicPr>
            <p:cNvPr id="7" name="Picture 6" descr="Screen Shot 2012-09-17 at 11.38.4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431" y="2585028"/>
              <a:ext cx="3052445" cy="224218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216380" y="2334490"/>
              <a:ext cx="2678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>
                  <a:solidFill>
                    <a:srgbClr val="FF00FF"/>
                  </a:solidFill>
                </a:rPr>
                <a:t>Total </a:t>
              </a:r>
              <a:r>
                <a:rPr lang="en-US" sz="1600" b="1" u="sng">
                  <a:solidFill>
                    <a:srgbClr val="FF00FF"/>
                  </a:solidFill>
                  <a:latin typeface="Lucida Calligraphy"/>
                  <a:cs typeface="Lucida Calligraphy"/>
                </a:rPr>
                <a:t>L</a:t>
              </a:r>
              <a:r>
                <a:rPr lang="en-US" sz="1600" b="1" u="sng">
                  <a:solidFill>
                    <a:srgbClr val="FF00FF"/>
                  </a:solidFill>
                </a:rPr>
                <a:t> uncertainty</a:t>
              </a: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3717636" y="5334001"/>
            <a:ext cx="508000" cy="658091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506854" y="3050310"/>
            <a:ext cx="519546" cy="1625599"/>
            <a:chOff x="7506854" y="3165764"/>
            <a:chExt cx="519546" cy="1625599"/>
          </a:xfrm>
        </p:grpSpPr>
        <p:sp>
          <p:nvSpPr>
            <p:cNvPr id="9" name="Rectangle 8"/>
            <p:cNvSpPr/>
            <p:nvPr/>
          </p:nvSpPr>
          <p:spPr bwMode="auto">
            <a:xfrm>
              <a:off x="7506854" y="4505037"/>
              <a:ext cx="508000" cy="286326"/>
            </a:xfrm>
            <a:prstGeom prst="rect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518400" y="3165764"/>
              <a:ext cx="508000" cy="574963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70198" y="5096163"/>
            <a:ext cx="267854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rgbClr val="000000"/>
                </a:solidFill>
              </a:rPr>
              <a:t>BUT… are these uncertainties RIGHT?</a:t>
            </a:r>
          </a:p>
        </p:txBody>
      </p:sp>
    </p:spTree>
    <p:extLst>
      <p:ext uri="{BB962C8B-B14F-4D97-AF65-F5344CB8AC3E}">
        <p14:creationId xmlns:p14="http://schemas.microsoft.com/office/powerpoint/2010/main" val="97724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265545"/>
            <a:ext cx="7772400" cy="361950"/>
          </a:xfrm>
          <a:ln w="19050" cmpd="sng">
            <a:solidFill>
              <a:srgbClr val="0000FF"/>
            </a:solidFill>
          </a:ln>
        </p:spPr>
        <p:txBody>
          <a:bodyPr/>
          <a:lstStyle/>
          <a:p>
            <a:r>
              <a:rPr lang="en-US"/>
              <a:t>On- and off-axis scans in ATLAS (Jul ‘ 12 </a:t>
            </a:r>
            <a:r>
              <a:rPr lang="en-US" i="1"/>
              <a:t>v</a:t>
            </a:r>
            <a:r>
              <a:rPr lang="en-US"/>
              <a:t>dM): </a:t>
            </a:r>
            <a:r>
              <a:rPr lang="en-US">
                <a:latin typeface="Symbol" charset="2"/>
                <a:cs typeface="Symbol" charset="2"/>
              </a:rPr>
              <a:t>S</a:t>
            </a:r>
            <a:r>
              <a:rPr lang="en-US" baseline="-25000"/>
              <a:t>y</a:t>
            </a:r>
            <a:r>
              <a:rPr lang="en-US"/>
              <a:t> comparison</a:t>
            </a:r>
          </a:p>
        </p:txBody>
      </p:sp>
      <p:pic>
        <p:nvPicPr>
          <p:cNvPr id="3" name="Picture 2" descr="Screen Shot 2012-09-17 at 2.12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3" y="669636"/>
            <a:ext cx="8619617" cy="4067302"/>
          </a:xfrm>
          <a:prstGeom prst="rect">
            <a:avLst/>
          </a:prstGeom>
        </p:spPr>
      </p:pic>
      <p:pic>
        <p:nvPicPr>
          <p:cNvPr id="4" name="Picture 3" descr="Screen Shot 2012-09-17 at 2.12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8" y="4796588"/>
            <a:ext cx="4572000" cy="18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96" y="1193079"/>
            <a:ext cx="738378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54" y="427182"/>
            <a:ext cx="7772400" cy="361950"/>
          </a:xfrm>
        </p:spPr>
        <p:txBody>
          <a:bodyPr/>
          <a:lstStyle/>
          <a:p>
            <a:r>
              <a:rPr lang="en-US"/>
              <a:t>Online fits to BCID-blind scan curves: </a:t>
            </a:r>
            <a:r>
              <a:rPr lang="en-US">
                <a:latin typeface="Symbol" charset="2"/>
                <a:cs typeface="Symbol" charset="2"/>
              </a:rPr>
              <a:t>S</a:t>
            </a:r>
            <a:r>
              <a:rPr lang="en-US" baseline="-25000"/>
              <a:t>y</a:t>
            </a:r>
            <a:r>
              <a:rPr lang="en-US"/>
              <a:t> (g+p0[B])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224130" y="2676538"/>
            <a:ext cx="342348" cy="342348"/>
          </a:xfrm>
          <a:prstGeom prst="ellipse">
            <a:avLst/>
          </a:prstGeom>
          <a:noFill/>
          <a:ln w="28575" cap="flat" cmpd="sng" algn="ctr">
            <a:solidFill>
              <a:srgbClr val="FF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003874" y="2060914"/>
            <a:ext cx="342348" cy="342348"/>
          </a:xfrm>
          <a:prstGeom prst="ellipse">
            <a:avLst/>
          </a:prstGeom>
          <a:noFill/>
          <a:ln w="28575" cap="flat" cmpd="sng" algn="ctr">
            <a:solidFill>
              <a:srgbClr val="FF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387182" y="4443594"/>
            <a:ext cx="342348" cy="342348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46443" y="4251540"/>
            <a:ext cx="342348" cy="342348"/>
          </a:xfrm>
          <a:prstGeom prst="ellipse">
            <a:avLst/>
          </a:prstGeom>
          <a:noFill/>
          <a:ln w="63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780795" y="4304549"/>
            <a:ext cx="342348" cy="342348"/>
          </a:xfrm>
          <a:prstGeom prst="ellipse">
            <a:avLst/>
          </a:prstGeom>
          <a:noFill/>
          <a:ln w="63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190108" y="4912642"/>
            <a:ext cx="342348" cy="342348"/>
          </a:xfrm>
          <a:prstGeom prst="ellipse">
            <a:avLst/>
          </a:prstGeom>
          <a:noFill/>
          <a:ln w="63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5593" y="1122121"/>
            <a:ext cx="4726609" cy="7386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rgbClr val="232323"/>
                </a:solidFill>
              </a:rPr>
              <a:t>Note that </a:t>
            </a:r>
            <a:r>
              <a:rPr lang="en-US" sz="1400" i="1">
                <a:solidFill>
                  <a:srgbClr val="800000"/>
                </a:solidFill>
              </a:rPr>
              <a:t>CMS</a:t>
            </a:r>
            <a:r>
              <a:rPr lang="en-US" sz="1400" i="1">
                <a:solidFill>
                  <a:srgbClr val="232323"/>
                </a:solidFill>
              </a:rPr>
              <a:t> used a significantly smaller partial separation in off-axis scans than </a:t>
            </a:r>
            <a:r>
              <a:rPr lang="en-US" sz="1400" i="1">
                <a:solidFill>
                  <a:srgbClr val="FF00FF"/>
                </a:solidFill>
              </a:rPr>
              <a:t>ATLAS</a:t>
            </a:r>
          </a:p>
          <a:p>
            <a:pPr algn="ctr"/>
            <a:r>
              <a:rPr lang="en-US" sz="1400" i="1">
                <a:solidFill>
                  <a:srgbClr val="000000"/>
                </a:solidFill>
              </a:rPr>
              <a:t>Effect also seen in LHCb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6051" y="4045430"/>
            <a:ext cx="1202498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rgbClr val="232323"/>
                </a:solidFill>
              </a:rPr>
              <a:t>Scans VI, VIII (centered)</a:t>
            </a:r>
            <a:endParaRPr lang="en-US" sz="1400" i="1">
              <a:solidFill>
                <a:srgbClr val="FF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2137" y="2492375"/>
            <a:ext cx="1205950" cy="52322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rgbClr val="232323"/>
                </a:solidFill>
              </a:rPr>
              <a:t>Scans VII, IX (offset)</a:t>
            </a:r>
            <a:endParaRPr lang="en-US" sz="1400" i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88" y="404091"/>
            <a:ext cx="8451273" cy="361950"/>
          </a:xfrm>
          <a:ln>
            <a:noFill/>
          </a:ln>
        </p:spPr>
        <p:txBody>
          <a:bodyPr/>
          <a:lstStyle/>
          <a:p>
            <a:r>
              <a:rPr lang="en-US"/>
              <a:t>Luminous-centroid evolution during May ‘11 </a:t>
            </a:r>
            <a:r>
              <a:rPr lang="en-US" i="1"/>
              <a:t>vdM</a:t>
            </a:r>
            <a:r>
              <a:rPr lang="en-US"/>
              <a:t> (centered) scans</a:t>
            </a:r>
          </a:p>
        </p:txBody>
      </p:sp>
      <p:pic>
        <p:nvPicPr>
          <p:cNvPr id="4" name="Picture 3" descr="Screen Shot 2012-09-01 at 11.33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7" y="876129"/>
            <a:ext cx="6248400" cy="5798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2843" y="2540000"/>
            <a:ext cx="1743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</a:rPr>
              <a:t>x-scan</a:t>
            </a:r>
          </a:p>
          <a:p>
            <a:pPr algn="ctr"/>
            <a:r>
              <a:rPr lang="en-US" sz="1400" b="1">
                <a:solidFill>
                  <a:srgbClr val="0000FF"/>
                </a:solidFill>
              </a:rPr>
              <a:t>Hor. displacement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106" y="2516515"/>
            <a:ext cx="1743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F00FF"/>
                </a:solidFill>
              </a:rPr>
              <a:t>y-scan</a:t>
            </a:r>
          </a:p>
          <a:p>
            <a:pPr algn="ctr"/>
            <a:r>
              <a:rPr lang="en-US" sz="1400" b="1">
                <a:solidFill>
                  <a:srgbClr val="0000FF"/>
                </a:solidFill>
              </a:rPr>
              <a:t>Hor. displacement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2843" y="5694219"/>
            <a:ext cx="1743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</a:rPr>
              <a:t>x-scan</a:t>
            </a:r>
          </a:p>
          <a:p>
            <a:pPr algn="ctr"/>
            <a:r>
              <a:rPr lang="en-US" sz="1400" b="1">
                <a:solidFill>
                  <a:srgbClr val="FF00FF"/>
                </a:solidFill>
              </a:rPr>
              <a:t>Vert. displacement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106" y="5693824"/>
            <a:ext cx="1743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F00FF"/>
                </a:solidFill>
              </a:rPr>
              <a:t>y-scan</a:t>
            </a:r>
          </a:p>
          <a:p>
            <a:pPr algn="ctr"/>
            <a:r>
              <a:rPr lang="en-US" sz="1400" b="1">
                <a:solidFill>
                  <a:srgbClr val="FF00FF"/>
                </a:solidFill>
              </a:rPr>
              <a:t>Vert. displacement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4635" y="2182091"/>
            <a:ext cx="264390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rgbClr val="000000"/>
                </a:solidFill>
              </a:rPr>
              <a:t>These plots show the position of the luminous centroid during the first set of x and y scans in</a:t>
            </a:r>
          </a:p>
          <a:p>
            <a:pPr algn="ctr"/>
            <a:r>
              <a:rPr lang="en-US" sz="1400" i="1">
                <a:solidFill>
                  <a:srgbClr val="000000"/>
                </a:solidFill>
              </a:rPr>
              <a:t>May 2011. A linear fit, based on an </a:t>
            </a:r>
            <a:r>
              <a:rPr lang="en-US" sz="1400" i="1" u="sng">
                <a:solidFill>
                  <a:srgbClr val="000000"/>
                </a:solidFill>
              </a:rPr>
              <a:t>analytical</a:t>
            </a:r>
            <a:r>
              <a:rPr lang="en-US" sz="1400" i="1">
                <a:solidFill>
                  <a:srgbClr val="000000"/>
                </a:solidFill>
              </a:rPr>
              <a:t> description of x-y </a:t>
            </a:r>
            <a:r>
              <a:rPr lang="en-US" sz="1400" i="1" u="sng">
                <a:solidFill>
                  <a:srgbClr val="000000"/>
                </a:solidFill>
              </a:rPr>
              <a:t>coupled, single-gaussian beams</a:t>
            </a:r>
            <a:r>
              <a:rPr lang="en-US" sz="1400" i="1">
                <a:solidFill>
                  <a:srgbClr val="000000"/>
                </a:solidFill>
              </a:rPr>
              <a:t>,</a:t>
            </a:r>
            <a:r>
              <a:rPr lang="en-US" sz="1400" i="1" u="sng">
                <a:solidFill>
                  <a:srgbClr val="000000"/>
                </a:solidFill>
              </a:rPr>
              <a:t> </a:t>
            </a:r>
            <a:r>
              <a:rPr lang="en-US" sz="1400" i="1">
                <a:solidFill>
                  <a:srgbClr val="000000"/>
                </a:solidFill>
              </a:rPr>
              <a:t>has been made to the central scan data (separation |h|  &lt; 0.05 mm).</a:t>
            </a:r>
          </a:p>
          <a:p>
            <a:pPr algn="ctr"/>
            <a:r>
              <a:rPr lang="en-US" sz="1400" i="1">
                <a:solidFill>
                  <a:srgbClr val="000000"/>
                </a:solidFill>
              </a:rPr>
              <a:t>The linear fit gives the gradient of the movement, and corresponds to the extraction of the observables</a:t>
            </a:r>
          </a:p>
          <a:p>
            <a:pPr algn="ctr"/>
            <a:r>
              <a:rPr lang="en-US" sz="1400" i="1">
                <a:solidFill>
                  <a:srgbClr val="000000"/>
                </a:solidFill>
              </a:rPr>
              <a:t>in Table 1.</a:t>
            </a:r>
          </a:p>
          <a:p>
            <a:pPr algn="ctr"/>
            <a:endParaRPr lang="en-US" sz="1400" i="1">
              <a:solidFill>
                <a:srgbClr val="000000"/>
              </a:solidFill>
            </a:endParaRPr>
          </a:p>
          <a:p>
            <a:pPr algn="ctr"/>
            <a:r>
              <a:rPr lang="en-US" sz="1400" b="1" i="1">
                <a:solidFill>
                  <a:srgbClr val="800000"/>
                </a:solidFill>
              </a:rPr>
              <a:t>The diagonal plots (a), (d) clearly indicate the presence of non-gaussian tails.</a:t>
            </a:r>
          </a:p>
        </p:txBody>
      </p:sp>
    </p:spTree>
    <p:extLst>
      <p:ext uri="{BB962C8B-B14F-4D97-AF65-F5344CB8AC3E}">
        <p14:creationId xmlns:p14="http://schemas.microsoft.com/office/powerpoint/2010/main" val="3452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601" y="242455"/>
            <a:ext cx="8451273" cy="750454"/>
          </a:xfrm>
          <a:ln>
            <a:noFill/>
          </a:ln>
        </p:spPr>
        <p:txBody>
          <a:bodyPr/>
          <a:lstStyle/>
          <a:p>
            <a:r>
              <a:rPr lang="en-US"/>
              <a:t>Luminous-centroid evolution during </a:t>
            </a:r>
            <a:r>
              <a:rPr lang="en-US" i="1"/>
              <a:t>vdM</a:t>
            </a:r>
            <a:r>
              <a:rPr lang="en-US"/>
              <a:t> scans: interpretation</a:t>
            </a:r>
            <a:br>
              <a:rPr lang="en-US"/>
            </a:br>
            <a:r>
              <a:rPr lang="en-US"/>
              <a:t>(</a:t>
            </a:r>
            <a:r>
              <a:rPr lang="en-US" u="sng"/>
              <a:t>assuming</a:t>
            </a:r>
            <a:r>
              <a:rPr lang="en-US"/>
              <a:t> each beam is </a:t>
            </a:r>
            <a:r>
              <a:rPr lang="en-US" u="sng"/>
              <a:t>Gaussian</a:t>
            </a:r>
            <a:r>
              <a:rPr lang="en-US"/>
              <a:t>)</a:t>
            </a:r>
          </a:p>
        </p:txBody>
      </p:sp>
      <p:pic>
        <p:nvPicPr>
          <p:cNvPr id="10" name="Picture 9" descr="Screen Shot 2012-09-01 at 11.45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2482331"/>
            <a:ext cx="8849360" cy="2621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557" y="5230089"/>
            <a:ext cx="7839362" cy="830997"/>
          </a:xfrm>
          <a:prstGeom prst="rect">
            <a:avLst/>
          </a:prstGeom>
          <a:noFill/>
          <a:ln w="28575" cmpd="sng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solidFill>
                  <a:srgbClr val="000000"/>
                </a:solidFill>
              </a:rPr>
              <a:t>Note that for strictly gaussian beams (even if unequal in x v.s y and B1 vs. B2, and even with linear x-y coupling), the</a:t>
            </a:r>
            <a:r>
              <a:rPr lang="en-US" sz="1600" b="1" i="1">
                <a:solidFill>
                  <a:srgbClr val="000000"/>
                </a:solidFill>
              </a:rPr>
              <a:t> transverse luminous sizes are independent of the beam separation </a:t>
            </a:r>
            <a:r>
              <a:rPr lang="en-US" sz="1600" i="1">
                <a:solidFill>
                  <a:srgbClr val="000000"/>
                </a:solidFill>
              </a:rPr>
              <a:t>during vdM scan</a:t>
            </a:r>
            <a:r>
              <a:rPr lang="en-US" sz="1600" b="1" i="1">
                <a:solidFill>
                  <a:srgbClr val="000000"/>
                </a:solidFill>
              </a:rPr>
              <a:t>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7460" y="3338946"/>
            <a:ext cx="1253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(Linear)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874" y="1182688"/>
            <a:ext cx="8312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solidFill>
                  <a:srgbClr val="000000"/>
                </a:solidFill>
              </a:rPr>
              <a:t>The plots on the preceding page show the position of the luminous centroid during the first set of x and y scans in Oct 2010 &amp;May 2011. A linear fit, based on an </a:t>
            </a:r>
            <a:r>
              <a:rPr lang="en-US" sz="1600" i="1" u="sng">
                <a:solidFill>
                  <a:srgbClr val="000000"/>
                </a:solidFill>
              </a:rPr>
              <a:t>analytical</a:t>
            </a:r>
            <a:r>
              <a:rPr lang="en-US" sz="1600" i="1">
                <a:solidFill>
                  <a:srgbClr val="000000"/>
                </a:solidFill>
              </a:rPr>
              <a:t> description of x-y </a:t>
            </a:r>
            <a:r>
              <a:rPr lang="en-US" sz="1600" i="1" u="sng">
                <a:solidFill>
                  <a:srgbClr val="000000"/>
                </a:solidFill>
              </a:rPr>
              <a:t>coupled, single-gaussian beams</a:t>
            </a:r>
            <a:r>
              <a:rPr lang="en-US" sz="1600" i="1">
                <a:solidFill>
                  <a:srgbClr val="000000"/>
                </a:solidFill>
              </a:rPr>
              <a:t>, has been made to the central scan data (separation |h|  &lt; 0.05 mm).</a:t>
            </a:r>
          </a:p>
          <a:p>
            <a:pPr algn="ctr"/>
            <a:r>
              <a:rPr lang="en-US" sz="1600" i="1">
                <a:solidFill>
                  <a:srgbClr val="000000"/>
                </a:solidFill>
              </a:rPr>
              <a:t>The linear fit gives the gradient of the movement, and corresponds to the extraction of the observables in the Table below</a:t>
            </a:r>
          </a:p>
        </p:txBody>
      </p:sp>
    </p:spTree>
    <p:extLst>
      <p:ext uri="{BB962C8B-B14F-4D97-AF65-F5344CB8AC3E}">
        <p14:creationId xmlns:p14="http://schemas.microsoft.com/office/powerpoint/2010/main" val="166977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65545"/>
            <a:ext cx="8509000" cy="361950"/>
          </a:xfrm>
        </p:spPr>
        <p:txBody>
          <a:bodyPr/>
          <a:lstStyle/>
          <a:p>
            <a:r>
              <a:rPr lang="en-US"/>
              <a:t>Luminous-region evolution in Jul </a:t>
            </a:r>
            <a:r>
              <a:rPr lang="fr-FR"/>
              <a:t>’</a:t>
            </a:r>
            <a:r>
              <a:rPr lang="en-US"/>
              <a:t>12 (BCID-av): centroids, x-scans</a:t>
            </a:r>
          </a:p>
        </p:txBody>
      </p:sp>
      <p:pic>
        <p:nvPicPr>
          <p:cNvPr id="4" name="Picture 3" descr="BeamSpotNtPlots-scanfullx-sep-pos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921472"/>
            <a:ext cx="6324600" cy="2997200"/>
          </a:xfrm>
          <a:prstGeom prst="rect">
            <a:avLst/>
          </a:prstGeom>
        </p:spPr>
      </p:pic>
      <p:pic>
        <p:nvPicPr>
          <p:cNvPr id="5" name="Picture 4" descr="BeamSpotNtPlots-scanfullx-sep-pos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68" y="3860800"/>
            <a:ext cx="6324600" cy="299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4546" y="1177635"/>
            <a:ext cx="2401454" cy="62345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1600" b="1">
                <a:solidFill>
                  <a:srgbClr val="000000"/>
                </a:solidFill>
              </a:rPr>
              <a:t>Centered scans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6855" y="4770581"/>
            <a:ext cx="2401454" cy="21705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1600" b="1">
                <a:solidFill>
                  <a:srgbClr val="FF00FF"/>
                </a:solidFill>
              </a:rPr>
              <a:t>Offset scan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9090" y="2815647"/>
            <a:ext cx="2018723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i="1">
                <a:solidFill>
                  <a:srgbClr val="800000"/>
                </a:solidFill>
              </a:rPr>
              <a:t>Evidence for</a:t>
            </a:r>
          </a:p>
          <a:p>
            <a:pPr algn="ctr"/>
            <a:r>
              <a:rPr lang="en-US" sz="1600" b="1" i="1">
                <a:solidFill>
                  <a:srgbClr val="800000"/>
                </a:solidFill>
              </a:rPr>
              <a:t> non-gausssian tails!</a:t>
            </a:r>
          </a:p>
        </p:txBody>
      </p:sp>
    </p:spTree>
    <p:extLst>
      <p:ext uri="{BB962C8B-B14F-4D97-AF65-F5344CB8AC3E}">
        <p14:creationId xmlns:p14="http://schemas.microsoft.com/office/powerpoint/2010/main" val="230451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amSpotNtPlots-scanfully-sep-pos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3863975"/>
            <a:ext cx="6324600" cy="2997200"/>
          </a:xfrm>
          <a:prstGeom prst="rect">
            <a:avLst/>
          </a:prstGeom>
        </p:spPr>
      </p:pic>
      <p:pic>
        <p:nvPicPr>
          <p:cNvPr id="3" name="Picture 2" descr="BeamSpotNtPlots-scanfully-sep-posX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908050"/>
            <a:ext cx="6324600" cy="299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4546" y="1177635"/>
            <a:ext cx="2401454" cy="62345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1600" b="1">
                <a:solidFill>
                  <a:srgbClr val="000000"/>
                </a:solidFill>
              </a:rPr>
              <a:t>Centered scans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6855" y="4770581"/>
            <a:ext cx="2401454" cy="21705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1600" b="1">
                <a:solidFill>
                  <a:srgbClr val="FF00FF"/>
                </a:solidFill>
              </a:rPr>
              <a:t>Offset scan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4325" y="265545"/>
            <a:ext cx="8509000" cy="361950"/>
          </a:xfrm>
        </p:spPr>
        <p:txBody>
          <a:bodyPr/>
          <a:lstStyle/>
          <a:p>
            <a:r>
              <a:rPr lang="en-US"/>
              <a:t>Luminous-region evolution in Jul </a:t>
            </a:r>
            <a:r>
              <a:rPr lang="fr-FR"/>
              <a:t>’</a:t>
            </a:r>
            <a:r>
              <a:rPr lang="en-US"/>
              <a:t>12 (BCID-av): centroids, y-scans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7293" y="5713556"/>
            <a:ext cx="2143253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i="1">
                <a:solidFill>
                  <a:srgbClr val="800000"/>
                </a:solidFill>
              </a:rPr>
              <a:t>Clear evidence for non-gausssian tails!</a:t>
            </a:r>
          </a:p>
        </p:txBody>
      </p:sp>
    </p:spTree>
    <p:extLst>
      <p:ext uri="{BB962C8B-B14F-4D97-AF65-F5344CB8AC3E}">
        <p14:creationId xmlns:p14="http://schemas.microsoft.com/office/powerpoint/2010/main" val="204311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049" y="196273"/>
            <a:ext cx="4248728" cy="361950"/>
          </a:xfrm>
          <a:ln>
            <a:noFill/>
          </a:ln>
        </p:spPr>
        <p:txBody>
          <a:bodyPr/>
          <a:lstStyle/>
          <a:p>
            <a:r>
              <a:rPr lang="en-US"/>
              <a:t>Luminous-region simulations (2)</a:t>
            </a:r>
          </a:p>
        </p:txBody>
      </p:sp>
      <p:pic>
        <p:nvPicPr>
          <p:cNvPr id="4" name="Picture 3" descr="Screen Shot 2012-09-01 at 12.58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" y="697345"/>
            <a:ext cx="8395335" cy="5960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4726" y="3775365"/>
            <a:ext cx="958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>
                <a:solidFill>
                  <a:srgbClr val="000000"/>
                </a:solidFill>
              </a:rPr>
              <a:t>x (mm)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205511" y="2761674"/>
            <a:ext cx="958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="1" baseline="-25000">
                <a:solidFill>
                  <a:srgbClr val="000000"/>
                </a:solidFill>
              </a:rPr>
              <a:t>x</a:t>
            </a:r>
            <a:r>
              <a:rPr lang="en-US" sz="1400" b="1">
                <a:solidFill>
                  <a:srgbClr val="000000"/>
                </a:solidFill>
              </a:rPr>
              <a:t> (mm)</a:t>
            </a:r>
          </a:p>
        </p:txBody>
      </p:sp>
    </p:spTree>
    <p:extLst>
      <p:ext uri="{BB962C8B-B14F-4D97-AF65-F5344CB8AC3E}">
        <p14:creationId xmlns:p14="http://schemas.microsoft.com/office/powerpoint/2010/main" val="38492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049" y="196273"/>
            <a:ext cx="4248728" cy="361950"/>
          </a:xfrm>
          <a:ln>
            <a:noFill/>
          </a:ln>
        </p:spPr>
        <p:txBody>
          <a:bodyPr/>
          <a:lstStyle/>
          <a:p>
            <a:r>
              <a:rPr lang="en-US"/>
              <a:t>Luminous-region simulations (4)</a:t>
            </a:r>
          </a:p>
        </p:txBody>
      </p:sp>
      <p:pic>
        <p:nvPicPr>
          <p:cNvPr id="3" name="Picture 2" descr="Screen Shot 2012-09-01 at 12.5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640773"/>
            <a:ext cx="8477885" cy="60013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50274" y="4387272"/>
            <a:ext cx="2967182" cy="127001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85818" y="3717636"/>
            <a:ext cx="1131455" cy="16163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1729" y="3613729"/>
            <a:ext cx="95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>
                <a:solidFill>
                  <a:srgbClr val="000000"/>
                </a:solidFill>
              </a:rPr>
              <a:t>x (mm)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221671" y="2219038"/>
            <a:ext cx="958273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="1" baseline="-25000">
                <a:solidFill>
                  <a:srgbClr val="000000"/>
                </a:solidFill>
              </a:rPr>
              <a:t>y</a:t>
            </a:r>
            <a:r>
              <a:rPr lang="en-US" sz="1400" b="1">
                <a:solidFill>
                  <a:srgbClr val="000000"/>
                </a:solidFill>
              </a:rPr>
              <a:t>(mm)</a:t>
            </a:r>
          </a:p>
        </p:txBody>
      </p:sp>
    </p:spTree>
    <p:extLst>
      <p:ext uri="{BB962C8B-B14F-4D97-AF65-F5344CB8AC3E}">
        <p14:creationId xmlns:p14="http://schemas.microsoft.com/office/powerpoint/2010/main" val="31048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2" y="346364"/>
            <a:ext cx="8301182" cy="361950"/>
          </a:xfrm>
          <a:ln w="19050" cmpd="sng">
            <a:solidFill>
              <a:srgbClr val="0000FF"/>
            </a:solidFill>
          </a:ln>
        </p:spPr>
        <p:txBody>
          <a:bodyPr/>
          <a:lstStyle/>
          <a:p>
            <a:r>
              <a:rPr lang="en-US"/>
              <a:t>Modelling of luminous-region evolution during May’11 vdM scans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Goal</a:t>
            </a:r>
          </a:p>
          <a:p>
            <a:pPr lvl="1"/>
            <a:r>
              <a:rPr lang="en-US"/>
              <a:t> determine a set of beam parameters (each beam = double gaussian) that reproduce both</a:t>
            </a:r>
          </a:p>
          <a:p>
            <a:pPr lvl="2"/>
            <a:r>
              <a:rPr lang="en-US"/>
              <a:t>the beam-separation dependence of luminous-region parameters (centroid position, luminous width)</a:t>
            </a:r>
          </a:p>
          <a:p>
            <a:pPr lvl="2"/>
            <a:r>
              <a:rPr lang="en-US"/>
              <a:t>the luminosity variation (i.e.  </a:t>
            </a:r>
            <a:r>
              <a:rPr lang="en-US">
                <a:latin typeface="Symbol" charset="2"/>
                <a:cs typeface="Symbol" charset="2"/>
              </a:rPr>
              <a:t>S</a:t>
            </a:r>
            <a:r>
              <a:rPr lang="en-US" baseline="-25000"/>
              <a:t>x,y </a:t>
            </a:r>
            <a:r>
              <a:rPr lang="en-US"/>
              <a:t>)</a:t>
            </a:r>
          </a:p>
          <a:p>
            <a:pPr marL="457200" lvl="1" indent="0">
              <a:buNone/>
            </a:pPr>
            <a:r>
              <a:rPr lang="en-US"/>
              <a:t>     during the May ‘11 vdM scans (both centered and offset scans)</a:t>
            </a:r>
          </a:p>
          <a:p>
            <a:pPr lvl="1"/>
            <a:r>
              <a:rPr lang="en-US"/>
              <a:t>for this parameter set, compute the fractional difference between </a:t>
            </a:r>
          </a:p>
          <a:p>
            <a:pPr lvl="2"/>
            <a:r>
              <a:rPr lang="en-US"/>
              <a:t>the luminosity computed from the values of </a:t>
            </a:r>
            <a:r>
              <a:rPr lang="en-US">
                <a:latin typeface="Symbol" charset="2"/>
                <a:cs typeface="Symbol" charset="2"/>
              </a:rPr>
              <a:t>S</a:t>
            </a:r>
            <a:r>
              <a:rPr lang="en-US" baseline="-25000"/>
              <a:t>x,y </a:t>
            </a:r>
            <a:r>
              <a:rPr lang="en-US"/>
              <a:t>as fitted to the simulated centered scans (as is done with real data)</a:t>
            </a:r>
          </a:p>
          <a:p>
            <a:pPr lvl="2"/>
            <a:r>
              <a:rPr lang="en-US"/>
              <a:t>the ‘true’ luminosity, obtained by integrating the 2-d or 3-d </a:t>
            </a:r>
            <a:r>
              <a:rPr lang="en-US">
                <a:latin typeface="Lucida Calligraphy"/>
                <a:cs typeface="Lucida Calligraphy"/>
              </a:rPr>
              <a:t>L </a:t>
            </a:r>
            <a:r>
              <a:rPr lang="en-US"/>
              <a:t>distribution</a:t>
            </a:r>
          </a:p>
          <a:p>
            <a:r>
              <a:rPr lang="en-US"/>
              <a:t>Procedure</a:t>
            </a:r>
          </a:p>
          <a:p>
            <a:pPr lvl="1"/>
            <a:r>
              <a:rPr lang="en-US"/>
              <a:t>estimate first-order parameters (core gaussians) from the results of the linear analysis</a:t>
            </a:r>
          </a:p>
          <a:p>
            <a:pPr lvl="1"/>
            <a:r>
              <a:rPr lang="en-US"/>
              <a:t>adjust (by hand, guided by physical intuition) the other parameters to reproduce the separation-dependence of the beamspot parameters, respecting (to some degree) the constraints from measured </a:t>
            </a:r>
            <a:r>
              <a:rPr lang="en-US">
                <a:latin typeface="Symbol" charset="2"/>
                <a:cs typeface="Symbol" charset="2"/>
              </a:rPr>
              <a:t>S</a:t>
            </a:r>
            <a:r>
              <a:rPr lang="en-US" baseline="-25000"/>
              <a:t>x,y  </a:t>
            </a:r>
            <a:r>
              <a:rPr lang="en-US"/>
              <a:t>values</a:t>
            </a:r>
          </a:p>
          <a:p>
            <a:pPr lvl="1"/>
            <a:r>
              <a:rPr lang="en-US"/>
              <a:t>iterate…</a:t>
            </a:r>
          </a:p>
        </p:txBody>
      </p:sp>
    </p:spTree>
    <p:extLst>
      <p:ext uri="{BB962C8B-B14F-4D97-AF65-F5344CB8AC3E}">
        <p14:creationId xmlns:p14="http://schemas.microsoft.com/office/powerpoint/2010/main" val="34905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277091"/>
            <a:ext cx="7772400" cy="361950"/>
          </a:xfrm>
        </p:spPr>
        <p:txBody>
          <a:bodyPr/>
          <a:lstStyle/>
          <a:p>
            <a:r>
              <a:rPr lang="en-US"/>
              <a:t>The “beam size” and its avatars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908312"/>
              </p:ext>
            </p:extLst>
          </p:nvPr>
        </p:nvGraphicFramePr>
        <p:xfrm>
          <a:off x="293400" y="928688"/>
          <a:ext cx="8569900" cy="4851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13980"/>
                <a:gridCol w="1713980"/>
                <a:gridCol w="1451004"/>
                <a:gridCol w="1976956"/>
                <a:gridCol w="17139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Measurable 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1-Gaussian</a:t>
                      </a:r>
                      <a:r>
                        <a:rPr lang="en-US" baseline="0"/>
                        <a:t> limit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Comments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Single-beam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aseline="-25000">
                          <a:solidFill>
                            <a:srgbClr val="000000"/>
                          </a:solidFill>
                        </a:rPr>
                        <a:t>x,b 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aseline="-25000">
                          <a:solidFill>
                            <a:srgbClr val="000000"/>
                          </a:solidFill>
                        </a:rPr>
                        <a:t>y,b</a:t>
                      </a:r>
                    </a:p>
                    <a:p>
                      <a:pPr algn="ctr"/>
                      <a:r>
                        <a:rPr lang="en-US" baseline="-2500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</a:rPr>
                        <a:t>b = B1,</a:t>
                      </a:r>
                      <a:r>
                        <a:rPr lang="en-US" sz="1600" b="0" baseline="0">
                          <a:solidFill>
                            <a:srgbClr val="000000"/>
                          </a:solidFill>
                        </a:rPr>
                        <a:t> B2</a:t>
                      </a:r>
                      <a:endParaRPr lang="en-US" sz="1600" b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BSRT,</a:t>
                      </a:r>
                      <a:r>
                        <a:rPr lang="en-US" sz="1600" baseline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WS</a:t>
                      </a:r>
                    </a:p>
                    <a:p>
                      <a:pPr algn="ctr"/>
                      <a:endParaRPr lang="en-US" sz="160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LHCb</a:t>
                      </a:r>
                      <a:r>
                        <a:rPr lang="en-US" sz="1600" baseline="0">
                          <a:solidFill>
                            <a:srgbClr val="000000"/>
                          </a:solidFill>
                        </a:rPr>
                        <a:t> SMOG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Projections</a:t>
                      </a:r>
                      <a:r>
                        <a:rPr lang="en-US" sz="1600" baseline="0">
                          <a:solidFill>
                            <a:srgbClr val="000000"/>
                          </a:solidFill>
                        </a:rPr>
                        <a:t> only</a:t>
                      </a:r>
                    </a:p>
                    <a:p>
                      <a:pPr algn="ctr"/>
                      <a:endParaRPr lang="en-US" sz="1600" baseline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600" baseline="0">
                          <a:solidFill>
                            <a:srgbClr val="000000"/>
                          </a:solidFill>
                        </a:rPr>
                        <a:t>2-d; but </a:t>
                      </a:r>
                      <a:r>
                        <a:rPr lang="en-US" sz="1600" baseline="0">
                          <a:solidFill>
                            <a:srgbClr val="000000"/>
                          </a:solidFill>
                          <a:latin typeface="Symbol" charset="2"/>
                          <a:cs typeface="Symbol" charset="2"/>
                        </a:rPr>
                        <a:t>Df</a:t>
                      </a:r>
                      <a:r>
                        <a:rPr lang="en-US" sz="1600" baseline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1600" baseline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</a:rPr>
                        <a:t>Transverse</a:t>
                      </a:r>
                      <a:r>
                        <a:rPr lang="en-US" baseline="0">
                          <a:solidFill>
                            <a:srgbClr val="0000FF"/>
                          </a:solidFill>
                        </a:rPr>
                        <a:t> c</a:t>
                      </a:r>
                      <a:r>
                        <a:rPr lang="en-US">
                          <a:solidFill>
                            <a:srgbClr val="0000FF"/>
                          </a:solidFill>
                        </a:rPr>
                        <a:t>onvolved beam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="1" baseline="-25000">
                          <a:solidFill>
                            <a:srgbClr val="0000FF"/>
                          </a:solidFill>
                        </a:rPr>
                        <a:t>x </a:t>
                      </a:r>
                      <a:r>
                        <a:rPr lang="en-US" b="1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en-US" b="1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="1" baseline="-25000">
                          <a:solidFill>
                            <a:srgbClr val="0000FF"/>
                          </a:solidFill>
                        </a:rPr>
                        <a:t>y</a:t>
                      </a:r>
                      <a:endParaRPr lang="en-US" b="1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0000FF"/>
                          </a:solidFill>
                        </a:rPr>
                        <a:t>vdM scans</a:t>
                      </a:r>
                    </a:p>
                    <a:p>
                      <a:pPr algn="ctr"/>
                      <a:endParaRPr lang="en-US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="1" baseline="30000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2</a:t>
                      </a:r>
                      <a:r>
                        <a:rPr lang="en-US" b="1" baseline="-25000">
                          <a:solidFill>
                            <a:srgbClr val="0000FF"/>
                          </a:solidFill>
                        </a:rPr>
                        <a:t>x </a:t>
                      </a:r>
                      <a:r>
                        <a:rPr lang="en-US" b="1">
                          <a:solidFill>
                            <a:srgbClr val="0000FF"/>
                          </a:solidFill>
                        </a:rPr>
                        <a:t>=  </a:t>
                      </a:r>
                      <a:r>
                        <a:rPr lang="en-US" b="1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="1" baseline="30000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2</a:t>
                      </a:r>
                      <a:r>
                        <a:rPr lang="en-US" b="1" baseline="-25000">
                          <a:solidFill>
                            <a:srgbClr val="0000FF"/>
                          </a:solidFill>
                        </a:rPr>
                        <a:t>x,1 </a:t>
                      </a:r>
                      <a:r>
                        <a:rPr lang="en-US" b="1">
                          <a:solidFill>
                            <a:srgbClr val="0000FF"/>
                          </a:solidFill>
                        </a:rPr>
                        <a:t>+  </a:t>
                      </a:r>
                      <a:r>
                        <a:rPr lang="en-US" b="1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="1" baseline="30000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2</a:t>
                      </a:r>
                      <a:r>
                        <a:rPr lang="en-US" b="1" baseline="-25000">
                          <a:solidFill>
                            <a:srgbClr val="0000FF"/>
                          </a:solidFill>
                        </a:rPr>
                        <a:t>x,2</a:t>
                      </a:r>
                    </a:p>
                    <a:p>
                      <a:pPr algn="ctr"/>
                      <a:endParaRPr lang="en-US" b="1" baseline="-2500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="1" baseline="30000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2</a:t>
                      </a:r>
                      <a:r>
                        <a:rPr lang="en-US" b="1" baseline="-25000">
                          <a:solidFill>
                            <a:srgbClr val="0000FF"/>
                          </a:solidFill>
                        </a:rPr>
                        <a:t>y </a:t>
                      </a:r>
                      <a:r>
                        <a:rPr lang="en-US" b="1">
                          <a:solidFill>
                            <a:srgbClr val="0000FF"/>
                          </a:solidFill>
                        </a:rPr>
                        <a:t>=  </a:t>
                      </a:r>
                      <a:r>
                        <a:rPr lang="en-US" b="1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="1" baseline="30000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2</a:t>
                      </a:r>
                      <a:r>
                        <a:rPr lang="en-US" b="1" baseline="-25000">
                          <a:solidFill>
                            <a:srgbClr val="0000FF"/>
                          </a:solidFill>
                        </a:rPr>
                        <a:t>y,1 </a:t>
                      </a:r>
                      <a:r>
                        <a:rPr lang="en-US" b="1">
                          <a:solidFill>
                            <a:srgbClr val="0000FF"/>
                          </a:solidFill>
                        </a:rPr>
                        <a:t>+ </a:t>
                      </a:r>
                      <a:r>
                        <a:rPr lang="en-US" b="1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="1" baseline="30000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2</a:t>
                      </a:r>
                      <a:r>
                        <a:rPr lang="en-US" b="1" baseline="-25000">
                          <a:solidFill>
                            <a:srgbClr val="0000FF"/>
                          </a:solidFill>
                        </a:rPr>
                        <a:t>y,2</a:t>
                      </a:r>
                      <a:endParaRPr lang="en-US" b="1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FF"/>
                          </a:solidFill>
                          <a:latin typeface="+mn-lt"/>
                          <a:cs typeface="Symbol" charset="2"/>
                        </a:rPr>
                        <a:t>Very precise:</a:t>
                      </a:r>
                    </a:p>
                    <a:p>
                      <a:pPr algn="ctr"/>
                      <a:endParaRPr lang="en-US" sz="1600">
                        <a:solidFill>
                          <a:srgbClr val="0000FF"/>
                        </a:solidFill>
                        <a:latin typeface="Symbol" charset="2"/>
                        <a:cs typeface="Symbol" charset="2"/>
                      </a:endParaRPr>
                    </a:p>
                    <a:p>
                      <a:pPr algn="ctr"/>
                      <a:r>
                        <a:rPr lang="en-US" sz="1600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DS/S</a:t>
                      </a:r>
                      <a:r>
                        <a:rPr lang="en-US" sz="1600" baseline="0">
                          <a:solidFill>
                            <a:srgbClr val="0000FF"/>
                          </a:solidFill>
                        </a:rPr>
                        <a:t> &lt; 1%</a:t>
                      </a:r>
                      <a:endParaRPr lang="en-US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FF"/>
                          </a:solidFill>
                        </a:rPr>
                        <a:t>Transverse</a:t>
                      </a:r>
                      <a:r>
                        <a:rPr lang="en-US" baseline="0">
                          <a:solidFill>
                            <a:srgbClr val="FF00FF"/>
                          </a:solidFill>
                        </a:rPr>
                        <a:t> l</a:t>
                      </a:r>
                      <a:r>
                        <a:rPr lang="en-US">
                          <a:solidFill>
                            <a:srgbClr val="FF00FF"/>
                          </a:solidFill>
                        </a:rPr>
                        <a:t>uminous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FF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="1" baseline="-25000">
                          <a:solidFill>
                            <a:srgbClr val="FF00FF"/>
                          </a:solidFill>
                        </a:rPr>
                        <a:t>x,</a:t>
                      </a:r>
                      <a:r>
                        <a:rPr lang="en-US" b="1" baseline="-25000">
                          <a:solidFill>
                            <a:srgbClr val="FF00FF"/>
                          </a:solidFill>
                          <a:latin typeface="Lucida Calligraphy"/>
                          <a:cs typeface="Lucida Calligraphy"/>
                        </a:rPr>
                        <a:t>L </a:t>
                      </a:r>
                      <a:r>
                        <a:rPr lang="en-US" b="1">
                          <a:solidFill>
                            <a:srgbClr val="FF00FF"/>
                          </a:solidFill>
                        </a:rPr>
                        <a:t>, </a:t>
                      </a:r>
                      <a:r>
                        <a:rPr lang="en-US" b="1">
                          <a:solidFill>
                            <a:srgbClr val="FF00FF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="1" baseline="-25000">
                          <a:solidFill>
                            <a:srgbClr val="FF00FF"/>
                          </a:solidFill>
                        </a:rPr>
                        <a:t>y,</a:t>
                      </a:r>
                      <a:r>
                        <a:rPr lang="en-US" b="1" baseline="-25000">
                          <a:solidFill>
                            <a:srgbClr val="FF00FF"/>
                          </a:solidFill>
                          <a:latin typeface="Lucida Calligraphy"/>
                          <a:cs typeface="Lucida Calligraphy"/>
                        </a:rPr>
                        <a:t>L</a:t>
                      </a:r>
                      <a:endParaRPr lang="en-US" b="1">
                        <a:solidFill>
                          <a:srgbClr val="FF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FF00FF"/>
                          </a:solidFill>
                        </a:rPr>
                        <a:t>3-d</a:t>
                      </a:r>
                      <a:r>
                        <a:rPr lang="en-US" sz="1600" baseline="0">
                          <a:solidFill>
                            <a:srgbClr val="FF00FF"/>
                          </a:solidFill>
                        </a:rPr>
                        <a:t> </a:t>
                      </a:r>
                      <a:r>
                        <a:rPr lang="en-US" sz="1600">
                          <a:solidFill>
                            <a:srgbClr val="FF00FF"/>
                          </a:solidFill>
                        </a:rPr>
                        <a:t>vertex distribution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rgbClr val="FF00FF"/>
                          </a:solidFill>
                          <a:latin typeface="Symbol" charset="2"/>
                          <a:cs typeface="Symbol" charset="2"/>
                        </a:rPr>
                        <a:t>s </a:t>
                      </a:r>
                      <a:r>
                        <a:rPr lang="en-US" b="1" baseline="30000">
                          <a:solidFill>
                            <a:srgbClr val="FF00FF"/>
                          </a:solidFill>
                          <a:latin typeface="Symbol" charset="2"/>
                          <a:cs typeface="Symbol" charset="2"/>
                        </a:rPr>
                        <a:t>-2</a:t>
                      </a:r>
                      <a:r>
                        <a:rPr lang="en-US" b="1" baseline="-25000">
                          <a:solidFill>
                            <a:srgbClr val="FF00FF"/>
                          </a:solidFill>
                        </a:rPr>
                        <a:t>x,</a:t>
                      </a:r>
                      <a:r>
                        <a:rPr lang="en-US" b="1" baseline="-25000">
                          <a:solidFill>
                            <a:srgbClr val="FF00FF"/>
                          </a:solidFill>
                          <a:latin typeface="Lucida Calligraphy"/>
                          <a:cs typeface="Lucida Calligraphy"/>
                        </a:rPr>
                        <a:t>L </a:t>
                      </a:r>
                      <a:r>
                        <a:rPr lang="en-US" b="1" baseline="-25000">
                          <a:solidFill>
                            <a:srgbClr val="FF00FF"/>
                          </a:solidFill>
                        </a:rPr>
                        <a:t> </a:t>
                      </a:r>
                      <a:r>
                        <a:rPr lang="en-US" b="1">
                          <a:solidFill>
                            <a:srgbClr val="FF00FF"/>
                          </a:solidFill>
                        </a:rPr>
                        <a:t>= 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rgbClr val="FF00FF"/>
                          </a:solidFill>
                          <a:latin typeface="Symbol" charset="2"/>
                          <a:cs typeface="Symbol" charset="2"/>
                        </a:rPr>
                        <a:t>s </a:t>
                      </a:r>
                      <a:r>
                        <a:rPr lang="en-US" b="1" baseline="30000">
                          <a:solidFill>
                            <a:srgbClr val="FF00FF"/>
                          </a:solidFill>
                          <a:latin typeface="Symbol" charset="2"/>
                          <a:cs typeface="Symbol" charset="2"/>
                        </a:rPr>
                        <a:t>-2</a:t>
                      </a:r>
                      <a:r>
                        <a:rPr lang="en-US" b="1" baseline="-25000">
                          <a:solidFill>
                            <a:srgbClr val="FF00FF"/>
                          </a:solidFill>
                        </a:rPr>
                        <a:t>x,1  </a:t>
                      </a:r>
                      <a:r>
                        <a:rPr lang="en-US" b="1">
                          <a:solidFill>
                            <a:srgbClr val="FF00FF"/>
                          </a:solidFill>
                        </a:rPr>
                        <a:t>+  </a:t>
                      </a:r>
                      <a:r>
                        <a:rPr lang="en-US" b="1">
                          <a:solidFill>
                            <a:srgbClr val="FF00FF"/>
                          </a:solidFill>
                          <a:latin typeface="Symbol" charset="2"/>
                          <a:cs typeface="Symbol" charset="2"/>
                        </a:rPr>
                        <a:t>s </a:t>
                      </a:r>
                      <a:r>
                        <a:rPr lang="en-US" b="1" baseline="30000">
                          <a:solidFill>
                            <a:srgbClr val="FF00FF"/>
                          </a:solidFill>
                          <a:latin typeface="Symbol" charset="2"/>
                          <a:cs typeface="Symbol" charset="2"/>
                        </a:rPr>
                        <a:t>-2</a:t>
                      </a:r>
                      <a:r>
                        <a:rPr lang="en-US" b="1" baseline="-25000">
                          <a:solidFill>
                            <a:srgbClr val="FF00FF"/>
                          </a:solidFill>
                        </a:rPr>
                        <a:t>x,2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>
                        <a:solidFill>
                          <a:srgbClr val="FF00FF"/>
                        </a:solidFill>
                        <a:latin typeface="Symbol" charset="2"/>
                        <a:cs typeface="Symbol" charset="2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rgbClr val="FF00FF"/>
                          </a:solidFill>
                          <a:latin typeface="Symbol" charset="2"/>
                          <a:cs typeface="Symbol" charset="2"/>
                        </a:rPr>
                        <a:t>s </a:t>
                      </a:r>
                      <a:r>
                        <a:rPr lang="en-US" b="1" baseline="30000">
                          <a:solidFill>
                            <a:srgbClr val="FF00FF"/>
                          </a:solidFill>
                          <a:latin typeface="Symbol" charset="2"/>
                          <a:cs typeface="Symbol" charset="2"/>
                        </a:rPr>
                        <a:t>-2</a:t>
                      </a:r>
                      <a:r>
                        <a:rPr lang="en-US" b="1" baseline="-25000">
                          <a:solidFill>
                            <a:srgbClr val="FF00FF"/>
                          </a:solidFill>
                        </a:rPr>
                        <a:t>y,</a:t>
                      </a:r>
                      <a:r>
                        <a:rPr lang="en-US" b="1" baseline="-25000">
                          <a:solidFill>
                            <a:srgbClr val="FF00FF"/>
                          </a:solidFill>
                          <a:latin typeface="Lucida Calligraphy"/>
                          <a:cs typeface="Lucida Calligraphy"/>
                        </a:rPr>
                        <a:t>L</a:t>
                      </a:r>
                      <a:r>
                        <a:rPr lang="en-US" b="1" baseline="-25000">
                          <a:solidFill>
                            <a:srgbClr val="FF00FF"/>
                          </a:solidFill>
                        </a:rPr>
                        <a:t>  </a:t>
                      </a:r>
                      <a:r>
                        <a:rPr lang="en-US" b="1">
                          <a:solidFill>
                            <a:srgbClr val="FF00FF"/>
                          </a:solidFill>
                        </a:rPr>
                        <a:t>= 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rgbClr val="FF00FF"/>
                          </a:solidFill>
                          <a:latin typeface="Symbol" charset="2"/>
                          <a:cs typeface="Symbol" charset="2"/>
                        </a:rPr>
                        <a:t>s </a:t>
                      </a:r>
                      <a:r>
                        <a:rPr lang="en-US" b="1" baseline="30000">
                          <a:solidFill>
                            <a:srgbClr val="FF00FF"/>
                          </a:solidFill>
                          <a:latin typeface="Symbol" charset="2"/>
                          <a:cs typeface="Symbol" charset="2"/>
                        </a:rPr>
                        <a:t>-2</a:t>
                      </a:r>
                      <a:r>
                        <a:rPr lang="en-US" b="1" baseline="-25000">
                          <a:solidFill>
                            <a:srgbClr val="FF00FF"/>
                          </a:solidFill>
                        </a:rPr>
                        <a:t>y,1  </a:t>
                      </a:r>
                      <a:r>
                        <a:rPr lang="en-US" b="1">
                          <a:solidFill>
                            <a:srgbClr val="FF00FF"/>
                          </a:solidFill>
                        </a:rPr>
                        <a:t>+  </a:t>
                      </a:r>
                      <a:r>
                        <a:rPr lang="en-US" b="1">
                          <a:solidFill>
                            <a:srgbClr val="FF00FF"/>
                          </a:solidFill>
                          <a:latin typeface="Symbol" charset="2"/>
                          <a:cs typeface="Symbol" charset="2"/>
                        </a:rPr>
                        <a:t>s </a:t>
                      </a:r>
                      <a:r>
                        <a:rPr lang="en-US" b="1" baseline="30000">
                          <a:solidFill>
                            <a:srgbClr val="FF00FF"/>
                          </a:solidFill>
                          <a:latin typeface="Symbol" charset="2"/>
                          <a:cs typeface="Symbol" charset="2"/>
                        </a:rPr>
                        <a:t>-2</a:t>
                      </a:r>
                      <a:r>
                        <a:rPr lang="en-US" b="1" baseline="-25000">
                          <a:solidFill>
                            <a:srgbClr val="FF00FF"/>
                          </a:solidFill>
                        </a:rPr>
                        <a:t>y,2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FF00FF"/>
                          </a:solidFill>
                        </a:rPr>
                        <a:t>Aka</a:t>
                      </a:r>
                    </a:p>
                    <a:p>
                      <a:pPr algn="ctr"/>
                      <a:r>
                        <a:rPr lang="en-US" sz="1600">
                          <a:solidFill>
                            <a:srgbClr val="FF00FF"/>
                          </a:solidFill>
                        </a:rPr>
                        <a:t>‘beamspot width’</a:t>
                      </a:r>
                    </a:p>
                    <a:p>
                      <a:pPr algn="ctr"/>
                      <a:endParaRPr lang="en-US" sz="1600">
                        <a:solidFill>
                          <a:srgbClr val="FF00FF"/>
                        </a:solidFill>
                      </a:endParaRPr>
                    </a:p>
                    <a:p>
                      <a:pPr algn="ctr"/>
                      <a:r>
                        <a:rPr lang="en-US" sz="1600">
                          <a:solidFill>
                            <a:srgbClr val="FF00FF"/>
                          </a:solidFill>
                        </a:rPr>
                        <a:t>Resolut’n-limited for </a:t>
                      </a:r>
                      <a:r>
                        <a:rPr lang="en-US" sz="1600">
                          <a:solidFill>
                            <a:srgbClr val="FF00FF"/>
                          </a:solidFill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600" baseline="30000">
                          <a:solidFill>
                            <a:srgbClr val="FF00FF"/>
                          </a:solidFill>
                        </a:rPr>
                        <a:t>*</a:t>
                      </a:r>
                      <a:r>
                        <a:rPr lang="en-US" sz="1600">
                          <a:solidFill>
                            <a:srgbClr val="FF00FF"/>
                          </a:solidFill>
                        </a:rPr>
                        <a:t> &lt; 5 m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666666"/>
                          </a:solidFill>
                        </a:rPr>
                        <a:t>Bunch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666666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="1" baseline="-25000">
                          <a:solidFill>
                            <a:srgbClr val="666666"/>
                          </a:solidFill>
                        </a:rPr>
                        <a:t>z,b</a:t>
                      </a:r>
                      <a:endParaRPr lang="en-US" b="1">
                        <a:solidFill>
                          <a:srgbClr val="6666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666666"/>
                          </a:solidFill>
                        </a:rPr>
                        <a:t>BQM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>
                        <a:solidFill>
                          <a:srgbClr val="6666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66666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666666"/>
                          </a:solidFill>
                        </a:rPr>
                        <a:t>Luminous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666666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="1" baseline="-25000">
                          <a:solidFill>
                            <a:srgbClr val="666666"/>
                          </a:solidFill>
                        </a:rPr>
                        <a:t>z,</a:t>
                      </a:r>
                      <a:r>
                        <a:rPr lang="en-US" b="1" baseline="-25000">
                          <a:solidFill>
                            <a:srgbClr val="666666"/>
                          </a:solidFill>
                          <a:latin typeface="Lucida Calligraphy"/>
                          <a:cs typeface="Lucida Calligraphy"/>
                        </a:rPr>
                        <a:t>L</a:t>
                      </a:r>
                      <a:endParaRPr lang="en-US" b="1">
                        <a:solidFill>
                          <a:srgbClr val="6666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666666"/>
                          </a:solidFill>
                        </a:rPr>
                        <a:t>z-vertex distribution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rgbClr val="666666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="1" baseline="30000">
                          <a:solidFill>
                            <a:srgbClr val="666666"/>
                          </a:solidFill>
                          <a:latin typeface="Symbol" charset="2"/>
                          <a:cs typeface="Symbol" charset="2"/>
                        </a:rPr>
                        <a:t>2</a:t>
                      </a:r>
                      <a:r>
                        <a:rPr lang="en-US" b="1" baseline="-25000">
                          <a:solidFill>
                            <a:srgbClr val="666666"/>
                          </a:solidFill>
                        </a:rPr>
                        <a:t>z,</a:t>
                      </a:r>
                      <a:r>
                        <a:rPr lang="en-US" b="1" baseline="-25000">
                          <a:solidFill>
                            <a:srgbClr val="666666"/>
                          </a:solidFill>
                          <a:latin typeface="Lucida Calligraphy"/>
                          <a:cs typeface="Lucida Calligraphy"/>
                        </a:rPr>
                        <a:t>L</a:t>
                      </a:r>
                      <a:r>
                        <a:rPr lang="en-US" b="1" baseline="-25000">
                          <a:solidFill>
                            <a:srgbClr val="666666"/>
                          </a:solidFill>
                        </a:rPr>
                        <a:t>  </a:t>
                      </a:r>
                      <a:r>
                        <a:rPr lang="en-US" b="1">
                          <a:solidFill>
                            <a:srgbClr val="666666"/>
                          </a:solidFill>
                        </a:rPr>
                        <a:t>=  0.5 * f(</a:t>
                      </a:r>
                      <a:r>
                        <a:rPr lang="en-US" b="1">
                          <a:solidFill>
                            <a:srgbClr val="666666"/>
                          </a:solidFill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b="1" baseline="30000">
                          <a:solidFill>
                            <a:srgbClr val="666666"/>
                          </a:solidFill>
                        </a:rPr>
                        <a:t>*</a:t>
                      </a:r>
                      <a:r>
                        <a:rPr lang="en-US" b="1">
                          <a:solidFill>
                            <a:srgbClr val="666666"/>
                          </a:solidFill>
                        </a:rPr>
                        <a:t>)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rgbClr val="666666"/>
                          </a:solidFill>
                          <a:latin typeface="Symbol" charset="2"/>
                          <a:cs typeface="Symbol" charset="2"/>
                        </a:rPr>
                        <a:t>* (s</a:t>
                      </a:r>
                      <a:r>
                        <a:rPr lang="en-US" b="1" baseline="30000">
                          <a:solidFill>
                            <a:srgbClr val="666666"/>
                          </a:solidFill>
                          <a:latin typeface="Symbol" charset="2"/>
                          <a:cs typeface="Symbol" charset="2"/>
                        </a:rPr>
                        <a:t>2</a:t>
                      </a:r>
                      <a:r>
                        <a:rPr lang="en-US" b="1" baseline="-25000">
                          <a:solidFill>
                            <a:srgbClr val="666666"/>
                          </a:solidFill>
                        </a:rPr>
                        <a:t>z,1 </a:t>
                      </a:r>
                      <a:r>
                        <a:rPr lang="en-US" b="1">
                          <a:solidFill>
                            <a:srgbClr val="666666"/>
                          </a:solidFill>
                        </a:rPr>
                        <a:t>+ </a:t>
                      </a:r>
                      <a:r>
                        <a:rPr lang="en-US" b="1">
                          <a:solidFill>
                            <a:srgbClr val="666666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="1" baseline="30000">
                          <a:solidFill>
                            <a:srgbClr val="666666"/>
                          </a:solidFill>
                          <a:latin typeface="Symbol" charset="2"/>
                          <a:cs typeface="Symbol" charset="2"/>
                        </a:rPr>
                        <a:t>2</a:t>
                      </a:r>
                      <a:r>
                        <a:rPr lang="en-US" b="1" baseline="-25000">
                          <a:solidFill>
                            <a:srgbClr val="666666"/>
                          </a:solidFill>
                        </a:rPr>
                        <a:t>z,2</a:t>
                      </a:r>
                      <a:r>
                        <a:rPr lang="en-US" b="1" baseline="0">
                          <a:solidFill>
                            <a:srgbClr val="666666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666666"/>
                          </a:solidFill>
                        </a:rPr>
                        <a:t>Aka</a:t>
                      </a:r>
                      <a:r>
                        <a:rPr lang="en-US" sz="1600" baseline="0">
                          <a:solidFill>
                            <a:srgbClr val="666666"/>
                          </a:solidFill>
                        </a:rPr>
                        <a:t> </a:t>
                      </a:r>
                      <a:r>
                        <a:rPr lang="en-US" sz="1600">
                          <a:solidFill>
                            <a:srgbClr val="666666"/>
                          </a:solidFill>
                        </a:rPr>
                        <a:t>‘beamspot </a:t>
                      </a:r>
                      <a:r>
                        <a:rPr lang="en-US" sz="1600" baseline="0">
                          <a:solidFill>
                            <a:srgbClr val="666666"/>
                          </a:solidFill>
                        </a:rPr>
                        <a:t> length’</a:t>
                      </a:r>
                      <a:endParaRPr lang="en-US" sz="1600">
                        <a:solidFill>
                          <a:srgbClr val="6666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4909" y="5911273"/>
            <a:ext cx="819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>
                <a:solidFill>
                  <a:srgbClr val="000000"/>
                </a:solidFill>
              </a:rPr>
              <a:t>The </a:t>
            </a:r>
            <a:r>
              <a:rPr lang="en-US" sz="1800" b="1" i="1" u="sng">
                <a:solidFill>
                  <a:srgbClr val="000000"/>
                </a:solidFill>
              </a:rPr>
              <a:t>assumption</a:t>
            </a:r>
            <a:r>
              <a:rPr lang="en-US" sz="1800" i="1">
                <a:solidFill>
                  <a:srgbClr val="000000"/>
                </a:solidFill>
              </a:rPr>
              <a:t> that the luminosity distribution contains </a:t>
            </a:r>
            <a:r>
              <a:rPr lang="en-US" sz="1800" b="1" i="1">
                <a:solidFill>
                  <a:srgbClr val="000000"/>
                </a:solidFill>
              </a:rPr>
              <a:t>no x-y correlations</a:t>
            </a:r>
            <a:r>
              <a:rPr lang="en-US" sz="1800" i="1">
                <a:solidFill>
                  <a:srgbClr val="000000"/>
                </a:solidFill>
              </a:rPr>
              <a:t>, can be </a:t>
            </a:r>
            <a:r>
              <a:rPr lang="en-US" sz="1800" i="1">
                <a:solidFill>
                  <a:srgbClr val="FF0000"/>
                </a:solidFill>
              </a:rPr>
              <a:t>tested</a:t>
            </a:r>
            <a:r>
              <a:rPr lang="en-US" sz="1800" i="1">
                <a:solidFill>
                  <a:srgbClr val="000000"/>
                </a:solidFill>
              </a:rPr>
              <a:t>  by performing </a:t>
            </a:r>
            <a:r>
              <a:rPr lang="en-US" sz="1800" i="1">
                <a:solidFill>
                  <a:srgbClr val="FF0000"/>
                </a:solidFill>
              </a:rPr>
              <a:t>off-axis vdM scans </a:t>
            </a:r>
            <a:r>
              <a:rPr lang="en-US" sz="1800" i="1">
                <a:solidFill>
                  <a:srgbClr val="000000"/>
                </a:solidFill>
              </a:rPr>
              <a:t>(x-scan with y offset, y- scan with x offset)</a:t>
            </a:r>
          </a:p>
        </p:txBody>
      </p:sp>
    </p:spTree>
    <p:extLst>
      <p:ext uri="{BB962C8B-B14F-4D97-AF65-F5344CB8AC3E}">
        <p14:creationId xmlns:p14="http://schemas.microsoft.com/office/powerpoint/2010/main" val="38762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Modelling of May ’11 vdM scans: parameter sets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1320801"/>
            <a:ext cx="9144000" cy="2971430"/>
            <a:chOff x="0" y="2013528"/>
            <a:chExt cx="9144000" cy="2971430"/>
          </a:xfrm>
        </p:grpSpPr>
        <p:pic>
          <p:nvPicPr>
            <p:cNvPr id="8" name="Picture 7" descr="Screen Shot 2012-09-04 at 6.51.2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1856" y="2395538"/>
              <a:ext cx="2422144" cy="2170176"/>
            </a:xfrm>
            <a:prstGeom prst="rect">
              <a:avLst/>
            </a:prstGeom>
          </p:spPr>
        </p:pic>
        <p:pic>
          <p:nvPicPr>
            <p:cNvPr id="7" name="Picture 6" descr="Screen Shot 2012-09-04 at 6.51.5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881" y="2414588"/>
              <a:ext cx="2511552" cy="2178304"/>
            </a:xfrm>
            <a:prstGeom prst="rect">
              <a:avLst/>
            </a:prstGeom>
          </p:spPr>
        </p:pic>
        <p:pic>
          <p:nvPicPr>
            <p:cNvPr id="4" name="Picture 3" descr="Screen Shot 2012-09-04 at 6.47.01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08382"/>
              <a:ext cx="4340352" cy="257657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550727" y="2034309"/>
              <a:ext cx="1039090" cy="33855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</a:rPr>
                <a:t>Model 2b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47491" y="4585853"/>
              <a:ext cx="1752600" cy="276999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>
                  <a:solidFill>
                    <a:srgbClr val="000000"/>
                  </a:solidFill>
                </a:rPr>
                <a:t>Xing angle neglected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70436" y="4576616"/>
              <a:ext cx="1752600" cy="276999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>
                  <a:solidFill>
                    <a:srgbClr val="000000"/>
                  </a:solidFill>
                </a:rPr>
                <a:t>Xing angle = 240 </a:t>
              </a:r>
              <a:r>
                <a:rPr lang="en-US" sz="1200" i="1">
                  <a:solidFill>
                    <a:srgbClr val="0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200" i="1">
                  <a:solidFill>
                    <a:srgbClr val="000000"/>
                  </a:solidFill>
                </a:rPr>
                <a:t>rad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74672" y="2013528"/>
              <a:ext cx="1039090" cy="33855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</a:rPr>
                <a:t>Model 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70802" y="1997364"/>
            <a:ext cx="1396998" cy="1420091"/>
            <a:chOff x="7670802" y="2690091"/>
            <a:chExt cx="1396998" cy="1420091"/>
          </a:xfrm>
        </p:grpSpPr>
        <p:sp>
          <p:nvSpPr>
            <p:cNvPr id="14" name="Rectangle 13"/>
            <p:cNvSpPr/>
            <p:nvPr/>
          </p:nvSpPr>
          <p:spPr bwMode="auto">
            <a:xfrm>
              <a:off x="7689273" y="2690091"/>
              <a:ext cx="1373909" cy="392545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81191" y="3493654"/>
              <a:ext cx="1386609" cy="195695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670802" y="3918527"/>
              <a:ext cx="722744" cy="191655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8388350" y="3724564"/>
              <a:ext cx="665596" cy="191655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80037" y="3302000"/>
              <a:ext cx="1373909" cy="195695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32942" y="4433455"/>
            <a:ext cx="8471765" cy="20550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Note that </a:t>
            </a:r>
          </a:p>
          <a:p>
            <a:pPr marL="169863" indent="-169863"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</a:rPr>
              <a:t>the coupling terms of the core gaussians (</a:t>
            </a:r>
            <a:r>
              <a:rPr lang="en-US" sz="1400">
                <a:solidFill>
                  <a:srgbClr val="000000"/>
                </a:solidFill>
                <a:latin typeface="Symbol" charset="2"/>
                <a:cs typeface="Symbol" charset="2"/>
              </a:rPr>
              <a:t>k</a:t>
            </a:r>
            <a:r>
              <a:rPr lang="en-US" sz="1400" baseline="-25000">
                <a:solidFill>
                  <a:srgbClr val="000000"/>
                </a:solidFill>
              </a:rPr>
              <a:t>a</a:t>
            </a:r>
            <a:r>
              <a:rPr lang="en-US" sz="1400">
                <a:solidFill>
                  <a:srgbClr val="000000"/>
                </a:solidFill>
              </a:rPr>
              <a:t>) are either 0 or very small</a:t>
            </a:r>
          </a:p>
          <a:p>
            <a:pPr marL="169863" indent="-169863"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/>
                <a:cs typeface="Times New Roman"/>
              </a:rPr>
              <a:t>the coupling terms of the tail gaussians </a:t>
            </a:r>
            <a:r>
              <a:rPr lang="en-US" sz="1400">
                <a:solidFill>
                  <a:srgbClr val="000000"/>
                </a:solidFill>
              </a:rPr>
              <a:t>(</a:t>
            </a:r>
            <a:r>
              <a:rPr lang="en-US" sz="1400">
                <a:solidFill>
                  <a:srgbClr val="000000"/>
                </a:solidFill>
                <a:latin typeface="Symbol" charset="2"/>
                <a:cs typeface="Symbol" charset="2"/>
              </a:rPr>
              <a:t>k</a:t>
            </a:r>
            <a:r>
              <a:rPr lang="en-US" sz="1400" baseline="-25000">
                <a:solidFill>
                  <a:srgbClr val="000000"/>
                </a:solidFill>
              </a:rPr>
              <a:t>b</a:t>
            </a:r>
            <a:r>
              <a:rPr lang="en-US" sz="1400">
                <a:solidFill>
                  <a:srgbClr val="000000"/>
                </a:solidFill>
              </a:rPr>
              <a:t>) </a:t>
            </a:r>
            <a:r>
              <a:rPr lang="en-US" sz="1400">
                <a:solidFill>
                  <a:srgbClr val="000000"/>
                </a:solidFill>
                <a:latin typeface="Times New Roman"/>
                <a:cs typeface="Times New Roman"/>
              </a:rPr>
              <a:t>are both 0</a:t>
            </a:r>
          </a:p>
          <a:p>
            <a:r>
              <a:rPr lang="en-US" sz="1400">
                <a:solidFill>
                  <a:srgbClr val="000000"/>
                </a:solidFill>
                <a:latin typeface="Times New Roman"/>
                <a:cs typeface="Times New Roman"/>
              </a:rPr>
              <a:t>so that in practice, both of these luminosity models are (almost) totally uncorrelated.</a:t>
            </a:r>
          </a:p>
          <a:p>
            <a:endParaRPr lang="en-US" sz="14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400">
                <a:solidFill>
                  <a:srgbClr val="000000"/>
                </a:solidFill>
                <a:latin typeface="Times New Roman"/>
                <a:cs typeface="Times New Roman"/>
              </a:rPr>
              <a:t>Whether this is</a:t>
            </a:r>
          </a:p>
          <a:p>
            <a:pPr marL="169863" indent="-169863"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/>
                <a:cs typeface="Times New Roman"/>
              </a:rPr>
              <a:t>serendipitous, and reflects the limitations inherent to a manual procedure</a:t>
            </a:r>
          </a:p>
          <a:p>
            <a:pPr marL="169863" indent="-169863"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/>
                <a:cs typeface="Times New Roman"/>
              </a:rPr>
              <a:t>imposed by the data themselves,</a:t>
            </a:r>
          </a:p>
          <a:p>
            <a:r>
              <a:rPr lang="en-US" sz="1400">
                <a:solidFill>
                  <a:srgbClr val="000000"/>
                </a:solidFill>
                <a:latin typeface="Times New Roman"/>
                <a:cs typeface="Times New Roman"/>
              </a:rPr>
              <a:t>remains to be determined.</a:t>
            </a:r>
          </a:p>
        </p:txBody>
      </p:sp>
    </p:spTree>
    <p:extLst>
      <p:ext uri="{BB962C8B-B14F-4D97-AF65-F5344CB8AC3E}">
        <p14:creationId xmlns:p14="http://schemas.microsoft.com/office/powerpoint/2010/main" val="37710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9-05 at 11.45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1" y="3731492"/>
            <a:ext cx="8449056" cy="2749296"/>
          </a:xfrm>
          <a:prstGeom prst="rect">
            <a:avLst/>
          </a:prstGeom>
        </p:spPr>
      </p:pic>
      <p:pic>
        <p:nvPicPr>
          <p:cNvPr id="4" name="Picture 3" descr="Screen Shot 2012-09-05 at 11.4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2" y="952500"/>
            <a:ext cx="8499348" cy="2707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47" y="369455"/>
            <a:ext cx="8809182" cy="361950"/>
          </a:xfrm>
        </p:spPr>
        <p:txBody>
          <a:bodyPr/>
          <a:lstStyle/>
          <a:p>
            <a:r>
              <a:rPr lang="en-US"/>
              <a:t>Luminous-region evolution: model 2b, y-scan, x-centered (May’11 vdM) 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409530" y="2138461"/>
            <a:ext cx="1126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+mn-lt"/>
                <a:cs typeface="Symbol" charset="2"/>
              </a:rPr>
              <a:t>&lt;x&gt;</a:t>
            </a:r>
            <a:r>
              <a:rPr lang="en-US" sz="1400" b="1" baseline="-250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>
                <a:solidFill>
                  <a:srgbClr val="000000"/>
                </a:solidFill>
              </a:rPr>
              <a:t>(mm)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4137070" y="2138461"/>
            <a:ext cx="1126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+mn-lt"/>
                <a:cs typeface="Symbol" charset="2"/>
              </a:rPr>
              <a:t>&lt;y&gt;</a:t>
            </a:r>
            <a:r>
              <a:rPr lang="en-US" sz="1400" b="1" baseline="-250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>
                <a:solidFill>
                  <a:srgbClr val="000000"/>
                </a:solidFill>
              </a:rPr>
              <a:t>(mm)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343309" y="4830863"/>
            <a:ext cx="99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000000"/>
                </a:solidFill>
                <a:latin typeface="+mn-lt"/>
                <a:cs typeface="Symbol" charset="2"/>
              </a:rPr>
              <a:t>x</a:t>
            </a:r>
            <a:r>
              <a:rPr lang="en-US" sz="1400" b="1" baseline="-250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>
                <a:solidFill>
                  <a:srgbClr val="000000"/>
                </a:solidFill>
              </a:rPr>
              <a:t>(mm)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4203290" y="4833173"/>
            <a:ext cx="99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000000"/>
                </a:solidFill>
                <a:latin typeface="+mn-lt"/>
                <a:cs typeface="Symbol" charset="2"/>
              </a:rPr>
              <a:t>y</a:t>
            </a:r>
            <a:r>
              <a:rPr lang="en-US" sz="1400" b="1" baseline="-250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>
                <a:solidFill>
                  <a:srgbClr val="000000"/>
                </a:solidFill>
              </a:rPr>
              <a:t>(mm)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6515" y="1189182"/>
            <a:ext cx="11545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x-centroid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7402" y="1191491"/>
            <a:ext cx="11545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y-centroid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6515" y="4100096"/>
            <a:ext cx="11545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x-width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7402" y="4100096"/>
            <a:ext cx="11545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y-width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96341" y="3492212"/>
            <a:ext cx="84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>
                <a:solidFill>
                  <a:srgbClr val="000000"/>
                </a:solidFill>
              </a:rPr>
              <a:t>y (mm)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6219" y="3492212"/>
            <a:ext cx="84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>
                <a:solidFill>
                  <a:srgbClr val="000000"/>
                </a:solidFill>
              </a:rPr>
              <a:t>y (mm)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87105" y="6438612"/>
            <a:ext cx="84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>
                <a:solidFill>
                  <a:srgbClr val="000000"/>
                </a:solidFill>
              </a:rPr>
              <a:t>y (mm)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6983" y="6438612"/>
            <a:ext cx="84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>
                <a:solidFill>
                  <a:srgbClr val="000000"/>
                </a:solidFill>
              </a:rPr>
              <a:t>y (mm)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97200" y="6220355"/>
            <a:ext cx="731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400" b="1">
                <a:solidFill>
                  <a:srgbClr val="FF00FF"/>
                </a:solidFill>
                <a:latin typeface="Symbol" charset="2"/>
                <a:cs typeface="Symbol" charset="2"/>
              </a:rPr>
              <a:t> a</a:t>
            </a:r>
            <a:r>
              <a:rPr lang="en-US" sz="1400" b="1" baseline="-25000">
                <a:solidFill>
                  <a:srgbClr val="FF00FF"/>
                </a:solidFill>
              </a:rPr>
              <a:t>y,z</a:t>
            </a:r>
            <a:endParaRPr lang="en-US" sz="14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9-05 at 11.49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3733800"/>
            <a:ext cx="8398764" cy="2699004"/>
          </a:xfrm>
          <a:prstGeom prst="rect">
            <a:avLst/>
          </a:prstGeom>
        </p:spPr>
      </p:pic>
      <p:pic>
        <p:nvPicPr>
          <p:cNvPr id="14" name="Picture 13" descr="Screen Shot 2012-09-05 at 11.49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974436"/>
            <a:ext cx="8348472" cy="2682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11" y="381000"/>
            <a:ext cx="8624454" cy="361950"/>
          </a:xfrm>
        </p:spPr>
        <p:txBody>
          <a:bodyPr/>
          <a:lstStyle/>
          <a:p>
            <a:r>
              <a:rPr lang="en-US"/>
              <a:t>Luminous-region evolution: model 2b, y-scan, x offset (May’11 vdM)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409530" y="2138461"/>
            <a:ext cx="1126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+mn-lt"/>
                <a:cs typeface="Symbol" charset="2"/>
              </a:rPr>
              <a:t>&lt;x&gt;</a:t>
            </a:r>
            <a:r>
              <a:rPr lang="en-US" sz="1400" b="1" baseline="-250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>
                <a:solidFill>
                  <a:srgbClr val="000000"/>
                </a:solidFill>
              </a:rPr>
              <a:t>(mm)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4137070" y="2138461"/>
            <a:ext cx="1126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+mn-lt"/>
                <a:cs typeface="Symbol" charset="2"/>
              </a:rPr>
              <a:t>&lt;y&gt;</a:t>
            </a:r>
            <a:r>
              <a:rPr lang="en-US" sz="1400" b="1" baseline="-250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>
                <a:solidFill>
                  <a:srgbClr val="000000"/>
                </a:solidFill>
              </a:rPr>
              <a:t>(mm)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343309" y="4830863"/>
            <a:ext cx="99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000000"/>
                </a:solidFill>
                <a:latin typeface="+mn-lt"/>
                <a:cs typeface="Symbol" charset="2"/>
              </a:rPr>
              <a:t>x</a:t>
            </a:r>
            <a:r>
              <a:rPr lang="en-US" sz="1400" b="1" baseline="-250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>
                <a:solidFill>
                  <a:srgbClr val="000000"/>
                </a:solidFill>
              </a:rPr>
              <a:t>(mm)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4203290" y="4833173"/>
            <a:ext cx="99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000000"/>
                </a:solidFill>
                <a:latin typeface="+mn-lt"/>
                <a:cs typeface="Symbol" charset="2"/>
              </a:rPr>
              <a:t>y</a:t>
            </a:r>
            <a:r>
              <a:rPr lang="en-US" sz="1400" b="1" baseline="-250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>
                <a:solidFill>
                  <a:srgbClr val="000000"/>
                </a:solidFill>
              </a:rPr>
              <a:t>(mm)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6515" y="1189182"/>
            <a:ext cx="11545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x-centroid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7402" y="1191491"/>
            <a:ext cx="11545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y-centroid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6515" y="4007732"/>
            <a:ext cx="11545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x-width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7402" y="4007732"/>
            <a:ext cx="11545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y-width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96341" y="3492212"/>
            <a:ext cx="84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>
                <a:solidFill>
                  <a:srgbClr val="000000"/>
                </a:solidFill>
              </a:rPr>
              <a:t>y (mm)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6219" y="3492212"/>
            <a:ext cx="84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>
                <a:solidFill>
                  <a:srgbClr val="000000"/>
                </a:solidFill>
              </a:rPr>
              <a:t>y (mm)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87105" y="6380884"/>
            <a:ext cx="84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>
                <a:solidFill>
                  <a:srgbClr val="000000"/>
                </a:solidFill>
              </a:rPr>
              <a:t>y (mm)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6983" y="6380884"/>
            <a:ext cx="84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>
                <a:solidFill>
                  <a:srgbClr val="000000"/>
                </a:solidFill>
              </a:rPr>
              <a:t>y (mm)</a:t>
            </a:r>
          </a:p>
        </p:txBody>
      </p:sp>
    </p:spTree>
    <p:extLst>
      <p:ext uri="{BB962C8B-B14F-4D97-AF65-F5344CB8AC3E}">
        <p14:creationId xmlns:p14="http://schemas.microsoft.com/office/powerpoint/2010/main" val="25155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265546"/>
            <a:ext cx="7772400" cy="361950"/>
          </a:xfrm>
        </p:spPr>
        <p:txBody>
          <a:bodyPr/>
          <a:lstStyle/>
          <a:p>
            <a:r>
              <a:rPr lang="en-US" i="1"/>
              <a:t>vdM</a:t>
            </a:r>
            <a:r>
              <a:rPr lang="en-US"/>
              <a:t> parameters: </a:t>
            </a:r>
            <a:r>
              <a:rPr lang="en-US">
                <a:solidFill>
                  <a:srgbClr val="FF00FF"/>
                </a:solidFill>
              </a:rPr>
              <a:t>modelled</a:t>
            </a:r>
            <a:r>
              <a:rPr lang="en-US"/>
              <a:t> </a:t>
            </a:r>
            <a:r>
              <a:rPr lang="en-US" i="1"/>
              <a:t>vs.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</a:rPr>
              <a:t>measured</a:t>
            </a:r>
          </a:p>
        </p:txBody>
      </p:sp>
      <p:pic>
        <p:nvPicPr>
          <p:cNvPr id="6" name="Picture 5" descr="Screen Shot 2012-09-05 at 2.1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3" y="788554"/>
            <a:ext cx="8751824" cy="4042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942" y="4929909"/>
            <a:ext cx="8471765" cy="1662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b="1" u="sng">
                <a:solidFill>
                  <a:srgbClr val="000000"/>
                </a:solidFill>
              </a:rPr>
              <a:t>Observations</a:t>
            </a:r>
          </a:p>
          <a:p>
            <a:pPr marL="169863" indent="-169863"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</a:rPr>
              <a:t>Large (several %) differences between both models and the data, in terms of  </a:t>
            </a:r>
            <a:r>
              <a:rPr lang="en-US" sz="1400">
                <a:solidFill>
                  <a:srgbClr val="000000"/>
                </a:solidFill>
                <a:latin typeface="Symbol" charset="2"/>
                <a:cs typeface="Symbol" charset="2"/>
              </a:rPr>
              <a:t>S </a:t>
            </a:r>
            <a:r>
              <a:rPr lang="en-US" sz="1400">
                <a:solidFill>
                  <a:srgbClr val="000000"/>
                </a:solidFill>
              </a:rPr>
              <a:t>and therefore of predicted </a:t>
            </a:r>
            <a:r>
              <a:rPr lang="en-US" sz="140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lang="en-US" sz="1400" baseline="-25000">
                <a:solidFill>
                  <a:srgbClr val="000000"/>
                </a:solidFill>
              </a:rPr>
              <a:t>sp</a:t>
            </a:r>
          </a:p>
          <a:p>
            <a:pPr marL="169863" indent="-169863"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</a:rPr>
              <a:t>For centered scans, model 2b typically reproduces the measured </a:t>
            </a:r>
            <a:r>
              <a:rPr lang="en-US" sz="140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>
                <a:solidFill>
                  <a:srgbClr val="000000"/>
                </a:solidFill>
              </a:rPr>
              <a:t>’s better. However the ~ 6% difference between </a:t>
            </a:r>
            <a:r>
              <a:rPr lang="en-US" sz="140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140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lang="en-US" sz="140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sz="1400">
                <a:solidFill>
                  <a:srgbClr val="000000"/>
                </a:solidFill>
                <a:latin typeface="Times New Roman"/>
                <a:cs typeface="Times New Roman"/>
              </a:rPr>
              <a:t>, expected from the crossing angle, is not reproduced.</a:t>
            </a:r>
          </a:p>
          <a:p>
            <a:pPr marL="169863" indent="-169863"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/>
                <a:cs typeface="Times New Roman"/>
              </a:rPr>
              <a:t>For offset scans, model 1 reproduces better the offset/centered </a:t>
            </a:r>
            <a:r>
              <a:rPr lang="en-US" sz="140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>
                <a:solidFill>
                  <a:srgbClr val="000000"/>
                </a:solidFill>
                <a:latin typeface="Times New Roman"/>
                <a:cs typeface="Times New Roman"/>
              </a:rPr>
              <a:t> ratio</a:t>
            </a:r>
          </a:p>
          <a:p>
            <a:pPr marL="169863" indent="-169863">
              <a:buFont typeface="Arial"/>
              <a:buChar char="•"/>
            </a:pPr>
            <a:r>
              <a:rPr lang="en-US" sz="1400" b="1">
                <a:solidFill>
                  <a:srgbClr val="000000"/>
                </a:solidFill>
                <a:latin typeface="Times New Roman"/>
                <a:cs typeface="Times New Roman"/>
              </a:rPr>
              <a:t>Both models predict a small (0.2 -0.5%) bias on reference </a:t>
            </a:r>
            <a:r>
              <a:rPr lang="en-US" sz="1400" b="1">
                <a:solidFill>
                  <a:srgbClr val="000000"/>
                </a:solidFill>
                <a:latin typeface="Lucida Calligraphy"/>
                <a:cs typeface="Lucida Calligraphy"/>
              </a:rPr>
              <a:t>L </a:t>
            </a:r>
            <a:r>
              <a:rPr lang="en-US" sz="1400" b="1">
                <a:solidFill>
                  <a:srgbClr val="000000"/>
                </a:solidFill>
                <a:latin typeface="Times New Roman"/>
                <a:cs typeface="Times New Roman"/>
              </a:rPr>
              <a:t>– but this doesn’t (yet?) mean much in view of the large inconsistencies in (a) predicted </a:t>
            </a:r>
            <a:r>
              <a:rPr lang="en-US" sz="1400" b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>
                <a:solidFill>
                  <a:srgbClr val="000000"/>
                </a:solidFill>
                <a:latin typeface="Times New Roman"/>
                <a:cs typeface="Times New Roman"/>
              </a:rPr>
              <a:t> and (b) separation-dependence of luminous-region variables</a:t>
            </a:r>
          </a:p>
        </p:txBody>
      </p:sp>
    </p:spTree>
    <p:extLst>
      <p:ext uri="{BB962C8B-B14F-4D97-AF65-F5344CB8AC3E}">
        <p14:creationId xmlns:p14="http://schemas.microsoft.com/office/powerpoint/2010/main" val="273351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015999"/>
            <a:ext cx="7772400" cy="5308600"/>
          </a:xfrm>
        </p:spPr>
        <p:txBody>
          <a:bodyPr/>
          <a:lstStyle/>
          <a:p>
            <a:r>
              <a:rPr lang="en-US"/>
              <a:t>This simulation tool has been applied to a (manual) exploration of the beam-parameter space in an attempt to model the May’11 vdM beamspot data, both centered and offset. Main conclusions:</a:t>
            </a:r>
          </a:p>
          <a:p>
            <a:pPr lvl="1"/>
            <a:r>
              <a:rPr lang="en-US"/>
              <a:t>each BCID behaves differently, so at least part of the non-linear correlations arise in the LHC injector chain</a:t>
            </a:r>
          </a:p>
          <a:p>
            <a:pPr lvl="1"/>
            <a:r>
              <a:rPr lang="en-US"/>
              <a:t>the simulation can reproduce the centered scans reasonably well, but did not succeed (so far) to reproduce the offset scans simultaneously</a:t>
            </a:r>
          </a:p>
          <a:p>
            <a:pPr lvl="1"/>
            <a:r>
              <a:rPr lang="en-US"/>
              <a:t>whether the crossing-angle effects are correctly modelled needs to be checked</a:t>
            </a:r>
          </a:p>
          <a:p>
            <a:pPr lvl="1"/>
            <a:r>
              <a:rPr lang="en-US"/>
              <a:t>because the vertexing-resolution effects are large, constraining the input beam parameters with the measured </a:t>
            </a:r>
            <a:r>
              <a:rPr lang="en-US">
                <a:latin typeface="Symbol" charset="2"/>
                <a:cs typeface="Symbol" charset="2"/>
              </a:rPr>
              <a:t>S</a:t>
            </a:r>
            <a:r>
              <a:rPr lang="en-US"/>
              <a:t>’s is essential. This has not been achieved yet – at least at the required level of precision</a:t>
            </a:r>
          </a:p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4888" y="277091"/>
            <a:ext cx="4133273" cy="450273"/>
          </a:xfrm>
          <a:ln w="28575" cmpd="sng">
            <a:solidFill>
              <a:srgbClr val="0000FF"/>
            </a:solidFill>
          </a:ln>
        </p:spPr>
        <p:txBody>
          <a:bodyPr/>
          <a:lstStyle/>
          <a:p>
            <a:r>
              <a:rPr lang="en-US" sz="2400"/>
              <a:t>Summary: May’11 studies</a:t>
            </a:r>
          </a:p>
        </p:txBody>
      </p:sp>
    </p:spTree>
    <p:extLst>
      <p:ext uri="{BB962C8B-B14F-4D97-AF65-F5344CB8AC3E}">
        <p14:creationId xmlns:p14="http://schemas.microsoft.com/office/powerpoint/2010/main" val="25029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767" y="381000"/>
            <a:ext cx="7973291" cy="361950"/>
          </a:xfrm>
          <a:ln>
            <a:noFill/>
          </a:ln>
        </p:spPr>
        <p:txBody>
          <a:bodyPr/>
          <a:lstStyle/>
          <a:p>
            <a:r>
              <a:rPr lang="en-US"/>
              <a:t>Correlated fits to </a:t>
            </a:r>
            <a:r>
              <a:rPr lang="en-US" i="1"/>
              <a:t>vdM</a:t>
            </a:r>
            <a:r>
              <a:rPr lang="en-US"/>
              <a:t> scan curves: Mar ’11 scans (2.76 TeV </a:t>
            </a:r>
            <a:r>
              <a:rPr lang="en-US" i="1"/>
              <a:t>pp</a:t>
            </a:r>
            <a:r>
              <a:rPr lang="en-US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70" y="929412"/>
            <a:ext cx="7723886" cy="55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(Un)correlated fits to </a:t>
            </a:r>
            <a:r>
              <a:rPr lang="en-US" i="1"/>
              <a:t>vdM</a:t>
            </a:r>
            <a:r>
              <a:rPr lang="en-US"/>
              <a:t> scan curves: May ’11 &amp; Jul </a:t>
            </a:r>
            <a:r>
              <a:rPr lang="fr-FR"/>
              <a:t>’</a:t>
            </a:r>
            <a:r>
              <a:rPr lang="en-US"/>
              <a:t>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/>
              <a:t>Uncorrelated</a:t>
            </a:r>
            <a:r>
              <a:rPr lang="en-US"/>
              <a:t> fits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solidFill>
                <a:srgbClr val="CF0E30"/>
              </a:solidFill>
            </a:endParaRPr>
          </a:p>
          <a:p>
            <a:r>
              <a:rPr lang="en-US">
                <a:solidFill>
                  <a:srgbClr val="CF0E30"/>
                </a:solidFill>
              </a:rPr>
              <a:t>Correlated</a:t>
            </a:r>
            <a:r>
              <a:rPr lang="en-US"/>
              <a:t> fits: </a:t>
            </a:r>
            <a:r>
              <a:rPr lang="en-US">
                <a:solidFill>
                  <a:srgbClr val="CF0E30"/>
                </a:solidFill>
              </a:rPr>
              <a:t>to be done!</a:t>
            </a:r>
          </a:p>
        </p:txBody>
      </p:sp>
      <p:pic>
        <p:nvPicPr>
          <p:cNvPr id="4" name="Picture 3" descr="LUCID_EventOR_SigmaV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5146"/>
            <a:ext cx="4535304" cy="3221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7455" y="1893456"/>
            <a:ext cx="3220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>
                <a:solidFill>
                  <a:srgbClr val="000000"/>
                </a:solidFill>
              </a:rPr>
              <a:t>May </a:t>
            </a:r>
            <a:r>
              <a:rPr lang="fr-FR" sz="1600" b="1" u="sng">
                <a:solidFill>
                  <a:srgbClr val="000000"/>
                </a:solidFill>
              </a:rPr>
              <a:t>’</a:t>
            </a:r>
            <a:r>
              <a:rPr lang="en-US" sz="1600" b="1" u="sng">
                <a:solidFill>
                  <a:srgbClr val="000000"/>
                </a:solidFill>
              </a:rPr>
              <a:t>11</a:t>
            </a:r>
            <a:r>
              <a:rPr lang="en-US" sz="1600" b="1">
                <a:solidFill>
                  <a:srgbClr val="000000"/>
                </a:solidFill>
              </a:rPr>
              <a:t>  (7 TeV, 2 centered scans)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6449" y="3829050"/>
            <a:ext cx="694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FF6600"/>
                </a:solidFill>
              </a:rPr>
              <a:t>~ 0.5 %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824413" y="1572492"/>
            <a:ext cx="4108450" cy="3374162"/>
            <a:chOff x="4824413" y="1572492"/>
            <a:chExt cx="4108450" cy="33741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4413" y="1968504"/>
              <a:ext cx="4108450" cy="29781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590310" y="1572492"/>
              <a:ext cx="2975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>
                  <a:solidFill>
                    <a:srgbClr val="000000"/>
                  </a:solidFill>
                </a:rPr>
                <a:t>Jul ‘12</a:t>
              </a:r>
              <a:r>
                <a:rPr lang="en-US" sz="1600" b="1">
                  <a:solidFill>
                    <a:srgbClr val="000000"/>
                  </a:solidFill>
                </a:rPr>
                <a:t> (8 TeV, 4 centered scans)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6965950" y="2209800"/>
              <a:ext cx="0" cy="11176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 rot="16200000">
              <a:off x="6465240" y="2629451"/>
              <a:ext cx="779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FF6600"/>
                  </a:solidFill>
                </a:rPr>
                <a:t>~ 2.5 %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 bwMode="auto">
          <a:xfrm>
            <a:off x="2781300" y="3968750"/>
            <a:ext cx="38735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409950" y="3968750"/>
            <a:ext cx="38735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66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091545" y="5080000"/>
            <a:ext cx="3671455" cy="7273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1600" i="1">
                <a:solidFill>
                  <a:srgbClr val="FF00FF"/>
                </a:solidFill>
              </a:rPr>
              <a:t>Note that the true bias may be larger than the scan-to-scan inconsistency</a:t>
            </a:r>
          </a:p>
        </p:txBody>
      </p:sp>
    </p:spTree>
    <p:extLst>
      <p:ext uri="{BB962C8B-B14F-4D97-AF65-F5344CB8AC3E}">
        <p14:creationId xmlns:p14="http://schemas.microsoft.com/office/powerpoint/2010/main" val="27439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281608"/>
            <a:ext cx="7772400" cy="361950"/>
          </a:xfrm>
        </p:spPr>
        <p:txBody>
          <a:bodyPr/>
          <a:lstStyle/>
          <a:p>
            <a:r>
              <a:rPr lang="en-US"/>
              <a:t>Off-axis scans in F 2856 (ATLAS Jul ‘ 12 vdM scan)</a:t>
            </a:r>
          </a:p>
        </p:txBody>
      </p:sp>
      <p:pic>
        <p:nvPicPr>
          <p:cNvPr id="3" name="Picture 2" descr="atlas_lumi_2072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" y="803964"/>
            <a:ext cx="7528560" cy="4973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9476" y="1303834"/>
            <a:ext cx="837097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32323"/>
                </a:solidFill>
              </a:rPr>
              <a:t>F 2856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6421" y="4705224"/>
            <a:ext cx="2511841" cy="5847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Scan IX:</a:t>
            </a:r>
          </a:p>
          <a:p>
            <a:pPr algn="ctr"/>
            <a:r>
              <a:rPr lang="en-US" sz="1600" b="1">
                <a:solidFill>
                  <a:srgbClr val="0000FF"/>
                </a:solidFill>
              </a:rPr>
              <a:t>x w/ y offset, y w/ x-offset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5825" y="4668838"/>
            <a:ext cx="1126435" cy="5847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Scan VIII:</a:t>
            </a:r>
          </a:p>
          <a:p>
            <a:pPr algn="ctr"/>
            <a:r>
              <a:rPr lang="en-US" sz="1600" b="1">
                <a:solidFill>
                  <a:srgbClr val="0000FF"/>
                </a:solidFill>
              </a:rPr>
              <a:t>x , y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175565" y="1998870"/>
            <a:ext cx="593034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232323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212522" y="2009913"/>
            <a:ext cx="0" cy="87243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232323"/>
            </a:solidFill>
            <a:prstDash val="dash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5179529" y="2339712"/>
            <a:ext cx="640385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232323"/>
                </a:solidFill>
              </a:rPr>
              <a:t>~1/30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590748" y="1985617"/>
            <a:ext cx="0" cy="109551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232323"/>
            </a:solidFill>
            <a:prstDash val="dash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601930" y="2327374"/>
            <a:ext cx="640385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232323"/>
                </a:solidFill>
              </a:rPr>
              <a:t>~1/50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783" y="5975228"/>
            <a:ext cx="7597913" cy="584776"/>
          </a:xfrm>
          <a:prstGeom prst="rect">
            <a:avLst/>
          </a:prstGeom>
          <a:solidFill>
            <a:srgbClr val="FFFFFF"/>
          </a:solidFill>
          <a:ln>
            <a:solidFill>
              <a:srgbClr val="CF0E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32323"/>
                </a:solidFill>
              </a:rPr>
              <a:t>Partial beam separation for ATLAS offset scans: </a:t>
            </a:r>
            <a:r>
              <a:rPr lang="en-US" sz="1600" b="1">
                <a:solidFill>
                  <a:srgbClr val="FF00FF"/>
                </a:solidFill>
              </a:rPr>
              <a:t>344  </a:t>
            </a:r>
            <a:r>
              <a:rPr lang="en-US" sz="1600" b="1">
                <a:solidFill>
                  <a:srgbClr val="232323"/>
                </a:solidFill>
              </a:rPr>
              <a:t>(</a:t>
            </a:r>
            <a:r>
              <a:rPr lang="en-US" sz="1600" b="1">
                <a:solidFill>
                  <a:srgbClr val="0000FF"/>
                </a:solidFill>
              </a:rPr>
              <a:t>369</a:t>
            </a:r>
            <a:r>
              <a:rPr lang="en-US" sz="1600" b="1">
                <a:solidFill>
                  <a:srgbClr val="232323"/>
                </a:solidFill>
              </a:rPr>
              <a:t>) </a:t>
            </a:r>
            <a:r>
              <a:rPr lang="en-US" sz="1600" b="1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sz="1600" b="1">
                <a:solidFill>
                  <a:srgbClr val="FF00FF"/>
                </a:solidFill>
              </a:rPr>
              <a:t> for scan VII</a:t>
            </a:r>
            <a:r>
              <a:rPr lang="en-US" sz="1600" b="1">
                <a:solidFill>
                  <a:srgbClr val="232323"/>
                </a:solidFill>
              </a:rPr>
              <a:t> (</a:t>
            </a:r>
            <a:r>
              <a:rPr lang="en-US" sz="1600" b="1">
                <a:solidFill>
                  <a:srgbClr val="0000FF"/>
                </a:solidFill>
              </a:rPr>
              <a:t>IX</a:t>
            </a:r>
            <a:r>
              <a:rPr lang="en-US" sz="1600" b="1">
                <a:solidFill>
                  <a:srgbClr val="232323"/>
                </a:solidFill>
              </a:rPr>
              <a:t>)</a:t>
            </a:r>
            <a:r>
              <a:rPr lang="en-US" sz="1600" b="1">
                <a:solidFill>
                  <a:srgbClr val="0000FF"/>
                </a:solidFill>
              </a:rPr>
              <a:t> </a:t>
            </a:r>
            <a:r>
              <a:rPr lang="en-US" sz="1600">
                <a:solidFill>
                  <a:srgbClr val="232323"/>
                </a:solidFill>
              </a:rPr>
              <a:t>(adjusted to correspond to </a:t>
            </a:r>
            <a:r>
              <a:rPr lang="en-US" sz="1600">
                <a:solidFill>
                  <a:srgbClr val="232323"/>
                </a:solidFill>
                <a:latin typeface="Symbol" charset="2"/>
                <a:cs typeface="Symbol" charset="2"/>
              </a:rPr>
              <a:t>D</a:t>
            </a:r>
            <a:r>
              <a:rPr lang="en-US" sz="1600" baseline="-25000">
                <a:solidFill>
                  <a:srgbClr val="232323"/>
                </a:solidFill>
              </a:rPr>
              <a:t>x,y</a:t>
            </a:r>
            <a:r>
              <a:rPr lang="en-US" sz="1600">
                <a:solidFill>
                  <a:srgbClr val="232323"/>
                </a:solidFill>
              </a:rPr>
              <a:t> ~ 2.6 - 2.8 </a:t>
            </a:r>
            <a:r>
              <a:rPr lang="en-US" sz="1600">
                <a:solidFill>
                  <a:srgbClr val="232323"/>
                </a:solidFill>
                <a:latin typeface="Symbol" charset="2"/>
                <a:cs typeface="Symbol" charset="2"/>
              </a:rPr>
              <a:t>S</a:t>
            </a:r>
            <a:r>
              <a:rPr lang="en-US" sz="1600" baseline="-25000">
                <a:solidFill>
                  <a:srgbClr val="232323"/>
                </a:solidFill>
              </a:rPr>
              <a:t>x</a:t>
            </a:r>
            <a:r>
              <a:rPr lang="en-US" sz="1600">
                <a:solidFill>
                  <a:srgbClr val="232323"/>
                </a:solidFill>
              </a:rPr>
              <a:t> and to an integer # steps)</a:t>
            </a:r>
          </a:p>
        </p:txBody>
      </p:sp>
    </p:spTree>
    <p:extLst>
      <p:ext uri="{BB962C8B-B14F-4D97-AF65-F5344CB8AC3E}">
        <p14:creationId xmlns:p14="http://schemas.microsoft.com/office/powerpoint/2010/main" val="29714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73" y="1189182"/>
            <a:ext cx="7383780" cy="5257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4055466" y="3911399"/>
            <a:ext cx="342348" cy="342348"/>
          </a:xfrm>
          <a:prstGeom prst="ellipse">
            <a:avLst/>
          </a:prstGeom>
          <a:noFill/>
          <a:ln w="28575" cap="flat" cmpd="sng" algn="ctr">
            <a:solidFill>
              <a:srgbClr val="FF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872356" y="3188353"/>
            <a:ext cx="342348" cy="342348"/>
          </a:xfrm>
          <a:prstGeom prst="ellipse">
            <a:avLst/>
          </a:prstGeom>
          <a:noFill/>
          <a:ln w="28575" cap="flat" cmpd="sng" algn="ctr">
            <a:solidFill>
              <a:srgbClr val="FF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255163" y="3700167"/>
            <a:ext cx="342348" cy="342348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668241" y="5106907"/>
            <a:ext cx="342348" cy="342348"/>
          </a:xfrm>
          <a:prstGeom prst="ellipse">
            <a:avLst/>
          </a:prstGeom>
          <a:noFill/>
          <a:ln w="63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637231" y="5205095"/>
            <a:ext cx="342348" cy="342348"/>
          </a:xfrm>
          <a:prstGeom prst="ellipse">
            <a:avLst/>
          </a:prstGeom>
          <a:noFill/>
          <a:ln w="63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070136" y="4289188"/>
            <a:ext cx="342348" cy="342348"/>
          </a:xfrm>
          <a:prstGeom prst="ellipse">
            <a:avLst/>
          </a:prstGeom>
          <a:noFill/>
          <a:ln w="63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6545" y="978556"/>
            <a:ext cx="5564909" cy="10772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i="1">
                <a:solidFill>
                  <a:srgbClr val="232323"/>
                </a:solidFill>
              </a:rPr>
              <a:t>Note that </a:t>
            </a:r>
            <a:r>
              <a:rPr lang="en-US" sz="1600" i="1">
                <a:solidFill>
                  <a:srgbClr val="800000"/>
                </a:solidFill>
              </a:rPr>
              <a:t>CMS</a:t>
            </a:r>
            <a:r>
              <a:rPr lang="en-US" sz="1600" i="1">
                <a:solidFill>
                  <a:srgbClr val="232323"/>
                </a:solidFill>
              </a:rPr>
              <a:t> used a significantly smaller partial separation (1</a:t>
            </a:r>
            <a:r>
              <a:rPr lang="en-US" sz="1600" i="1">
                <a:solidFill>
                  <a:srgbClr val="232323"/>
                </a:solidFill>
                <a:latin typeface="Symbol" charset="2"/>
                <a:cs typeface="Symbol" charset="2"/>
              </a:rPr>
              <a:t>S</a:t>
            </a:r>
            <a:r>
              <a:rPr lang="en-US" sz="1600" i="1">
                <a:solidFill>
                  <a:srgbClr val="232323"/>
                </a:solidFill>
              </a:rPr>
              <a:t>) in off-axis scans than </a:t>
            </a:r>
            <a:r>
              <a:rPr lang="en-US" sz="1600" i="1">
                <a:solidFill>
                  <a:srgbClr val="FF00FF"/>
                </a:solidFill>
              </a:rPr>
              <a:t>ATLAS </a:t>
            </a:r>
            <a:r>
              <a:rPr lang="en-US" sz="1600" i="1">
                <a:solidFill>
                  <a:srgbClr val="000000"/>
                </a:solidFill>
              </a:rPr>
              <a:t>did (2.4-2.8 </a:t>
            </a:r>
            <a:r>
              <a:rPr lang="en-US" sz="1600" i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600" i="1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sz="1600" i="1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i="1">
                <a:solidFill>
                  <a:srgbClr val="000000"/>
                </a:solidFill>
              </a:rPr>
              <a:t>Effect also seen in LHCb (~ 4% on </a:t>
            </a:r>
            <a:r>
              <a:rPr lang="en-US" sz="1600" i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600" i="1">
                <a:solidFill>
                  <a:srgbClr val="000000"/>
                </a:solidFill>
              </a:rPr>
              <a:t>, for </a:t>
            </a:r>
            <a:r>
              <a:rPr lang="en-US" sz="1600" i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600" i="1">
                <a:solidFill>
                  <a:srgbClr val="000000"/>
                </a:solidFill>
              </a:rPr>
              <a:t> ~ 1.4 </a:t>
            </a:r>
            <a:r>
              <a:rPr lang="en-US" sz="1600" i="1">
                <a:solidFill>
                  <a:srgbClr val="000000"/>
                </a:solidFill>
                <a:latin typeface="Symbol" charset="2"/>
                <a:cs typeface="Symbol" charset="2"/>
              </a:rPr>
              <a:t>S </a:t>
            </a:r>
            <a:r>
              <a:rPr lang="en-US" sz="1600" i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3687" y="5041350"/>
            <a:ext cx="1202498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rgbClr val="232323"/>
                </a:solidFill>
              </a:rPr>
              <a:t>Scans VI, VIII (centered)</a:t>
            </a:r>
            <a:endParaRPr lang="en-US" sz="1400" i="1">
              <a:solidFill>
                <a:srgbClr val="FF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2228" y="3185102"/>
            <a:ext cx="1205950" cy="52322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rgbClr val="232323"/>
                </a:solidFill>
              </a:rPr>
              <a:t>Scans VII, IX (offset)</a:t>
            </a:r>
            <a:endParaRPr lang="en-US" sz="1400" i="1">
              <a:solidFill>
                <a:srgbClr val="FF00FF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53147" y="242454"/>
            <a:ext cx="8428181" cy="361950"/>
          </a:xfrm>
          <a:prstGeom prst="rect">
            <a:avLst/>
          </a:prstGeom>
          <a:noFill/>
          <a:ln w="19050" cmpd="sng">
            <a:solidFill>
              <a:srgbClr val="063DE8"/>
            </a:solidFill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F0E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r>
              <a:rPr lang="en-US"/>
              <a:t>On-/off-axis scans in ATLAS &amp; CMS: </a:t>
            </a:r>
            <a:r>
              <a:rPr lang="en-US">
                <a:latin typeface="Symbol" charset="2"/>
                <a:cs typeface="Symbol" charset="2"/>
              </a:rPr>
              <a:t>S</a:t>
            </a:r>
            <a:r>
              <a:rPr lang="en-US" baseline="-25000"/>
              <a:t>x</a:t>
            </a:r>
            <a:r>
              <a:rPr lang="en-US"/>
              <a:t> comparison (BCID average)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758545" y="3844636"/>
            <a:ext cx="796636" cy="681182"/>
            <a:chOff x="7758545" y="3844636"/>
            <a:chExt cx="796636" cy="681182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7804727" y="3844636"/>
              <a:ext cx="0" cy="681182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800000"/>
              </a:solidFill>
              <a:prstDash val="dash"/>
              <a:round/>
              <a:headEnd type="arrow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7758545" y="4006273"/>
              <a:ext cx="796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800000"/>
                  </a:solidFill>
                </a:rPr>
                <a:t>4 %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77393" y="4083050"/>
            <a:ext cx="358046" cy="1308677"/>
            <a:chOff x="3777393" y="4083050"/>
            <a:chExt cx="358046" cy="1308677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4133850" y="4083050"/>
              <a:ext cx="1589" cy="1308677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FF00FF"/>
              </a:solidFill>
              <a:prstDash val="dash"/>
              <a:round/>
              <a:headEnd type="arrow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 rot="16200000">
              <a:off x="3548352" y="4493491"/>
              <a:ext cx="796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FF00FF"/>
                  </a:solidFill>
                </a:rPr>
                <a:t>9 %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28493" y="3327400"/>
            <a:ext cx="345346" cy="2070677"/>
            <a:chOff x="6228493" y="3327400"/>
            <a:chExt cx="345346" cy="2070677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6573839" y="3327400"/>
              <a:ext cx="0" cy="2070677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FF00FF"/>
              </a:solidFill>
              <a:prstDash val="dash"/>
              <a:round/>
              <a:headEnd type="arrow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 rot="16200000">
              <a:off x="5999452" y="4137891"/>
              <a:ext cx="796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FF00FF"/>
                  </a:solidFill>
                </a:rPr>
                <a:t>15 %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7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mSpotNtPlots-scanfullx-sep-sigma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3860800"/>
            <a:ext cx="6324600" cy="2997200"/>
          </a:xfrm>
          <a:prstGeom prst="rect">
            <a:avLst/>
          </a:prstGeom>
        </p:spPr>
      </p:pic>
      <p:pic>
        <p:nvPicPr>
          <p:cNvPr id="2" name="Picture 1" descr="BeamSpotNtPlots-scanfullx-sep-sigmaX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885825"/>
            <a:ext cx="6324600" cy="29972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5264" y="265545"/>
            <a:ext cx="8263948" cy="361950"/>
          </a:xfrm>
          <a:ln w="19050" cmpd="sng">
            <a:solidFill>
              <a:srgbClr val="0000FF"/>
            </a:solidFill>
          </a:ln>
        </p:spPr>
        <p:txBody>
          <a:bodyPr/>
          <a:lstStyle/>
          <a:p>
            <a:r>
              <a:rPr lang="en-US"/>
              <a:t>Luminous-region evolution in Jul </a:t>
            </a:r>
            <a:r>
              <a:rPr lang="fr-FR"/>
              <a:t>’</a:t>
            </a:r>
            <a:r>
              <a:rPr lang="en-US"/>
              <a:t>12 (BCID-av): widths, x-scans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5020" y="4085647"/>
            <a:ext cx="2143253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i="1">
                <a:solidFill>
                  <a:srgbClr val="800000"/>
                </a:solidFill>
              </a:rPr>
              <a:t>y-width during x-scan depends on y offset!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34546" y="1177635"/>
            <a:ext cx="2406072" cy="868219"/>
            <a:chOff x="6234546" y="1177635"/>
            <a:chExt cx="2406072" cy="868219"/>
          </a:xfrm>
        </p:grpSpPr>
        <p:sp>
          <p:nvSpPr>
            <p:cNvPr id="8" name="TextBox 7"/>
            <p:cNvSpPr txBox="1"/>
            <p:nvPr/>
          </p:nvSpPr>
          <p:spPr>
            <a:xfrm>
              <a:off x="6234546" y="1177635"/>
              <a:ext cx="2401454" cy="62345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r"/>
              <a:r>
                <a:rPr lang="en-US" sz="1600" b="1">
                  <a:solidFill>
                    <a:srgbClr val="000000"/>
                  </a:solidFill>
                </a:rPr>
                <a:t>Centered scans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9164" y="1828799"/>
              <a:ext cx="2401454" cy="21705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r"/>
              <a:r>
                <a:rPr lang="en-US" sz="1600" b="1">
                  <a:solidFill>
                    <a:srgbClr val="FF00FF"/>
                  </a:solidFill>
                </a:rPr>
                <a:t>Offset scan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25310" y="4112490"/>
            <a:ext cx="2412999" cy="875146"/>
            <a:chOff x="6225310" y="4112490"/>
            <a:chExt cx="2412999" cy="875146"/>
          </a:xfrm>
        </p:grpSpPr>
        <p:sp>
          <p:nvSpPr>
            <p:cNvPr id="9" name="TextBox 8"/>
            <p:cNvSpPr txBox="1"/>
            <p:nvPr/>
          </p:nvSpPr>
          <p:spPr>
            <a:xfrm>
              <a:off x="6236855" y="4770581"/>
              <a:ext cx="2401454" cy="21705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r"/>
              <a:r>
                <a:rPr lang="en-US" sz="1600" b="1">
                  <a:solidFill>
                    <a:srgbClr val="FF00FF"/>
                  </a:solidFill>
                </a:rPr>
                <a:t>Offset scan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25310" y="4112490"/>
              <a:ext cx="2401454" cy="62345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r"/>
              <a:r>
                <a:rPr lang="en-US" sz="1600" b="1">
                  <a:solidFill>
                    <a:srgbClr val="000000"/>
                  </a:solidFill>
                </a:rPr>
                <a:t>Centered scans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76556" y="4895273"/>
            <a:ext cx="680171" cy="842818"/>
            <a:chOff x="4076556" y="4895273"/>
            <a:chExt cx="680171" cy="842818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4156364" y="4895273"/>
              <a:ext cx="0" cy="84281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800000"/>
              </a:solidFill>
              <a:prstDash val="dash"/>
              <a:round/>
              <a:headEnd type="arrow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4076556" y="5149274"/>
              <a:ext cx="6801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800000"/>
                  </a:solidFill>
                </a:rPr>
                <a:t>60 %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13501" y="1506393"/>
            <a:ext cx="689408" cy="681182"/>
            <a:chOff x="4113501" y="1506393"/>
            <a:chExt cx="689408" cy="681182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4179454" y="1506393"/>
              <a:ext cx="0" cy="681182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800000"/>
              </a:solidFill>
              <a:prstDash val="dash"/>
              <a:round/>
              <a:headEnd type="none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113501" y="1653310"/>
              <a:ext cx="689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800000"/>
                  </a:solidFill>
                </a:rPr>
                <a:t>10 %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228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mSpotNtPlots-scanfully-sep-sigma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3841750"/>
            <a:ext cx="6324600" cy="2997200"/>
          </a:xfrm>
          <a:prstGeom prst="rect">
            <a:avLst/>
          </a:prstGeom>
        </p:spPr>
      </p:pic>
      <p:pic>
        <p:nvPicPr>
          <p:cNvPr id="5" name="Picture 4" descr="BeamSpotNtPlots-scanfully-sep-sigmaX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863600"/>
            <a:ext cx="6324600" cy="299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4546" y="1177635"/>
            <a:ext cx="2401454" cy="62345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1600" b="1">
                <a:solidFill>
                  <a:srgbClr val="000000"/>
                </a:solidFill>
              </a:rPr>
              <a:t>Centered scans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6855" y="4770581"/>
            <a:ext cx="2401454" cy="21705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1600" b="1">
                <a:solidFill>
                  <a:srgbClr val="FF00FF"/>
                </a:solidFill>
              </a:rPr>
              <a:t>Offset scan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4325" y="265545"/>
            <a:ext cx="8509000" cy="361950"/>
          </a:xfrm>
        </p:spPr>
        <p:txBody>
          <a:bodyPr/>
          <a:lstStyle/>
          <a:p>
            <a:r>
              <a:rPr lang="en-US"/>
              <a:t>Luminous-region evolution in Jul </a:t>
            </a:r>
            <a:r>
              <a:rPr lang="fr-FR"/>
              <a:t>’</a:t>
            </a:r>
            <a:r>
              <a:rPr lang="en-US"/>
              <a:t>12 (BCID-av): widths, y-scans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0020" y="5702010"/>
            <a:ext cx="2143253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i="1">
                <a:solidFill>
                  <a:srgbClr val="800000"/>
                </a:solidFill>
              </a:rPr>
              <a:t>y-width during y-scan depends on x offset!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0122" y="1501775"/>
            <a:ext cx="2143253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i="1">
                <a:solidFill>
                  <a:srgbClr val="800000"/>
                </a:solidFill>
              </a:rPr>
              <a:t>x-width during y-scan depends on x offset!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08273" y="2119946"/>
            <a:ext cx="1617230" cy="1200329"/>
          </a:xfrm>
          <a:prstGeom prst="rect">
            <a:avLst/>
          </a:prstGeom>
          <a:noFill/>
          <a:ln w="38100" cmpd="sng">
            <a:solidFill>
              <a:srgbClr val="FF00FF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b="1" i="1">
                <a:solidFill>
                  <a:srgbClr val="800000"/>
                </a:solidFill>
              </a:rPr>
              <a:t>Convincing evidence for non-linear correlations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0581" y="3488448"/>
            <a:ext cx="1617230" cy="1077218"/>
          </a:xfrm>
          <a:prstGeom prst="rect">
            <a:avLst/>
          </a:prstGeom>
          <a:noFill/>
          <a:ln w="38100" cmpd="sng">
            <a:solidFill>
              <a:srgbClr val="3366FF"/>
            </a:solidFill>
            <a:prstDash val="dash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i="1">
                <a:solidFill>
                  <a:srgbClr val="3366FF"/>
                </a:solidFill>
              </a:rPr>
              <a:t>… so are the earlier (7 TeV) calibrations valid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2890" y="5087921"/>
            <a:ext cx="1617230" cy="1323439"/>
          </a:xfrm>
          <a:prstGeom prst="rect">
            <a:avLst/>
          </a:prstGeom>
          <a:noFill/>
          <a:ln w="38100" cmpd="sng">
            <a:solidFill>
              <a:srgbClr val="3366FF"/>
            </a:solidFill>
            <a:prstDash val="dash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i="1">
                <a:solidFill>
                  <a:srgbClr val="3366FF"/>
                </a:solidFill>
              </a:rPr>
              <a:t>and how large is the ultimate  uncertainty on the 8 TeV calibrations?</a:t>
            </a:r>
          </a:p>
        </p:txBody>
      </p:sp>
    </p:spTree>
    <p:extLst>
      <p:ext uri="{BB962C8B-B14F-4D97-AF65-F5344CB8AC3E}">
        <p14:creationId xmlns:p14="http://schemas.microsoft.com/office/powerpoint/2010/main" val="28959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79" y="207818"/>
            <a:ext cx="8405091" cy="361950"/>
          </a:xfrm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/>
              <a:t>Luminous-centroid evolution during vdM scans: Oct’ 10 </a:t>
            </a:r>
            <a:r>
              <a:rPr lang="en-US" i="1"/>
              <a:t>vs.</a:t>
            </a:r>
            <a:r>
              <a:rPr lang="en-US"/>
              <a:t> May ‘11</a:t>
            </a:r>
          </a:p>
        </p:txBody>
      </p:sp>
      <p:pic>
        <p:nvPicPr>
          <p:cNvPr id="3" name="Picture 2" descr="Screen Shot 2012-09-01 at 11.59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2" y="891540"/>
            <a:ext cx="4282440" cy="5966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3400" y="706583"/>
            <a:ext cx="965328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Oct 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182" y="2703611"/>
            <a:ext cx="83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</a:rPr>
              <a:t>x-scans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9759" y="2681386"/>
            <a:ext cx="83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F00FF"/>
                </a:solidFill>
              </a:rPr>
              <a:t>y-scans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799734" y="681183"/>
            <a:ext cx="4250460" cy="6148242"/>
            <a:chOff x="4799734" y="681183"/>
            <a:chExt cx="4250460" cy="6148242"/>
          </a:xfrm>
        </p:grpSpPr>
        <p:pic>
          <p:nvPicPr>
            <p:cNvPr id="4" name="Picture 3" descr="Screen Shot 2012-09-01 at 11.59.43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734" y="878205"/>
              <a:ext cx="4229100" cy="59512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430818" y="681183"/>
              <a:ext cx="1033857" cy="33855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May </a:t>
              </a:r>
              <a:r>
                <a:rPr lang="fr-FR" sz="1600" b="1">
                  <a:solidFill>
                    <a:srgbClr val="000000"/>
                  </a:solidFill>
                </a:rPr>
                <a:t>2011</a:t>
              </a: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39855" y="2703611"/>
              <a:ext cx="839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00FF"/>
                  </a:solidFill>
                </a:rPr>
                <a:t>x-scans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11128" y="2692499"/>
              <a:ext cx="839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FF00FF"/>
                  </a:solidFill>
                </a:rPr>
                <a:t>y-scans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 rot="16200000">
            <a:off x="-526140" y="1597556"/>
            <a:ext cx="1360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</a:rPr>
              <a:t>x-displacement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526140" y="3689595"/>
            <a:ext cx="1360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F00FF"/>
                </a:solidFill>
              </a:rPr>
              <a:t>y-displacement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26140" y="5802413"/>
            <a:ext cx="1360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800000"/>
                </a:solidFill>
              </a:rPr>
              <a:t>z-displacement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4092" y="1835727"/>
            <a:ext cx="125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>
                <a:solidFill>
                  <a:srgbClr val="800000"/>
                </a:solidFill>
              </a:rPr>
              <a:t>Non-gaussian tails!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1583" y="3962399"/>
            <a:ext cx="125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>
                <a:solidFill>
                  <a:srgbClr val="800000"/>
                </a:solidFill>
              </a:rPr>
              <a:t>Non-gaussian tails!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6000" y="1978556"/>
            <a:ext cx="1037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400" b="1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1400" b="1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0000FF"/>
                </a:solidFill>
              </a:rPr>
              <a:t>x,1</a:t>
            </a:r>
            <a:r>
              <a:rPr lang="en-US" sz="1400" b="1">
                <a:solidFill>
                  <a:srgbClr val="0000FF"/>
                </a:solidFill>
              </a:rPr>
              <a:t>/</a:t>
            </a:r>
            <a:r>
              <a:rPr lang="en-US" sz="1400" b="1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0000FF"/>
                </a:solidFill>
              </a:rPr>
              <a:t>x,2</a:t>
            </a:r>
            <a:endParaRPr lang="en-US" sz="1400" b="1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3345" y="4116774"/>
            <a:ext cx="1011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400" b="1">
                <a:solidFill>
                  <a:srgbClr val="FF00FF"/>
                </a:solidFill>
                <a:latin typeface="Symbol" charset="2"/>
                <a:cs typeface="Symbol" charset="2"/>
              </a:rPr>
              <a:t> s</a:t>
            </a:r>
            <a:r>
              <a:rPr lang="en-US" sz="1400" b="1" baseline="-25000">
                <a:solidFill>
                  <a:srgbClr val="FF00FF"/>
                </a:solidFill>
              </a:rPr>
              <a:t>y,1</a:t>
            </a:r>
            <a:r>
              <a:rPr lang="en-US" sz="1400" b="1">
                <a:solidFill>
                  <a:srgbClr val="FF00FF"/>
                </a:solidFill>
              </a:rPr>
              <a:t>/</a:t>
            </a:r>
            <a:r>
              <a:rPr lang="en-US" sz="1400" b="1">
                <a:solidFill>
                  <a:srgbClr val="FF00FF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FF00FF"/>
                </a:solidFill>
              </a:rPr>
              <a:t>y,2</a:t>
            </a:r>
            <a:endParaRPr lang="en-US" sz="1400" b="1">
              <a:solidFill>
                <a:srgbClr val="FF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5162" y="1969319"/>
            <a:ext cx="83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400" b="1">
                <a:solidFill>
                  <a:srgbClr val="0000FF"/>
                </a:solidFill>
                <a:latin typeface="Symbol" charset="2"/>
                <a:cs typeface="Symbol" charset="2"/>
              </a:rPr>
              <a:t> s</a:t>
            </a:r>
            <a:r>
              <a:rPr lang="en-US" sz="1400" b="1" baseline="-25000">
                <a:solidFill>
                  <a:srgbClr val="0000FF"/>
                </a:solidFill>
              </a:rPr>
              <a:t>x</a:t>
            </a:r>
            <a:r>
              <a:rPr lang="en-US" sz="1400" b="1">
                <a:solidFill>
                  <a:srgbClr val="0000FF"/>
                </a:solidFill>
              </a:rPr>
              <a:t>/</a:t>
            </a:r>
            <a:r>
              <a:rPr lang="en-US" sz="1400" b="1">
                <a:solidFill>
                  <a:srgbClr val="FF00FF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FF00FF"/>
                </a:solidFill>
              </a:rPr>
              <a:t>y</a:t>
            </a:r>
            <a:endParaRPr lang="en-US" sz="1400" b="1">
              <a:solidFill>
                <a:srgbClr val="FF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016" y="4130628"/>
            <a:ext cx="83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400" b="1">
                <a:solidFill>
                  <a:srgbClr val="FF00FF"/>
                </a:solidFill>
                <a:latin typeface="Symbol" charset="2"/>
                <a:cs typeface="Symbol" charset="2"/>
              </a:rPr>
              <a:t> s</a:t>
            </a:r>
            <a:r>
              <a:rPr lang="en-US" sz="1400" b="1" baseline="-25000">
                <a:solidFill>
                  <a:srgbClr val="FF00FF"/>
                </a:solidFill>
              </a:rPr>
              <a:t>y</a:t>
            </a:r>
            <a:r>
              <a:rPr lang="en-US" sz="1400" b="1">
                <a:solidFill>
                  <a:srgbClr val="000000"/>
                </a:solidFill>
              </a:rPr>
              <a:t>/</a:t>
            </a:r>
            <a:r>
              <a:rPr lang="en-US" sz="1400" b="1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400" b="1" baseline="-25000">
                <a:solidFill>
                  <a:srgbClr val="0000FF"/>
                </a:solidFill>
              </a:rPr>
              <a:t>x</a:t>
            </a:r>
            <a:endParaRPr lang="en-US" sz="1400" b="1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97200" y="6220355"/>
            <a:ext cx="731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400" b="1">
                <a:solidFill>
                  <a:srgbClr val="FF00FF"/>
                </a:solidFill>
                <a:latin typeface="Symbol" charset="2"/>
                <a:cs typeface="Symbol" charset="2"/>
              </a:rPr>
              <a:t> a</a:t>
            </a:r>
            <a:r>
              <a:rPr lang="en-US" sz="1400" b="1" baseline="-25000">
                <a:solidFill>
                  <a:srgbClr val="FF00FF"/>
                </a:solidFill>
              </a:rPr>
              <a:t>y,z</a:t>
            </a:r>
            <a:endParaRPr lang="en-US" sz="1400" b="1">
              <a:solidFill>
                <a:srgbClr val="FF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5873" y="6234209"/>
            <a:ext cx="731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400" b="1">
                <a:solidFill>
                  <a:srgbClr val="FF00FF"/>
                </a:solidFill>
                <a:latin typeface="Symbol" charset="2"/>
                <a:cs typeface="Symbol" charset="2"/>
              </a:rPr>
              <a:t> </a:t>
            </a:r>
            <a:r>
              <a:rPr lang="en-US" sz="1400" b="1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1400" b="1" baseline="-25000">
                <a:solidFill>
                  <a:srgbClr val="0000FF"/>
                </a:solidFill>
              </a:rPr>
              <a:t>x,z</a:t>
            </a:r>
            <a:endParaRPr lang="en-US" sz="1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5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279F"/>
      </a:dk1>
      <a:lt1>
        <a:srgbClr val="8CF4EA"/>
      </a:lt1>
      <a:dk2>
        <a:srgbClr val="B50069"/>
      </a:dk2>
      <a:lt2>
        <a:srgbClr val="00B7A5"/>
      </a:lt2>
      <a:accent1>
        <a:srgbClr val="063DE8"/>
      </a:accent1>
      <a:accent2>
        <a:srgbClr val="B760F9"/>
      </a:accent2>
      <a:accent3>
        <a:srgbClr val="C5F8F3"/>
      </a:accent3>
      <a:accent4>
        <a:srgbClr val="002087"/>
      </a:accent4>
      <a:accent5>
        <a:srgbClr val="AAAFF2"/>
      </a:accent5>
      <a:accent6>
        <a:srgbClr val="A656E2"/>
      </a:accent6>
      <a:hlink>
        <a:srgbClr val="F95AB7"/>
      </a:hlink>
      <a:folHlink>
        <a:srgbClr val="C0FEF9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7916</TotalTime>
  <Pages>1</Pages>
  <Words>3635</Words>
  <Application>Microsoft Office PowerPoint</Application>
  <PresentationFormat>On-screen Show (4:3)</PresentationFormat>
  <Paragraphs>508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Microsoft Office 98</vt:lpstr>
      <vt:lpstr>Luminosity-calibration systematics  from non-linear x-y correlations in the 3-d L distribution</vt:lpstr>
      <vt:lpstr>Introduction: a problem? but…where? why?</vt:lpstr>
      <vt:lpstr>A fundamental assumption: x-y factorization of L (Dx, Dy)</vt:lpstr>
      <vt:lpstr>The “beam size” and its avatars</vt:lpstr>
      <vt:lpstr>Off-axis scans in F 2856 (ATLAS Jul ‘ 12 vdM scan)</vt:lpstr>
      <vt:lpstr>PowerPoint Presentation</vt:lpstr>
      <vt:lpstr>Luminous-region evolution in Jul ’12 (BCID-av): widths, x-scans</vt:lpstr>
      <vt:lpstr>Luminous-region evolution in Jul ’12 (BCID-av): widths, y-scans</vt:lpstr>
      <vt:lpstr>Luminous-centroid evolution during vdM scans: Oct’ 10 vs. May ‘11</vt:lpstr>
      <vt:lpstr>Luminous-centroid evolution during vdM scans: Oct’ 10 vs. May ‘11</vt:lpstr>
      <vt:lpstr>Luminous-region simulations</vt:lpstr>
      <vt:lpstr>Luminous-region simulations: examples</vt:lpstr>
      <vt:lpstr>Luminous-region evolution: model 2b, x-scan, y-centered (May’11 vdM)</vt:lpstr>
      <vt:lpstr>Luminous-region evolution: model 2b, x-scan, y offset (May’11 vdM)</vt:lpstr>
      <vt:lpstr>PowerPoint Presentation</vt:lpstr>
      <vt:lpstr>Correlated fits to vdM scan curves: Mar ’11 scans (2.76 TeV pp)</vt:lpstr>
      <vt:lpstr>Correlated fits to vdM scan curves: Mar ’11 scans (2.76 TeV pp)</vt:lpstr>
      <vt:lpstr>Correlated fits to vdM scan curves: Apr ’12 scans (8 TeV pp)</vt:lpstr>
      <vt:lpstr>Correlated fits to vdM scan curves: Apr ’12 scans (8 TeV pp)</vt:lpstr>
      <vt:lpstr>Summary (1)</vt:lpstr>
      <vt:lpstr>Summary (2)</vt:lpstr>
      <vt:lpstr>Summary (3)</vt:lpstr>
      <vt:lpstr>Where you (accelerator physicists) could help…</vt:lpstr>
      <vt:lpstr>Wire scans during Jul ’12 ATLAS/CMS scans (F 2856)</vt:lpstr>
      <vt:lpstr>Wire scans during Jul ’12 ATLAS/CMS scans (F 2856)</vt:lpstr>
      <vt:lpstr>Where you (accelerator physicists) could help…</vt:lpstr>
      <vt:lpstr>Where you (accelerator physicists) could help… (2)</vt:lpstr>
      <vt:lpstr>Supplementary material</vt:lpstr>
      <vt:lpstr>Overview of July ‘12 scan program at IP 1 &amp; 5</vt:lpstr>
      <vt:lpstr>Systematic uncertainties on absolute L at 7 TeV</vt:lpstr>
      <vt:lpstr>On- and off-axis scans in ATLAS (Jul ‘ 12 vdM): Sy comparison</vt:lpstr>
      <vt:lpstr>Online fits to BCID-blind scan curves: Sy (g+p0[B])</vt:lpstr>
      <vt:lpstr>Luminous-centroid evolution during May ‘11 vdM (centered) scans</vt:lpstr>
      <vt:lpstr>Luminous-centroid evolution during vdM scans: interpretation (assuming each beam is Gaussian)</vt:lpstr>
      <vt:lpstr>Luminous-region evolution in Jul ’12 (BCID-av): centroids, x-scans</vt:lpstr>
      <vt:lpstr>Luminous-region evolution in Jul ’12 (BCID-av): centroids, y-scans</vt:lpstr>
      <vt:lpstr>Luminous-region simulations (2)</vt:lpstr>
      <vt:lpstr>Luminous-region simulations (4)</vt:lpstr>
      <vt:lpstr>Modelling of luminous-region evolution during May’11 vdM scans</vt:lpstr>
      <vt:lpstr>Modelling of May ’11 vdM scans: parameter sets</vt:lpstr>
      <vt:lpstr>Luminous-region evolution: model 2b, y-scan, x-centered (May’11 vdM) </vt:lpstr>
      <vt:lpstr>Luminous-region evolution: model 2b, y-scan, x offset (May’11 vdM)</vt:lpstr>
      <vt:lpstr>vdM parameters: modelled vs. measured</vt:lpstr>
      <vt:lpstr>Summary: May’11 studies</vt:lpstr>
      <vt:lpstr>Correlated fits to vdM scan curves: Mar ’11 scans (2.76 TeV pp)</vt:lpstr>
      <vt:lpstr>(Un)correlated fits to vdM scan curves: May ’11 &amp; Jul ’12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Talks</dc:title>
  <dc:creator>Diana Rogers</dc:creator>
  <cp:lastModifiedBy>Tobias Baer</cp:lastModifiedBy>
  <cp:revision>688</cp:revision>
  <cp:lastPrinted>2012-04-02T12:44:58Z</cp:lastPrinted>
  <dcterms:created xsi:type="dcterms:W3CDTF">2011-06-24T11:23:14Z</dcterms:created>
  <dcterms:modified xsi:type="dcterms:W3CDTF">2012-09-19T10:06:23Z</dcterms:modified>
</cp:coreProperties>
</file>