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  <p:sldMasterId id="2147483651" r:id="rId2"/>
  </p:sldMasterIdLst>
  <p:notesMasterIdLst>
    <p:notesMasterId r:id="rId10"/>
  </p:notesMasterIdLst>
  <p:handoutMasterIdLst>
    <p:handoutMasterId r:id="rId11"/>
  </p:handoutMasterIdLst>
  <p:sldIdLst>
    <p:sldId id="292" r:id="rId3"/>
    <p:sldId id="304" r:id="rId4"/>
    <p:sldId id="314" r:id="rId5"/>
    <p:sldId id="305" r:id="rId6"/>
    <p:sldId id="306" r:id="rId7"/>
    <p:sldId id="315" r:id="rId8"/>
    <p:sldId id="316" r:id="rId9"/>
  </p:sldIdLst>
  <p:sldSz cx="9144000" cy="6858000" type="screen4x3"/>
  <p:notesSz cx="6781800" cy="9918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9900"/>
    <a:srgbClr val="0066FF"/>
    <a:srgbClr val="FF3300"/>
    <a:srgbClr val="CC0000"/>
    <a:srgbClr val="1F3361"/>
    <a:srgbClr val="1C2A64"/>
    <a:srgbClr val="23415D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8" autoAdjust="0"/>
    <p:restoredTop sz="79831" autoAdjust="0"/>
  </p:normalViewPr>
  <p:slideViewPr>
    <p:cSldViewPr snapToGrid="0">
      <p:cViewPr varScale="1">
        <p:scale>
          <a:sx n="95" d="100"/>
          <a:sy n="95" d="100"/>
        </p:scale>
        <p:origin x="-516" y="-102"/>
      </p:cViewPr>
      <p:guideLst>
        <p:guide orient="horz" pos="3888"/>
        <p:guide pos="2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90" y="-84"/>
      </p:cViewPr>
      <p:guideLst>
        <p:guide orient="horz" pos="3124"/>
        <p:guide pos="21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9D888B0-663F-4738-83FE-5A61D985A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59350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10113"/>
            <a:ext cx="497522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8B02FD-A19F-482E-B4E8-EB2917EAB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E88CA-4741-4460-86C8-927E31A2D35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h</a:t>
            </a:r>
            <a:r>
              <a:rPr lang="en-US"/>
              <a:t> January 2009 – </a:t>
            </a:r>
            <a:r>
              <a:rPr lang="en-US" err="1"/>
              <a:t>FiDeL</a:t>
            </a:r>
            <a:r>
              <a:rPr lang="en-US"/>
              <a:t> 2009 - </a:t>
            </a:r>
            <a:fld id="{C954D985-F8DA-44D5-8005-C4D89D04F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98EA03E0-521B-4B02-BA6E-0BF1309EC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5450" y="96838"/>
            <a:ext cx="2168525" cy="6334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96838"/>
            <a:ext cx="6356350" cy="633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80BAFB68-C7AD-40FD-AEFC-F7657F20E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80BC2-12E2-4093-8E05-85962E300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1CB51-82B5-4643-ADE9-A4A9699B3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CF501-C169-4C9D-B9C6-F895ED733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17C8E-4441-4BD0-919E-DAD6D62B2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F3872-0BBD-49F5-8334-732C0E642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E1294-1600-457D-AEEF-66E92FD3C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007C8-F005-4C3A-B6DC-D0DECB330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789D1-5C34-465A-A9D6-4672CD66E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sz="18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th</a:t>
            </a:r>
            <a:r>
              <a:rPr lang="en-US"/>
              <a:t> August 2009 – </a:t>
            </a:r>
            <a:r>
              <a:rPr lang="en-US" err="1"/>
              <a:t>FiDeL</a:t>
            </a:r>
            <a:r>
              <a:rPr lang="en-US"/>
              <a:t> status - </a:t>
            </a:r>
            <a:fld id="{E94CA103-DACB-4918-B3DB-0FFB35DF6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30F7D-747D-4B01-865B-0A98CB6E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2E8F0-00D3-4BC1-971A-74880BE20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A348F-65B4-4E77-8367-ACEA2079F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27</a:t>
            </a:r>
            <a:r>
              <a:rPr lang="en-US" baseline="30000" dirty="0"/>
              <a:t>h</a:t>
            </a:r>
            <a:r>
              <a:rPr lang="en-US" dirty="0"/>
              <a:t> January 2009 – </a:t>
            </a:r>
            <a:r>
              <a:rPr lang="en-US" dirty="0" err="1"/>
              <a:t>FiDeL</a:t>
            </a:r>
            <a:r>
              <a:rPr lang="en-US" dirty="0"/>
              <a:t> 2009 - </a:t>
            </a:r>
            <a:fld id="{52F75960-C897-42AD-B491-D8B67D3538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190625"/>
            <a:ext cx="4262438" cy="5240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538" y="1190625"/>
            <a:ext cx="4262437" cy="5240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5D155DAF-C841-4645-89C2-6FC030D19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1E66228C-8E84-4BB4-936B-0255A1009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h</a:t>
            </a:r>
            <a:r>
              <a:rPr lang="en-US"/>
              <a:t> January 2009 – </a:t>
            </a:r>
            <a:r>
              <a:rPr lang="en-US" err="1"/>
              <a:t>FiDeL</a:t>
            </a:r>
            <a:r>
              <a:rPr lang="en-US"/>
              <a:t> 2009 - </a:t>
            </a:r>
            <a:fld id="{D98B2B48-0154-4F36-B7FD-D7C21821F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1667D558-7355-4C24-A703-B7768039AE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F1D409B8-0A1F-4FFD-8521-754FC1804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27</a:t>
            </a:r>
            <a:r>
              <a:rPr lang="en-US" baseline="30000"/>
              <a:t>h</a:t>
            </a:r>
            <a:r>
              <a:rPr lang="en-US"/>
              <a:t> January 2009 – FiDeL 2009 - </a:t>
            </a:r>
            <a:fld id="{F36DEB87-3DD9-4D7D-943C-839180B14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ChangeArrowheads="1"/>
          </p:cNvSpPr>
          <p:nvPr/>
        </p:nvSpPr>
        <p:spPr bwMode="auto">
          <a:xfrm>
            <a:off x="0" y="0"/>
            <a:ext cx="9144000" cy="1060450"/>
          </a:xfrm>
          <a:prstGeom prst="rect">
            <a:avLst/>
          </a:prstGeom>
          <a:solidFill>
            <a:srgbClr val="1F3361"/>
          </a:soli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76300" y="96838"/>
            <a:ext cx="7678738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" y="1190625"/>
            <a:ext cx="8677275" cy="524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89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14838" y="6524625"/>
            <a:ext cx="45196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3399FF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18</a:t>
            </a:r>
            <a:r>
              <a:rPr lang="en-US" baseline="30000"/>
              <a:t>h</a:t>
            </a:r>
            <a:r>
              <a:rPr lang="en-US"/>
              <a:t> January 2009 – </a:t>
            </a:r>
            <a:r>
              <a:rPr lang="en-US" err="1"/>
              <a:t>FiDeL</a:t>
            </a:r>
            <a:r>
              <a:rPr lang="en-US"/>
              <a:t> 2009 - </a:t>
            </a:r>
            <a:fld id="{77160226-5C05-4405-8B6F-A8E8E7553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13"/>
          <p:cNvPicPr>
            <a:picLocks noChangeAspect="1" noChangeArrowheads="1"/>
          </p:cNvPicPr>
          <p:nvPr/>
        </p:nvPicPr>
        <p:blipFill>
          <a:blip r:embed="rId13" cstate="print"/>
          <a:srcRect r="1060" b="1387"/>
          <a:stretch>
            <a:fillRect/>
          </a:stretch>
        </p:blipFill>
        <p:spPr bwMode="auto">
          <a:xfrm>
            <a:off x="114300" y="217488"/>
            <a:ext cx="69373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9009" name="Rectangle 17"/>
          <p:cNvSpPr>
            <a:spLocks noChangeArrowheads="1"/>
          </p:cNvSpPr>
          <p:nvPr/>
        </p:nvSpPr>
        <p:spPr bwMode="auto">
          <a:xfrm>
            <a:off x="190500" y="6534150"/>
            <a:ext cx="47910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u="sng">
                <a:solidFill>
                  <a:srgbClr val="3399FF"/>
                </a:solidFill>
              </a:rPr>
              <a:t>E. Todesco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75" r:id="rId2"/>
    <p:sldLayoutId id="2147483976" r:id="rId3"/>
    <p:sldLayoutId id="2147483977" r:id="rId4"/>
    <p:sldLayoutId id="2147483978" r:id="rId5"/>
    <p:sldLayoutId id="2147483963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Felix Titling" pitchFamily="8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5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2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2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2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744ADDE4-8051-404F-BEEB-C3B8049F0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" y="1800225"/>
            <a:ext cx="8497888" cy="1743075"/>
          </a:xfrm>
        </p:spPr>
        <p:txBody>
          <a:bodyPr/>
          <a:lstStyle/>
          <a:p>
            <a:pPr eaLnBrk="1" hangingPunct="1"/>
            <a:r>
              <a:rPr lang="fr-CH" sz="3200" dirty="0" smtClean="0">
                <a:solidFill>
                  <a:schemeClr val="tx1"/>
                </a:solidFill>
              </a:rPr>
              <a:t>UPDATE ON FIELD MODEL: </a:t>
            </a:r>
            <a:br>
              <a:rPr lang="fr-CH" sz="3200" dirty="0" smtClean="0">
                <a:solidFill>
                  <a:schemeClr val="tx1"/>
                </a:solidFill>
              </a:rPr>
            </a:br>
            <a:r>
              <a:rPr lang="fr-CH" sz="3200" dirty="0" smtClean="0">
                <a:solidFill>
                  <a:schemeClr val="tx1"/>
                </a:solidFill>
              </a:rPr>
              <a:t>TUNE AND CHROMATICITY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0612" y="3810000"/>
            <a:ext cx="7279341" cy="2492188"/>
          </a:xfrm>
        </p:spPr>
        <p:txBody>
          <a:bodyPr/>
          <a:lstStyle/>
          <a:p>
            <a:pPr eaLnBrk="1" hangingPunct="1"/>
            <a:r>
              <a:rPr lang="en-US" sz="2000" dirty="0" smtClean="0"/>
              <a:t>N. </a:t>
            </a:r>
            <a:r>
              <a:rPr lang="en-US" sz="2000" dirty="0" err="1" smtClean="0"/>
              <a:t>Aquilina</a:t>
            </a:r>
            <a:r>
              <a:rPr lang="en-US" sz="2000" dirty="0" smtClean="0"/>
              <a:t>, M. Lamont, E</a:t>
            </a:r>
            <a:r>
              <a:rPr lang="en-US" sz="2000" dirty="0" smtClean="0"/>
              <a:t>. </a:t>
            </a:r>
            <a:r>
              <a:rPr lang="en-US" sz="2000" dirty="0" err="1" smtClean="0"/>
              <a:t>Todesco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CERN, Geneva Switzerland</a:t>
            </a:r>
          </a:p>
          <a:p>
            <a:pPr eaLnBrk="1" hangingPunct="1"/>
            <a:endParaRPr lang="fr-CH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1200" dirty="0" smtClean="0">
              <a:solidFill>
                <a:srgbClr val="009900"/>
              </a:solidFill>
            </a:endParaRPr>
          </a:p>
          <a:p>
            <a:pPr eaLnBrk="1" hangingPunct="1"/>
            <a:endParaRPr lang="en-US" sz="1200" dirty="0" smtClean="0">
              <a:solidFill>
                <a:srgbClr val="009900"/>
              </a:solidFill>
            </a:endParaRPr>
          </a:p>
          <a:p>
            <a:pPr eaLnBrk="1" hangingPunct="1"/>
            <a:endParaRPr lang="en-US" sz="1200" dirty="0" smtClean="0">
              <a:solidFill>
                <a:srgbClr val="009900"/>
              </a:solidFill>
            </a:endParaRPr>
          </a:p>
          <a:p>
            <a:pPr eaLnBrk="1" hangingPunct="1"/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1265238" y="169863"/>
            <a:ext cx="6400800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SzPct val="65000"/>
            </a:pPr>
            <a:r>
              <a:rPr lang="en-US" sz="1200" dirty="0" smtClean="0">
                <a:solidFill>
                  <a:schemeClr val="bg1"/>
                </a:solidFill>
              </a:rPr>
              <a:t>CERN,  8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March 2011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289050" y="5492750"/>
            <a:ext cx="6904038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SzPct val="65000"/>
              <a:defRPr/>
            </a:pPr>
            <a:endParaRPr lang="en-US" sz="1600" kern="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Chromaticity during ramp - </a:t>
            </a:r>
            <a:fld id="{5B0F2CE2-42CD-4A74-A04F-1839686887D0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ym typeface="Symbol" pitchFamily="18" charset="2"/>
              </a:rPr>
              <a:t>Decay of tune </a:t>
            </a:r>
            <a:r>
              <a:rPr lang="en-GB" dirty="0" smtClean="0">
                <a:sym typeface="Symbol" pitchFamily="18" charset="2"/>
              </a:rPr>
              <a:t>looks 70% of last year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Amplitude: 0.020-0.025 units     Time constant: 4000 s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We can try the dynamic correction when we want</a:t>
            </a:r>
            <a:endParaRPr lang="en-GB" dirty="0" smtClean="0">
              <a:sym typeface="Symbol" pitchFamily="18" charset="2"/>
            </a:endParaRPr>
          </a:p>
          <a:p>
            <a:pPr lvl="1" eaLnBrk="1" hangingPunct="1"/>
            <a:endParaRPr lang="en-GB" dirty="0" smtClean="0">
              <a:sym typeface="Symbol" pitchFamily="18" charset="2"/>
            </a:endParaRPr>
          </a:p>
          <a:p>
            <a:pPr lvl="1" eaLnBrk="1" hangingPunct="1"/>
            <a:endParaRPr lang="en-GB" dirty="0" smtClean="0">
              <a:sym typeface="Symbol" pitchFamily="18" charset="2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7678738" cy="904875"/>
          </a:xfrm>
        </p:spPr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TUNE DECAY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2669" y="5245240"/>
            <a:ext cx="39934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000" dirty="0" smtClean="0"/>
              <a:t>Tune </a:t>
            </a:r>
            <a:r>
              <a:rPr lang="fr-CH" sz="1000" dirty="0" err="1" smtClean="0"/>
              <a:t>decay</a:t>
            </a:r>
            <a:r>
              <a:rPr lang="fr-CH" sz="1000" dirty="0" smtClean="0"/>
              <a:t> </a:t>
            </a:r>
            <a:r>
              <a:rPr lang="fr-CH" sz="1000" dirty="0" err="1" smtClean="0"/>
              <a:t>during</a:t>
            </a:r>
            <a:r>
              <a:rPr lang="fr-CH" sz="1000" dirty="0" smtClean="0"/>
              <a:t> </a:t>
            </a:r>
            <a:r>
              <a:rPr lang="fr-CH" sz="1000" dirty="0" err="1" smtClean="0"/>
              <a:t>several</a:t>
            </a:r>
            <a:r>
              <a:rPr lang="fr-CH" sz="1000" dirty="0" smtClean="0"/>
              <a:t> injections in 2011 and 2010 (N. </a:t>
            </a:r>
            <a:r>
              <a:rPr lang="fr-CH" sz="1000" dirty="0" err="1" smtClean="0"/>
              <a:t>Aquilina</a:t>
            </a:r>
            <a:r>
              <a:rPr lang="fr-CH" sz="1000" dirty="0" smtClean="0"/>
              <a:t>)</a:t>
            </a:r>
            <a:endParaRPr lang="en-US" sz="1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5108" y="2620656"/>
            <a:ext cx="3394668" cy="2324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1407" y="2641626"/>
            <a:ext cx="3437420" cy="235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Chromaticity during ramp - </a:t>
            </a:r>
            <a:fld id="{5B0F2CE2-42CD-4A74-A04F-1839686887D0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ym typeface="Symbol" pitchFamily="18" charset="2"/>
              </a:rPr>
              <a:t>Decay of chromaticity </a:t>
            </a:r>
            <a:r>
              <a:rPr lang="en-GB" dirty="0" smtClean="0">
                <a:sym typeface="Symbol" pitchFamily="18" charset="2"/>
              </a:rPr>
              <a:t>looks similar to last year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Amplitude: about 20 units     Time constant: 1000 s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We can try the dynamic correction when we want</a:t>
            </a:r>
            <a:endParaRPr lang="en-GB" dirty="0" smtClean="0">
              <a:sym typeface="Symbol" pitchFamily="18" charset="2"/>
            </a:endParaRPr>
          </a:p>
          <a:p>
            <a:pPr lvl="1" eaLnBrk="1" hangingPunct="1"/>
            <a:endParaRPr lang="en-GB" dirty="0" smtClean="0">
              <a:sym typeface="Symbol" pitchFamily="18" charset="2"/>
            </a:endParaRPr>
          </a:p>
          <a:p>
            <a:pPr lvl="1" eaLnBrk="1" hangingPunct="1"/>
            <a:endParaRPr lang="en-GB" dirty="0" smtClean="0">
              <a:sym typeface="Symbol" pitchFamily="18" charset="2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7678738" cy="904875"/>
          </a:xfrm>
        </p:spPr>
        <p:txBody>
          <a:bodyPr/>
          <a:lstStyle/>
          <a:p>
            <a:pPr eaLnBrk="1" hangingPunct="1"/>
            <a:r>
              <a:rPr lang="fr-CH" dirty="0" smtClean="0">
                <a:solidFill>
                  <a:schemeClr val="bg1"/>
                </a:solidFill>
                <a:sym typeface="Symbol" pitchFamily="18" charset="2"/>
              </a:rPr>
              <a:t>CHROMATICITY DECAY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2669" y="5245240"/>
            <a:ext cx="44534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000" dirty="0" err="1" smtClean="0"/>
              <a:t>Chromaticity</a:t>
            </a:r>
            <a:r>
              <a:rPr lang="fr-CH" sz="1000" dirty="0" smtClean="0"/>
              <a:t> </a:t>
            </a:r>
            <a:r>
              <a:rPr lang="fr-CH" sz="1000" dirty="0" err="1" smtClean="0"/>
              <a:t>decay</a:t>
            </a:r>
            <a:r>
              <a:rPr lang="fr-CH" sz="1000" dirty="0" smtClean="0"/>
              <a:t> </a:t>
            </a:r>
            <a:r>
              <a:rPr lang="fr-CH" sz="1000" dirty="0" err="1" smtClean="0"/>
              <a:t>during</a:t>
            </a:r>
            <a:r>
              <a:rPr lang="fr-CH" sz="1000" dirty="0" smtClean="0"/>
              <a:t> </a:t>
            </a:r>
            <a:r>
              <a:rPr lang="fr-CH" sz="1000" dirty="0" err="1" smtClean="0"/>
              <a:t>several</a:t>
            </a:r>
            <a:r>
              <a:rPr lang="fr-CH" sz="1000" dirty="0" smtClean="0"/>
              <a:t> injections in 2011 and 2010 (N. </a:t>
            </a:r>
            <a:r>
              <a:rPr lang="fr-CH" sz="1000" dirty="0" err="1" smtClean="0"/>
              <a:t>Aquilina</a:t>
            </a:r>
            <a:r>
              <a:rPr lang="fr-CH" sz="1000" dirty="0" smtClean="0"/>
              <a:t>)</a:t>
            </a:r>
            <a:endParaRPr lang="en-US" sz="1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248" y="2388995"/>
            <a:ext cx="3960000" cy="257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4206" y="2459334"/>
            <a:ext cx="3960000" cy="257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Chromaticity during ramp - </a:t>
            </a:r>
            <a:fld id="{5B0F2CE2-42CD-4A74-A04F-1839686887D0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ym typeface="Symbol" pitchFamily="18" charset="2"/>
              </a:rPr>
              <a:t>At the end of the ramp the model is perfect (within a few units of </a:t>
            </a:r>
            <a:r>
              <a:rPr lang="en-GB" dirty="0" err="1" smtClean="0">
                <a:sym typeface="Symbol" pitchFamily="18" charset="2"/>
              </a:rPr>
              <a:t>chroma</a:t>
            </a:r>
            <a:r>
              <a:rPr lang="en-GB" dirty="0" smtClean="0">
                <a:sym typeface="Symbol" pitchFamily="18" charset="2"/>
              </a:rPr>
              <a:t>)</a:t>
            </a:r>
          </a:p>
          <a:p>
            <a:pPr eaLnBrk="1" hangingPunct="1"/>
            <a:r>
              <a:rPr lang="en-GB" dirty="0" smtClean="0">
                <a:sym typeface="Symbol" pitchFamily="18" charset="2"/>
              </a:rPr>
              <a:t>At injection </a:t>
            </a:r>
            <a:r>
              <a:rPr lang="en-GB" dirty="0" err="1" smtClean="0">
                <a:sym typeface="Symbol" pitchFamily="18" charset="2"/>
              </a:rPr>
              <a:t>chroma</a:t>
            </a:r>
            <a:r>
              <a:rPr lang="en-GB" dirty="0" smtClean="0">
                <a:sym typeface="Symbol" pitchFamily="18" charset="2"/>
              </a:rPr>
              <a:t> is </a:t>
            </a:r>
            <a:r>
              <a:rPr lang="en-GB" dirty="0" err="1" smtClean="0">
                <a:sym typeface="Symbol" pitchFamily="18" charset="2"/>
              </a:rPr>
              <a:t>undercorrected</a:t>
            </a:r>
            <a:r>
              <a:rPr lang="en-GB" dirty="0" smtClean="0">
                <a:sym typeface="Symbol" pitchFamily="18" charset="2"/>
              </a:rPr>
              <a:t> of about 10-20 units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7678738" cy="90487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sym typeface="Symbol" pitchFamily="18" charset="2"/>
              </a:rPr>
              <a:t>RECONSTRUCTION OF CHROMATICITY DURING RAMP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6830" y="3246067"/>
            <a:ext cx="4797355" cy="30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763297" y="6400800"/>
            <a:ext cx="4148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000" dirty="0" err="1" smtClean="0"/>
              <a:t>Chromaticity</a:t>
            </a:r>
            <a:r>
              <a:rPr lang="fr-CH" sz="1000" dirty="0" smtClean="0"/>
              <a:t> </a:t>
            </a:r>
            <a:r>
              <a:rPr lang="fr-CH" sz="1000" dirty="0" err="1" smtClean="0"/>
              <a:t>w.r.t</a:t>
            </a:r>
            <a:r>
              <a:rPr lang="fr-CH" sz="1000" dirty="0" smtClean="0"/>
              <a:t>. nominal </a:t>
            </a:r>
            <a:r>
              <a:rPr lang="fr-CH" sz="1000" dirty="0" err="1" smtClean="0"/>
              <a:t>during</a:t>
            </a:r>
            <a:r>
              <a:rPr lang="fr-CH" sz="1000" dirty="0" smtClean="0"/>
              <a:t> </a:t>
            </a:r>
            <a:r>
              <a:rPr lang="fr-CH" sz="1000" dirty="0" err="1" smtClean="0"/>
              <a:t>ramp</a:t>
            </a:r>
            <a:r>
              <a:rPr lang="fr-CH" sz="1000" dirty="0" smtClean="0"/>
              <a:t> on 28 </a:t>
            </a:r>
            <a:r>
              <a:rPr lang="fr-CH" sz="1000" dirty="0" err="1" smtClean="0"/>
              <a:t>February</a:t>
            </a:r>
            <a:r>
              <a:rPr lang="fr-CH" sz="1000" dirty="0" smtClean="0"/>
              <a:t> (E. </a:t>
            </a:r>
            <a:r>
              <a:rPr lang="fr-CH" sz="1000" dirty="0" err="1" smtClean="0"/>
              <a:t>Todesco</a:t>
            </a:r>
            <a:r>
              <a:rPr lang="fr-CH" sz="1000" dirty="0" smtClean="0"/>
              <a:t>)</a:t>
            </a:r>
            <a:endParaRPr lang="en-US" sz="1000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>
            <a:off x="4044462" y="3240594"/>
            <a:ext cx="3557116" cy="3717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>
            <a:off x="2557306" y="3240593"/>
            <a:ext cx="2039815" cy="2411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Chromaticity during ramp - </a:t>
            </a:r>
            <a:fld id="{5B0F2CE2-42CD-4A74-A04F-1839686887D0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190625"/>
            <a:ext cx="4958443" cy="5240338"/>
          </a:xfrm>
        </p:spPr>
        <p:txBody>
          <a:bodyPr/>
          <a:lstStyle/>
          <a:p>
            <a:pPr eaLnBrk="1" hangingPunct="1"/>
            <a:r>
              <a:rPr lang="en-GB" dirty="0" smtClean="0">
                <a:sym typeface="Symbol" pitchFamily="18" charset="2"/>
              </a:rPr>
              <a:t>At injection </a:t>
            </a:r>
            <a:r>
              <a:rPr lang="en-GB" dirty="0" err="1" smtClean="0">
                <a:sym typeface="Symbol" pitchFamily="18" charset="2"/>
              </a:rPr>
              <a:t>chroma</a:t>
            </a:r>
            <a:r>
              <a:rPr lang="en-GB" dirty="0" smtClean="0">
                <a:sym typeface="Symbol" pitchFamily="18" charset="2"/>
              </a:rPr>
              <a:t> is under corrected of about 10-20 units</a:t>
            </a:r>
          </a:p>
          <a:p>
            <a:pPr eaLnBrk="1" hangingPunct="1"/>
            <a:r>
              <a:rPr lang="en-GB" dirty="0" smtClean="0">
                <a:sym typeface="Symbol" pitchFamily="18" charset="2"/>
              </a:rPr>
              <a:t>The hysteresis of MS can be the cause: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Their setting at injection are about  5 A and 8 A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At 5 A the hysteresis is about 10%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Natural </a:t>
            </a:r>
            <a:r>
              <a:rPr lang="en-GB" dirty="0" err="1" smtClean="0">
                <a:sym typeface="Symbol" pitchFamily="18" charset="2"/>
              </a:rPr>
              <a:t>chroma</a:t>
            </a:r>
            <a:r>
              <a:rPr lang="en-GB" dirty="0" smtClean="0">
                <a:sym typeface="Symbol" pitchFamily="18" charset="2"/>
              </a:rPr>
              <a:t> is 82-86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Nearly 10 units not corrected</a:t>
            </a:r>
          </a:p>
          <a:p>
            <a:pPr eaLnBrk="1" hangingPunct="1"/>
            <a:r>
              <a:rPr lang="en-GB" dirty="0" smtClean="0">
                <a:sym typeface="Symbol" pitchFamily="18" charset="2"/>
              </a:rPr>
              <a:t>Including </a:t>
            </a:r>
            <a:r>
              <a:rPr lang="en-GB" dirty="0" smtClean="0">
                <a:sym typeface="Symbol" pitchFamily="18" charset="2"/>
              </a:rPr>
              <a:t>MS hysteresis we should bring down injection values of about 8 </a:t>
            </a:r>
            <a:r>
              <a:rPr lang="en-GB" dirty="0" smtClean="0">
                <a:sym typeface="Symbol" pitchFamily="18" charset="2"/>
              </a:rPr>
              <a:t>units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Values are ready</a:t>
            </a:r>
            <a:endParaRPr lang="en-GB" dirty="0" smtClean="0">
              <a:sym typeface="Symbol" pitchFamily="18" charset="2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7678738" cy="90487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sym typeface="Symbol" pitchFamily="18" charset="2"/>
              </a:rPr>
              <a:t>UNDERCORRECTION AT INJECTION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7570" y="1286189"/>
            <a:ext cx="3446644" cy="2220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436158" y="3577214"/>
            <a:ext cx="34163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000" dirty="0" err="1" smtClean="0"/>
              <a:t>Chromaticity</a:t>
            </a:r>
            <a:r>
              <a:rPr lang="fr-CH" sz="1000" dirty="0" smtClean="0"/>
              <a:t> </a:t>
            </a:r>
            <a:r>
              <a:rPr lang="fr-CH" sz="1000" dirty="0" err="1" smtClean="0"/>
              <a:t>w.r.t</a:t>
            </a:r>
            <a:r>
              <a:rPr lang="fr-CH" sz="1000" dirty="0" smtClean="0"/>
              <a:t>. nominal </a:t>
            </a:r>
            <a:r>
              <a:rPr lang="fr-CH" sz="1000" dirty="0" err="1" smtClean="0"/>
              <a:t>during</a:t>
            </a:r>
            <a:r>
              <a:rPr lang="fr-CH" sz="1000" dirty="0" smtClean="0"/>
              <a:t> </a:t>
            </a:r>
            <a:r>
              <a:rPr lang="fr-CH" sz="1000" dirty="0" err="1" smtClean="0"/>
              <a:t>ramp</a:t>
            </a:r>
            <a:r>
              <a:rPr lang="fr-CH" sz="1000" dirty="0" smtClean="0"/>
              <a:t> on 28 </a:t>
            </a:r>
            <a:r>
              <a:rPr lang="fr-CH" sz="1000" dirty="0" err="1" smtClean="0"/>
              <a:t>February</a:t>
            </a:r>
            <a:endParaRPr lang="en-US" sz="1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8219" y="4150623"/>
            <a:ext cx="3334186" cy="2036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504862" y="6201509"/>
            <a:ext cx="36391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000" dirty="0" err="1" smtClean="0"/>
              <a:t>Measured</a:t>
            </a:r>
            <a:r>
              <a:rPr lang="fr-CH" sz="1000" dirty="0" smtClean="0"/>
              <a:t> </a:t>
            </a:r>
            <a:r>
              <a:rPr lang="fr-CH" sz="1000" dirty="0" err="1" smtClean="0"/>
              <a:t>hysteresis</a:t>
            </a:r>
            <a:r>
              <a:rPr lang="fr-CH" sz="1000" dirty="0" smtClean="0"/>
              <a:t> of the MS (V. </a:t>
            </a:r>
            <a:r>
              <a:rPr lang="fr-CH" sz="1000" dirty="0" err="1" smtClean="0"/>
              <a:t>Remondino</a:t>
            </a:r>
            <a:r>
              <a:rPr lang="fr-CH" sz="1000" dirty="0" smtClean="0"/>
              <a:t>, W. </a:t>
            </a:r>
            <a:r>
              <a:rPr lang="fr-CH" sz="1000" dirty="0" err="1" smtClean="0"/>
              <a:t>Venturini</a:t>
            </a:r>
            <a:r>
              <a:rPr lang="fr-CH" sz="1000" dirty="0" smtClean="0"/>
              <a:t>)</a:t>
            </a:r>
            <a:endParaRPr lang="en-US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Chromaticity during ramp - </a:t>
            </a:r>
            <a:fld id="{5B0F2CE2-42CD-4A74-A04F-1839686887D0}" type="slidenum">
              <a:rPr lang="en-US" smtClean="0"/>
              <a:pPr>
                <a:defRPr/>
              </a:pPr>
              <a:t>6</a:t>
            </a:fld>
            <a:endParaRPr lang="en-US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190625"/>
            <a:ext cx="8666285" cy="5240338"/>
          </a:xfrm>
        </p:spPr>
        <p:txBody>
          <a:bodyPr/>
          <a:lstStyle/>
          <a:p>
            <a:pPr eaLnBrk="1" hangingPunct="1"/>
            <a:r>
              <a:rPr lang="en-GB" dirty="0" smtClean="0">
                <a:sym typeface="Symbol" pitchFamily="18" charset="2"/>
              </a:rPr>
              <a:t>Analysis of two ramps: 25-30 units of </a:t>
            </a:r>
            <a:r>
              <a:rPr lang="en-GB" dirty="0" err="1" smtClean="0">
                <a:sym typeface="Symbol" pitchFamily="18" charset="2"/>
              </a:rPr>
              <a:t>chroma</a:t>
            </a:r>
            <a:r>
              <a:rPr lang="en-GB" dirty="0" smtClean="0">
                <a:sym typeface="Symbol" pitchFamily="18" charset="2"/>
              </a:rPr>
              <a:t> during snapback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Today we correct 18 units – are we </a:t>
            </a:r>
            <a:r>
              <a:rPr lang="en-GB" dirty="0" err="1" smtClean="0">
                <a:sym typeface="Symbol" pitchFamily="18" charset="2"/>
              </a:rPr>
              <a:t>undercorrecting</a:t>
            </a:r>
            <a:r>
              <a:rPr lang="en-GB" dirty="0" smtClean="0">
                <a:sym typeface="Symbol" pitchFamily="18" charset="2"/>
              </a:rPr>
              <a:t>?</a:t>
            </a:r>
            <a:endParaRPr lang="en-GB" dirty="0" smtClean="0">
              <a:sym typeface="Symbol" pitchFamily="18" charset="2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7678738" cy="90487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sym typeface="Symbol" pitchFamily="18" charset="2"/>
              </a:rPr>
              <a:t>SNAPBACK ESTIMATE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4070" y="6400800"/>
            <a:ext cx="34612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000" dirty="0" err="1" smtClean="0"/>
              <a:t>Chromaticity</a:t>
            </a:r>
            <a:r>
              <a:rPr lang="fr-CH" sz="1000" dirty="0" smtClean="0"/>
              <a:t> </a:t>
            </a:r>
            <a:r>
              <a:rPr lang="fr-CH" sz="1000" dirty="0" err="1" smtClean="0"/>
              <a:t>during</a:t>
            </a:r>
            <a:r>
              <a:rPr lang="fr-CH" sz="1000" dirty="0" smtClean="0"/>
              <a:t> </a:t>
            </a:r>
            <a:r>
              <a:rPr lang="fr-CH" sz="1000" dirty="0" err="1" smtClean="0"/>
              <a:t>snapback</a:t>
            </a:r>
            <a:r>
              <a:rPr lang="fr-CH" sz="1000" dirty="0" smtClean="0"/>
              <a:t> in </a:t>
            </a:r>
            <a:r>
              <a:rPr lang="fr-CH" sz="1000" dirty="0" err="1" smtClean="0"/>
              <a:t>two</a:t>
            </a:r>
            <a:r>
              <a:rPr lang="fr-CH" sz="1000" dirty="0" smtClean="0"/>
              <a:t> </a:t>
            </a:r>
            <a:r>
              <a:rPr lang="fr-CH" sz="1000" dirty="0" err="1" smtClean="0"/>
              <a:t>ramps</a:t>
            </a:r>
            <a:r>
              <a:rPr lang="fr-CH" sz="1000" dirty="0" smtClean="0"/>
              <a:t> (M. </a:t>
            </a:r>
            <a:r>
              <a:rPr lang="fr-CH" sz="1000" dirty="0" err="1" smtClean="0"/>
              <a:t>Lamont</a:t>
            </a:r>
            <a:r>
              <a:rPr lang="fr-CH" sz="1000" dirty="0" smtClean="0"/>
              <a:t>)</a:t>
            </a:r>
            <a:endParaRPr lang="en-US" sz="1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7931" y="2533453"/>
            <a:ext cx="6039059" cy="391588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Chromaticity during ramp - </a:t>
            </a:r>
            <a:fld id="{5B0F2CE2-42CD-4A74-A04F-1839686887D0}" type="slidenum">
              <a:rPr lang="en-US" smtClean="0"/>
              <a:pPr>
                <a:defRPr/>
              </a:pPr>
              <a:t>7</a:t>
            </a:fld>
            <a:endParaRPr lang="en-US" dirty="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190625"/>
            <a:ext cx="8666285" cy="5240338"/>
          </a:xfrm>
        </p:spPr>
        <p:txBody>
          <a:bodyPr/>
          <a:lstStyle/>
          <a:p>
            <a:pPr eaLnBrk="1" hangingPunct="1"/>
            <a:r>
              <a:rPr lang="en-GB" dirty="0" smtClean="0">
                <a:sym typeface="Symbol" pitchFamily="18" charset="2"/>
              </a:rPr>
              <a:t>New cycle at 100 A implemented in 2011</a:t>
            </a:r>
            <a:endParaRPr lang="en-GB" dirty="0" smtClean="0">
              <a:sym typeface="Symbol" pitchFamily="18" charset="2"/>
            </a:endParaRP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And no </a:t>
            </a:r>
            <a:r>
              <a:rPr lang="en-GB" dirty="0" err="1" smtClean="0">
                <a:sym typeface="Symbol" pitchFamily="18" charset="2"/>
              </a:rPr>
              <a:t>preinjection</a:t>
            </a:r>
            <a:r>
              <a:rPr lang="en-GB" dirty="0" smtClean="0">
                <a:sym typeface="Symbol" pitchFamily="18" charset="2"/>
              </a:rPr>
              <a:t> porch</a:t>
            </a:r>
          </a:p>
          <a:p>
            <a:pPr eaLnBrk="1" hangingPunct="1"/>
            <a:r>
              <a:rPr lang="en-GB" dirty="0" smtClean="0">
                <a:sym typeface="Symbol" pitchFamily="18" charset="2"/>
              </a:rPr>
              <a:t>Decay: 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Same decay of </a:t>
            </a:r>
            <a:r>
              <a:rPr lang="en-GB" dirty="0" err="1" smtClean="0">
                <a:sym typeface="Symbol" pitchFamily="18" charset="2"/>
              </a:rPr>
              <a:t>chroma</a:t>
            </a:r>
            <a:r>
              <a:rPr lang="en-GB" dirty="0" smtClean="0">
                <a:sym typeface="Symbol" pitchFamily="18" charset="2"/>
              </a:rPr>
              <a:t> as last year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Smaller decay of tune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Dynamic corrections can be tried</a:t>
            </a:r>
          </a:p>
          <a:p>
            <a:pPr eaLnBrk="1" hangingPunct="1"/>
            <a:r>
              <a:rPr lang="en-GB" dirty="0" smtClean="0">
                <a:sym typeface="Symbol" pitchFamily="18" charset="2"/>
              </a:rPr>
              <a:t>Systematic </a:t>
            </a:r>
            <a:r>
              <a:rPr lang="en-GB" dirty="0" err="1" smtClean="0">
                <a:sym typeface="Symbol" pitchFamily="18" charset="2"/>
              </a:rPr>
              <a:t>offeset</a:t>
            </a:r>
            <a:r>
              <a:rPr lang="en-GB" dirty="0" smtClean="0">
                <a:sym typeface="Symbol" pitchFamily="18" charset="2"/>
              </a:rPr>
              <a:t> of about 20 units of </a:t>
            </a:r>
            <a:r>
              <a:rPr lang="en-GB" dirty="0" err="1" smtClean="0">
                <a:sym typeface="Symbol" pitchFamily="18" charset="2"/>
              </a:rPr>
              <a:t>chroma</a:t>
            </a:r>
            <a:r>
              <a:rPr lang="en-GB" dirty="0" smtClean="0">
                <a:sym typeface="Symbol" pitchFamily="18" charset="2"/>
              </a:rPr>
              <a:t> at injection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A good fraction can be due </a:t>
            </a:r>
            <a:r>
              <a:rPr lang="en-GB" dirty="0" smtClean="0">
                <a:sym typeface="Symbol" pitchFamily="18" charset="2"/>
              </a:rPr>
              <a:t>to MS hysteresis – added in the model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This should reduce the error in </a:t>
            </a:r>
            <a:r>
              <a:rPr lang="en-GB" dirty="0" err="1" smtClean="0">
                <a:sym typeface="Symbol" pitchFamily="18" charset="2"/>
              </a:rPr>
              <a:t>chroma</a:t>
            </a:r>
            <a:r>
              <a:rPr lang="en-GB" dirty="0" smtClean="0">
                <a:sym typeface="Symbol" pitchFamily="18" charset="2"/>
              </a:rPr>
              <a:t> at injection</a:t>
            </a: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Model at 3.5 </a:t>
            </a:r>
            <a:r>
              <a:rPr lang="en-GB" dirty="0" err="1" smtClean="0">
                <a:sym typeface="Symbol" pitchFamily="18" charset="2"/>
              </a:rPr>
              <a:t>TeV</a:t>
            </a:r>
            <a:r>
              <a:rPr lang="en-GB" dirty="0" smtClean="0">
                <a:sym typeface="Symbol" pitchFamily="18" charset="2"/>
              </a:rPr>
              <a:t> very good (within a few </a:t>
            </a:r>
            <a:r>
              <a:rPr lang="en-GB" dirty="0" err="1" smtClean="0">
                <a:sym typeface="Symbol" pitchFamily="18" charset="2"/>
              </a:rPr>
              <a:t>chroma</a:t>
            </a:r>
            <a:r>
              <a:rPr lang="en-GB" dirty="0" smtClean="0">
                <a:sym typeface="Symbol" pitchFamily="18" charset="2"/>
              </a:rPr>
              <a:t> units)</a:t>
            </a:r>
          </a:p>
          <a:p>
            <a:pPr eaLnBrk="1" hangingPunct="1"/>
            <a:r>
              <a:rPr lang="en-GB" dirty="0" smtClean="0">
                <a:sym typeface="Symbol" pitchFamily="18" charset="2"/>
              </a:rPr>
              <a:t>Some uncertainties on the amplitude of snapback</a:t>
            </a:r>
            <a:endParaRPr lang="en-GB" dirty="0" smtClean="0">
              <a:sym typeface="Symbol" pitchFamily="18" charset="2"/>
            </a:endParaRPr>
          </a:p>
          <a:p>
            <a:pPr lvl="1" eaLnBrk="1" hangingPunct="1"/>
            <a:r>
              <a:rPr lang="en-GB" dirty="0" smtClean="0">
                <a:sym typeface="Symbol" pitchFamily="18" charset="2"/>
              </a:rPr>
              <a:t>In the range 20-30 units of chromaticity – more analysis needed</a:t>
            </a:r>
            <a:endParaRPr lang="en-GB" dirty="0" smtClean="0">
              <a:sym typeface="Symbol" pitchFamily="18" charset="2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96838"/>
            <a:ext cx="7678738" cy="90487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1"/>
                </a:solidFill>
                <a:sym typeface="Symbol" pitchFamily="18" charset="2"/>
              </a:rPr>
              <a:t>CONCLUSIONS</a:t>
            </a:r>
            <a:endParaRPr lang="en-US" dirty="0" smtClean="0">
              <a:solidFill>
                <a:schemeClr val="bg1"/>
              </a:solidFill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Felix Titling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44350</TotalTime>
  <Words>407</Words>
  <Application>Microsoft Office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1_Default Design</vt:lpstr>
      <vt:lpstr>Custom Design</vt:lpstr>
      <vt:lpstr>UPDATE ON FIELD MODEL:  TUNE AND CHROMATICITY</vt:lpstr>
      <vt:lpstr>TUNE DECAY</vt:lpstr>
      <vt:lpstr>CHROMATICITY DECAY</vt:lpstr>
      <vt:lpstr>RECONSTRUCTION OF CHROMATICITY DURING RAMP</vt:lpstr>
      <vt:lpstr>UNDERCORRECTION AT INJECTION</vt:lpstr>
      <vt:lpstr>SNAPBACK ESTIMATE</vt:lpstr>
      <vt:lpstr>CONCLUSIONS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Large Hadron Collider  and the role of superconductivity in one of the largest scientific enterprises</dc:title>
  <dc:creator>bellesia</dc:creator>
  <cp:lastModifiedBy>etodesco</cp:lastModifiedBy>
  <cp:revision>600</cp:revision>
  <dcterms:created xsi:type="dcterms:W3CDTF">2006-07-31T18:23:56Z</dcterms:created>
  <dcterms:modified xsi:type="dcterms:W3CDTF">2011-03-15T13:12:13Z</dcterms:modified>
</cp:coreProperties>
</file>