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302" r:id="rId3"/>
    <p:sldId id="294" r:id="rId4"/>
    <p:sldId id="286" r:id="rId5"/>
    <p:sldId id="297" r:id="rId6"/>
    <p:sldId id="285" r:id="rId7"/>
    <p:sldId id="292" r:id="rId8"/>
    <p:sldId id="293" r:id="rId9"/>
    <p:sldId id="284" r:id="rId10"/>
    <p:sldId id="300" r:id="rId11"/>
    <p:sldId id="290" r:id="rId12"/>
    <p:sldId id="291" r:id="rId13"/>
    <p:sldId id="295" r:id="rId14"/>
    <p:sldId id="301" r:id="rId15"/>
    <p:sldId id="298" r:id="rId16"/>
    <p:sldId id="288" r:id="rId17"/>
    <p:sldId id="289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E" initials="N" lastIdx="23" clrIdx="0"/>
  <p:cmAuthor id="1" name="Eckhard Elsen" initials="EE" lastIdx="5" clrIdx="1"/>
  <p:cmAuthor id="2" name="Tobias Bär" initials="T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3486" autoAdjust="0"/>
  </p:normalViewPr>
  <p:slideViewPr>
    <p:cSldViewPr snapToGrid="0">
      <p:cViewPr varScale="1">
        <p:scale>
          <a:sx n="69" d="100"/>
          <a:sy n="69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2511-00C4-42D4-8BDB-C10FA4CD4A8E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48FE-F4C4-4889-9AFF-382C7F947FD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44916-2D89-44BD-9332-59A9AE37353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72F1A8-F109-49EE-8B5D-9421602F56C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6mm </a:t>
            </a:r>
            <a:r>
              <a:rPr lang="de-AT" dirty="0" err="1" smtClean="0"/>
              <a:t>error</a:t>
            </a:r>
            <a:r>
              <a:rPr lang="de-AT" dirty="0" smtClean="0"/>
              <a:t> dazuschreiben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Simulated</a:t>
            </a:r>
            <a:r>
              <a:rPr lang="de-AT" dirty="0" smtClean="0"/>
              <a:t>! (Xavier)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Simulated</a:t>
            </a:r>
            <a:r>
              <a:rPr lang="de-AT" dirty="0" smtClean="0"/>
              <a:t>! (Xavier)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2F1A8-F109-49EE-8B5D-9421602F56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1945" y="2809875"/>
            <a:ext cx="7105650" cy="1409700"/>
          </a:xfrm>
          <a:prstGeom prst="rect">
            <a:avLst/>
          </a:prstGeom>
        </p:spPr>
        <p:txBody>
          <a:bodyPr/>
          <a:lstStyle>
            <a:lvl1pPr>
              <a:defRPr b="1" spc="300">
                <a:solidFill>
                  <a:schemeClr val="tx2"/>
                </a:solidFill>
                <a:latin typeface="Cambria" pitchFamily="18" charset="0"/>
              </a:defRPr>
            </a:lvl1pPr>
            <a:lvl2pPr>
              <a:defRPr b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1">
                <a:solidFill>
                  <a:schemeClr val="accent5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38424" y="4295775"/>
            <a:ext cx="6353175" cy="1924050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1"/>
                </a:solidFill>
                <a:latin typeface="Cambria" pitchFamily="18" charset="0"/>
              </a:defRPr>
            </a:lvl1pPr>
            <a:lvl2pPr>
              <a:defRPr sz="2400" b="0" i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0">
                <a:solidFill>
                  <a:schemeClr val="tx1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Subtitle and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1076" y="1066800"/>
            <a:ext cx="8691004" cy="5212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36B1D4F-E6E4-470A-A144-E2C6DC4DDB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 rot="16200000">
            <a:off x="-2841560" y="3708663"/>
            <a:ext cx="59908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K. Fuchsberger 	      Reference Orbit Management</a:t>
            </a:r>
            <a:endParaRPr lang="de-AT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36B1D4F-E6E4-470A-A144-E2C6DC4DDB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 rot="16200000">
            <a:off x="-2841560" y="3708663"/>
            <a:ext cx="59908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solidFill>
                  <a:schemeClr val="bg1">
                    <a:lumMod val="50000"/>
                  </a:schemeClr>
                </a:solidFill>
              </a:rPr>
              <a:t>22-02-2011,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K. Fuchsberger 	     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visit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dresden</a:t>
            </a:r>
            <a:endParaRPr lang="de-AT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9544" y="1051560"/>
            <a:ext cx="8707295" cy="5212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-2841560" y="3708663"/>
            <a:ext cx="59908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solidFill>
                  <a:schemeClr val="bg1">
                    <a:lumMod val="50000"/>
                  </a:schemeClr>
                </a:solidFill>
              </a:rPr>
              <a:t>22-02-2011,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K. Fuchsberger 	     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visit</a:t>
            </a:r>
            <a:r>
              <a:rPr lang="de-AT" sz="140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400" b="1" baseline="0" dirty="0" err="1" smtClean="0">
                <a:solidFill>
                  <a:schemeClr val="bg1">
                    <a:lumMod val="50000"/>
                  </a:schemeClr>
                </a:solidFill>
              </a:rPr>
              <a:t>dresden</a:t>
            </a:r>
            <a:endParaRPr lang="de-AT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4763"/>
            <a:ext cx="8763000" cy="6091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84438" y="6597650"/>
            <a:ext cx="403225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Rüdiger Schmidt CERN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597650"/>
            <a:ext cx="213360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BC724E-2635-45E4-B144-A55626F3331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6" descr="LOGO-BE-60x60b.jpg"/>
          <p:cNvPicPr>
            <a:picLocks noChangeAspect="1"/>
          </p:cNvPicPr>
          <p:nvPr/>
        </p:nvPicPr>
        <p:blipFill>
          <a:blip r:embed="rId8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7" descr="banner-ble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36B1D4F-E6E4-470A-A144-E2C6DC4DDB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669" r:id="rId3"/>
    <p:sldLayoutId id="2147483667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3483" y="2016895"/>
            <a:ext cx="8166537" cy="120890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Status of Orbit Feedback Reference Orbit Handling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6600" y="3436884"/>
            <a:ext cx="7950200" cy="3421116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Kajetan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Fuchsberger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behalf of and thanks to…</a:t>
            </a:r>
          </a:p>
          <a:p>
            <a:pPr marL="285750" lvl="1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Wenninger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L. Ponce, R.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Steinhagen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M. Andersen, T. Baer, S.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Redaelli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X.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Buffat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G. Mueller, … 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Max Orbit </a:t>
            </a:r>
            <a:r>
              <a:rPr lang="de-AT" dirty="0" err="1" smtClean="0"/>
              <a:t>changes</a:t>
            </a:r>
            <a:r>
              <a:rPr lang="de-AT" dirty="0" smtClean="0"/>
              <a:t> R8.B1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305162" y="6488668"/>
            <a:ext cx="241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Data </a:t>
            </a:r>
            <a:r>
              <a:rPr lang="de-AT" dirty="0" err="1" smtClean="0"/>
              <a:t>Courtesy</a:t>
            </a:r>
            <a:r>
              <a:rPr lang="de-AT" dirty="0" smtClean="0"/>
              <a:t>: X. </a:t>
            </a:r>
            <a:r>
              <a:rPr lang="de-AT" dirty="0" err="1" smtClean="0"/>
              <a:t>Buffat</a:t>
            </a:r>
            <a:endParaRPr lang="de-AT" dirty="0" smtClean="0"/>
          </a:p>
        </p:txBody>
      </p:sp>
      <p:pic>
        <p:nvPicPr>
          <p:cNvPr id="10" name="Grafik 9" descr="pos-change-diff-to-385-r8-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74" y="3477844"/>
            <a:ext cx="6715126" cy="3065831"/>
          </a:xfrm>
          <a:prstGeom prst="rect">
            <a:avLst/>
          </a:prstGeom>
        </p:spPr>
      </p:pic>
      <p:pic>
        <p:nvPicPr>
          <p:cNvPr id="12" name="Grafik 11" descr="orbit-change-bpmsy-4r8-b1-linear38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825" y="856948"/>
            <a:ext cx="5639925" cy="26247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 bwMode="auto">
          <a:xfrm>
            <a:off x="4752975" y="5857875"/>
            <a:ext cx="390525" cy="1905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8" name="Gerade Verbindung mit Pfeil 17"/>
          <p:cNvCxnSpPr>
            <a:endCxn id="17" idx="2"/>
          </p:cNvCxnSpPr>
          <p:nvPr/>
        </p:nvCxnSpPr>
        <p:spPr bwMode="auto">
          <a:xfrm>
            <a:off x="2390775" y="5734050"/>
            <a:ext cx="2362200" cy="2190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314325" y="5572125"/>
            <a:ext cx="207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Max Error &lt; 0.6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orbit-change-tc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62" y="1202512"/>
            <a:ext cx="6162675" cy="2771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Orbit </a:t>
            </a:r>
            <a:r>
              <a:rPr lang="de-AT" dirty="0" err="1" smtClean="0"/>
              <a:t>changes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TCTs</a:t>
            </a:r>
            <a:endParaRPr lang="de-AT" dirty="0"/>
          </a:p>
        </p:txBody>
      </p:sp>
      <p:pic>
        <p:nvPicPr>
          <p:cNvPr id="8" name="Grafik 7" descr="orbit-deltas-to-385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4112" y="3862387"/>
            <a:ext cx="6162675" cy="2771775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 bwMode="auto">
          <a:xfrm rot="2710780">
            <a:off x="2082802" y="3692526"/>
            <a:ext cx="850900" cy="4953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533900" y="4495800"/>
            <a:ext cx="390525" cy="1905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1" name="Gerade Verbindung mit Pfeil 10"/>
          <p:cNvCxnSpPr>
            <a:endCxn id="10" idx="2"/>
          </p:cNvCxnSpPr>
          <p:nvPr/>
        </p:nvCxnSpPr>
        <p:spPr bwMode="auto">
          <a:xfrm flipV="1">
            <a:off x="2152650" y="4591050"/>
            <a:ext cx="2381250" cy="142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304800" y="4314825"/>
            <a:ext cx="21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Max Error &lt; 0.17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Incorporation-effect</a:t>
            </a:r>
            <a:endParaRPr lang="de-AT" dirty="0"/>
          </a:p>
        </p:txBody>
      </p:sp>
      <p:pic>
        <p:nvPicPr>
          <p:cNvPr id="4" name="Grafik 3" descr="_Trim_Editor_09-Mar-11_11-22-29.png"/>
          <p:cNvPicPr>
            <a:picLocks noChangeAspect="1"/>
          </p:cNvPicPr>
          <p:nvPr/>
        </p:nvPicPr>
        <p:blipFill>
          <a:blip r:embed="rId2" cstate="print"/>
          <a:srcRect t="43481" r="22506" b="14739"/>
          <a:stretch>
            <a:fillRect/>
          </a:stretch>
        </p:blipFill>
        <p:spPr>
          <a:xfrm>
            <a:off x="391885" y="3715658"/>
            <a:ext cx="8084458" cy="2043003"/>
          </a:xfrm>
          <a:prstGeom prst="rect">
            <a:avLst/>
          </a:prstGeom>
        </p:spPr>
      </p:pic>
      <p:pic>
        <p:nvPicPr>
          <p:cNvPr id="5" name="Grafik 4" descr="YASP_DV_LHCRING___RAMP_FAST_2011_V1_0_[START]___beam_2_09-Mar-11_11-22-51.png"/>
          <p:cNvPicPr>
            <a:picLocks noChangeAspect="1"/>
          </p:cNvPicPr>
          <p:nvPr/>
        </p:nvPicPr>
        <p:blipFill>
          <a:blip r:embed="rId3" cstate="print"/>
          <a:srcRect t="10803"/>
          <a:stretch>
            <a:fillRect/>
          </a:stretch>
        </p:blipFill>
        <p:spPr>
          <a:xfrm>
            <a:off x="469315" y="943428"/>
            <a:ext cx="7977999" cy="2754463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 bwMode="auto">
          <a:xfrm rot="5400000">
            <a:off x="5378450" y="36639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 rot="5400000">
            <a:off x="4375150" y="36893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 rot="5400000">
            <a:off x="4019550" y="36766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 rot="5400000">
            <a:off x="1758950" y="36766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 rot="5400000">
            <a:off x="260350" y="37020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rot="5400000">
            <a:off x="5861050" y="3638550"/>
            <a:ext cx="49149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4165600" y="5981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accent5">
                    <a:lumMod val="75000"/>
                  </a:schemeClr>
                </a:solidFill>
              </a:rPr>
              <a:t>188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794500" y="59470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accent5">
                    <a:lumMod val="75000"/>
                  </a:schemeClr>
                </a:solidFill>
              </a:rPr>
              <a:t>345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60772" y="592397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chemeClr val="accent5">
                    <a:lumMod val="75000"/>
                  </a:schemeClr>
                </a:solidFill>
              </a:rPr>
              <a:t>435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4908" y="6211669"/>
            <a:ext cx="744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Part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effect</a:t>
            </a:r>
            <a:r>
              <a:rPr lang="de-AT" dirty="0" smtClean="0"/>
              <a:t>: Due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incorporation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orbit</a:t>
            </a:r>
            <a:r>
              <a:rPr lang="de-AT" dirty="0" smtClean="0"/>
              <a:t> </a:t>
            </a:r>
            <a:r>
              <a:rPr lang="de-AT" dirty="0" err="1" smtClean="0"/>
              <a:t>correction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last </a:t>
            </a:r>
            <a:r>
              <a:rPr lang="de-AT" dirty="0" err="1" smtClean="0"/>
              <a:t>optics</a:t>
            </a:r>
            <a:r>
              <a:rPr lang="de-AT" dirty="0" smtClean="0"/>
              <a:t> </a:t>
            </a:r>
            <a:r>
              <a:rPr lang="de-AT" dirty="0" err="1" smtClean="0"/>
              <a:t>point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Was </a:t>
            </a:r>
            <a:r>
              <a:rPr lang="de-AT" dirty="0" err="1" smtClean="0"/>
              <a:t>redone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scratch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incorporated back </a:t>
            </a:r>
            <a:r>
              <a:rPr lang="de-AT" dirty="0" err="1" smtClean="0"/>
              <a:t>to</a:t>
            </a:r>
            <a:r>
              <a:rPr lang="de-AT" dirty="0" smtClean="0"/>
              <a:t> last </a:t>
            </a:r>
            <a:r>
              <a:rPr lang="de-AT" dirty="0" err="1" smtClean="0"/>
              <a:t>stop</a:t>
            </a:r>
            <a:r>
              <a:rPr lang="de-AT" dirty="0" smtClean="0"/>
              <a:t> </a:t>
            </a:r>
            <a:r>
              <a:rPr lang="de-AT" dirty="0" err="1" smtClean="0"/>
              <a:t>point</a:t>
            </a:r>
            <a:r>
              <a:rPr lang="de-A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Issues</a:t>
            </a:r>
            <a:r>
              <a:rPr lang="de-AT" dirty="0" smtClean="0"/>
              <a:t> &amp; Next </a:t>
            </a:r>
            <a:r>
              <a:rPr lang="de-AT" dirty="0" err="1" smtClean="0"/>
              <a:t>Steps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sz="2800" dirty="0" err="1" smtClean="0"/>
              <a:t>NaN</a:t>
            </a:r>
            <a:r>
              <a:rPr lang="de-AT" sz="2800" dirty="0" smtClean="0"/>
              <a:t> in </a:t>
            </a:r>
            <a:r>
              <a:rPr lang="de-AT" sz="2800" dirty="0" err="1" smtClean="0"/>
              <a:t>reference</a:t>
            </a:r>
            <a:r>
              <a:rPr lang="de-AT" sz="2800" dirty="0" smtClean="0"/>
              <a:t> </a:t>
            </a:r>
            <a:r>
              <a:rPr lang="de-AT" sz="2800" dirty="0" err="1" smtClean="0"/>
              <a:t>orbit</a:t>
            </a:r>
            <a:r>
              <a:rPr lang="de-AT" sz="2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smtClean="0"/>
              <a:t>Fixed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next</a:t>
            </a:r>
            <a:r>
              <a:rPr lang="de-AT" sz="2400" dirty="0" smtClean="0"/>
              <a:t> OFSU </a:t>
            </a:r>
            <a:r>
              <a:rPr lang="de-AT" sz="2400" dirty="0" err="1" smtClean="0"/>
              <a:t>release</a:t>
            </a:r>
            <a:endParaRPr lang="de-AT" sz="24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Work in </a:t>
            </a:r>
            <a:r>
              <a:rPr lang="de-AT" sz="2800" dirty="0" err="1" smtClean="0"/>
              <a:t>progress:Trigger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scaling</a:t>
            </a:r>
            <a:r>
              <a:rPr lang="de-AT" sz="2800" dirty="0" smtClean="0"/>
              <a:t> </a:t>
            </a:r>
            <a:r>
              <a:rPr lang="de-AT" sz="2800" dirty="0" err="1" smtClean="0"/>
              <a:t>changes</a:t>
            </a:r>
            <a:r>
              <a:rPr lang="de-AT" sz="2800" dirty="0" smtClean="0"/>
              <a:t> </a:t>
            </a:r>
            <a:r>
              <a:rPr lang="de-AT" sz="2800" dirty="0" err="1" smtClean="0"/>
              <a:t>by</a:t>
            </a:r>
            <a:r>
              <a:rPr lang="de-AT" sz="2800" dirty="0" smtClean="0"/>
              <a:t> </a:t>
            </a:r>
            <a:r>
              <a:rPr lang="de-AT" sz="2800" dirty="0" err="1" smtClean="0"/>
              <a:t>timing</a:t>
            </a:r>
            <a:r>
              <a:rPr lang="de-AT" sz="2800" dirty="0" smtClean="0"/>
              <a:t> </a:t>
            </a:r>
            <a:r>
              <a:rPr lang="de-AT" sz="2800" dirty="0" err="1" smtClean="0"/>
              <a:t>event</a:t>
            </a:r>
            <a:r>
              <a:rPr lang="de-AT" sz="2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smtClean="0"/>
              <a:t>Timing </a:t>
            </a:r>
            <a:r>
              <a:rPr lang="de-AT" sz="2400" dirty="0" err="1" smtClean="0"/>
              <a:t>event</a:t>
            </a:r>
            <a:r>
              <a:rPr lang="de-AT" sz="2400" dirty="0" smtClean="0"/>
              <a:t> </a:t>
            </a:r>
            <a:r>
              <a:rPr lang="de-AT" sz="2400" dirty="0" err="1" smtClean="0"/>
              <a:t>already</a:t>
            </a:r>
            <a:r>
              <a:rPr lang="de-AT" sz="2400" dirty="0" smtClean="0"/>
              <a:t> in </a:t>
            </a:r>
            <a:r>
              <a:rPr lang="de-AT" sz="2400" dirty="0" err="1" smtClean="0"/>
              <a:t>database</a:t>
            </a:r>
            <a:r>
              <a:rPr lang="de-AT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err="1" smtClean="0"/>
              <a:t>Sequencer</a:t>
            </a:r>
            <a:r>
              <a:rPr lang="de-AT" sz="2400" dirty="0" smtClean="0"/>
              <a:t> </a:t>
            </a:r>
            <a:r>
              <a:rPr lang="de-AT" sz="2400" dirty="0" err="1" smtClean="0"/>
              <a:t>tasks</a:t>
            </a:r>
            <a:r>
              <a:rPr lang="de-AT" sz="2400" dirty="0" smtClean="0"/>
              <a:t> + </a:t>
            </a:r>
            <a:r>
              <a:rPr lang="de-AT" sz="2400" dirty="0" err="1" smtClean="0"/>
              <a:t>sequences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be</a:t>
            </a:r>
            <a:r>
              <a:rPr lang="de-AT" sz="2400" dirty="0" smtClean="0"/>
              <a:t> </a:t>
            </a:r>
            <a:r>
              <a:rPr lang="de-AT" sz="2400" dirty="0" err="1" smtClean="0"/>
              <a:t>done</a:t>
            </a:r>
            <a:r>
              <a:rPr lang="de-AT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Work in </a:t>
            </a:r>
            <a:r>
              <a:rPr lang="de-AT" sz="2800" dirty="0" err="1" smtClean="0"/>
              <a:t>progress</a:t>
            </a:r>
            <a:r>
              <a:rPr lang="de-AT" sz="2800" dirty="0" smtClean="0"/>
              <a:t>: </a:t>
            </a:r>
            <a:r>
              <a:rPr lang="de-AT" sz="2800" dirty="0" err="1" smtClean="0"/>
              <a:t>Optics</a:t>
            </a:r>
            <a:r>
              <a:rPr lang="de-AT" sz="2800" dirty="0" smtClean="0"/>
              <a:t> </a:t>
            </a:r>
            <a:r>
              <a:rPr lang="de-AT" sz="2800" dirty="0" err="1" smtClean="0"/>
              <a:t>changes</a:t>
            </a:r>
            <a:r>
              <a:rPr lang="de-AT" sz="2800" dirty="0" smtClean="0"/>
              <a:t> </a:t>
            </a:r>
            <a:r>
              <a:rPr lang="de-AT" sz="2800" dirty="0" err="1" smtClean="0"/>
              <a:t>by</a:t>
            </a:r>
            <a:r>
              <a:rPr lang="de-AT" sz="2800" dirty="0" smtClean="0"/>
              <a:t> </a:t>
            </a:r>
            <a:r>
              <a:rPr lang="de-AT" sz="2800" dirty="0" err="1" smtClean="0"/>
              <a:t>timing</a:t>
            </a:r>
            <a:r>
              <a:rPr lang="de-AT" sz="2800" dirty="0" smtClean="0"/>
              <a:t> </a:t>
            </a:r>
            <a:r>
              <a:rPr lang="de-AT" sz="2800" dirty="0" err="1" smtClean="0"/>
              <a:t>event</a:t>
            </a:r>
            <a:r>
              <a:rPr lang="de-AT" sz="2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err="1" smtClean="0"/>
              <a:t>Done</a:t>
            </a:r>
            <a:r>
              <a:rPr lang="de-AT" sz="2400" dirty="0" smtClean="0"/>
              <a:t>.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be</a:t>
            </a:r>
            <a:r>
              <a:rPr lang="de-AT" sz="2400" dirty="0" smtClean="0"/>
              <a:t> </a:t>
            </a:r>
            <a:r>
              <a:rPr lang="de-AT" sz="2400" dirty="0" err="1" smtClean="0"/>
              <a:t>tested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put</a:t>
            </a:r>
            <a:r>
              <a:rPr lang="de-AT" sz="2400" dirty="0" smtClean="0"/>
              <a:t> operational.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err="1" smtClean="0"/>
              <a:t>Consistent</a:t>
            </a:r>
            <a:r>
              <a:rPr lang="de-AT" sz="2800" dirty="0" smtClean="0"/>
              <a:t> </a:t>
            </a:r>
            <a:r>
              <a:rPr lang="de-AT" sz="2800" dirty="0" err="1" smtClean="0"/>
              <a:t>correction</a:t>
            </a:r>
            <a:r>
              <a:rPr lang="de-AT" sz="2800" dirty="0" smtClean="0"/>
              <a:t> </a:t>
            </a:r>
            <a:r>
              <a:rPr lang="de-AT" sz="2800" dirty="0" err="1" smtClean="0"/>
              <a:t>strategy</a:t>
            </a:r>
            <a:r>
              <a:rPr lang="de-AT" sz="2800" dirty="0" smtClean="0"/>
              <a:t> </a:t>
            </a:r>
            <a:r>
              <a:rPr lang="de-AT" sz="2800" dirty="0" err="1" smtClean="0"/>
              <a:t>necessary</a:t>
            </a:r>
            <a:r>
              <a:rPr lang="de-AT" sz="2800" dirty="0" smtClean="0"/>
              <a:t>! 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smtClean="0"/>
              <a:t>(Feed Forward)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Summary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Orbit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squeeze</a:t>
            </a:r>
            <a:r>
              <a:rPr lang="de-AT" dirty="0" smtClean="0"/>
              <a:t> was </a:t>
            </a:r>
            <a:r>
              <a:rPr lang="de-AT" dirty="0" err="1" smtClean="0"/>
              <a:t>originally</a:t>
            </a:r>
            <a:r>
              <a:rPr lang="de-AT" dirty="0" smtClean="0"/>
              <a:t> not </a:t>
            </a:r>
            <a:r>
              <a:rPr lang="de-AT" dirty="0" err="1" smtClean="0"/>
              <a:t>foreseen</a:t>
            </a:r>
            <a:r>
              <a:rPr lang="de-AT" dirty="0" smtClean="0"/>
              <a:t>. </a:t>
            </a:r>
            <a:r>
              <a:rPr lang="de-AT" dirty="0" err="1" smtClean="0"/>
              <a:t>Nevertheless</a:t>
            </a:r>
            <a:r>
              <a:rPr lang="de-AT" dirty="0" smtClean="0"/>
              <a:t>,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now</a:t>
            </a:r>
            <a:r>
              <a:rPr lang="de-AT" dirty="0" smtClean="0"/>
              <a:t> a </a:t>
            </a:r>
            <a:r>
              <a:rPr lang="de-AT" dirty="0" err="1" smtClean="0"/>
              <a:t>strategy</a:t>
            </a:r>
            <a:r>
              <a:rPr lang="de-AT" dirty="0" smtClean="0"/>
              <a:t> </a:t>
            </a:r>
            <a:r>
              <a:rPr lang="de-AT" dirty="0" err="1" smtClean="0"/>
              <a:t>which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operational.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Max. </a:t>
            </a:r>
            <a:r>
              <a:rPr lang="de-AT" dirty="0" err="1" smtClean="0"/>
              <a:t>Diff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settings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linearely</a:t>
            </a:r>
            <a:r>
              <a:rPr lang="de-AT" dirty="0" smtClean="0"/>
              <a:t> </a:t>
            </a:r>
            <a:r>
              <a:rPr lang="de-AT" dirty="0" err="1" smtClean="0"/>
              <a:t>interpolated</a:t>
            </a:r>
            <a:r>
              <a:rPr lang="de-AT" dirty="0" smtClean="0"/>
              <a:t> </a:t>
            </a:r>
            <a:r>
              <a:rPr lang="de-AT" dirty="0" err="1" smtClean="0"/>
              <a:t>reference</a:t>
            </a:r>
            <a:r>
              <a:rPr lang="de-AT" dirty="0" smtClean="0"/>
              <a:t> </a:t>
            </a:r>
            <a:r>
              <a:rPr lang="de-AT" dirty="0" err="1" smtClean="0"/>
              <a:t>orbit</a:t>
            </a:r>
            <a:r>
              <a:rPr lang="de-AT" dirty="0" smtClean="0"/>
              <a:t> &lt; 0.6mm.</a:t>
            </a:r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Some</a:t>
            </a:r>
            <a:r>
              <a:rPr lang="de-AT" dirty="0" smtClean="0"/>
              <a:t> TODOs: </a:t>
            </a:r>
          </a:p>
          <a:p>
            <a:pPr lvl="1">
              <a:buFont typeface="Arial" pitchFamily="34" charset="0"/>
              <a:buChar char="•"/>
            </a:pPr>
            <a:r>
              <a:rPr lang="de-AT" dirty="0" err="1" smtClean="0"/>
              <a:t>Ref-orbit</a:t>
            </a:r>
            <a:r>
              <a:rPr lang="de-AT" dirty="0" smtClean="0"/>
              <a:t> </a:t>
            </a:r>
            <a:r>
              <a:rPr lang="de-AT" dirty="0" err="1" smtClean="0"/>
              <a:t>changes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timing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err="1" smtClean="0"/>
              <a:t>Optics</a:t>
            </a:r>
            <a:r>
              <a:rPr lang="de-AT" dirty="0" smtClean="0"/>
              <a:t> </a:t>
            </a:r>
            <a:r>
              <a:rPr lang="de-AT" dirty="0" err="1" smtClean="0"/>
              <a:t>changes</a:t>
            </a:r>
            <a:r>
              <a:rPr lang="de-AT" dirty="0" smtClean="0"/>
              <a:t>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squeeze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 lvl="1"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1076" y="3371850"/>
            <a:ext cx="8691004" cy="2907030"/>
          </a:xfrm>
        </p:spPr>
        <p:txBody>
          <a:bodyPr/>
          <a:lstStyle/>
          <a:p>
            <a:pPr algn="ctr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…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Orbit </a:t>
            </a:r>
            <a:r>
              <a:rPr lang="de-AT" dirty="0" err="1" smtClean="0"/>
              <a:t>Overlays</a:t>
            </a:r>
            <a:r>
              <a:rPr lang="de-AT" dirty="0" smtClean="0"/>
              <a:t> 10m/1.5m</a:t>
            </a:r>
            <a:endParaRPr lang="de-AT" dirty="0"/>
          </a:p>
        </p:txBody>
      </p:sp>
      <p:pic>
        <p:nvPicPr>
          <p:cNvPr id="4" name="Grafik 3" descr="overlay-orbit-10m-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95527"/>
            <a:ext cx="7315200" cy="2615915"/>
          </a:xfrm>
          <a:prstGeom prst="rect">
            <a:avLst/>
          </a:prstGeom>
        </p:spPr>
      </p:pic>
      <p:pic>
        <p:nvPicPr>
          <p:cNvPr id="5" name="Grafik 4" descr="overlay-orbit-10m-b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371" y="3680599"/>
            <a:ext cx="7315200" cy="2926080"/>
          </a:xfrm>
          <a:prstGeom prst="rect">
            <a:avLst/>
          </a:prstGeom>
        </p:spPr>
      </p:pic>
      <p:pic>
        <p:nvPicPr>
          <p:cNvPr id="6" name="Grafik 5" descr="overlay-orbit-1.5m-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895527"/>
            <a:ext cx="7315200" cy="2615915"/>
          </a:xfrm>
          <a:prstGeom prst="rect">
            <a:avLst/>
          </a:prstGeom>
        </p:spPr>
      </p:pic>
      <p:pic>
        <p:nvPicPr>
          <p:cNvPr id="7" name="Grafik 6" descr="overlay-orbit-1.5m-b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5371" y="3680599"/>
            <a:ext cx="731520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Orbit </a:t>
            </a:r>
            <a:r>
              <a:rPr lang="de-AT" dirty="0" err="1" smtClean="0"/>
              <a:t>overlay</a:t>
            </a:r>
            <a:r>
              <a:rPr lang="de-AT" dirty="0" smtClean="0"/>
              <a:t> </a:t>
            </a:r>
            <a:r>
              <a:rPr lang="de-AT" dirty="0" err="1" smtClean="0"/>
              <a:t>difference</a:t>
            </a:r>
            <a:endParaRPr lang="de-AT" dirty="0"/>
          </a:p>
        </p:txBody>
      </p:sp>
      <p:pic>
        <p:nvPicPr>
          <p:cNvPr id="4" name="Grafik 3" descr="overlay-orbit-diff-1.5m-10m-b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29" y="958959"/>
            <a:ext cx="7315200" cy="2721254"/>
          </a:xfrm>
          <a:prstGeom prst="rect">
            <a:avLst/>
          </a:prstGeom>
        </p:spPr>
      </p:pic>
      <p:pic>
        <p:nvPicPr>
          <p:cNvPr id="5" name="Grafik 4" descr="overlay-orbit-diff-1.5m-10m-b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200" y="3709628"/>
            <a:ext cx="7315200" cy="29260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50628" y="1378857"/>
            <a:ext cx="139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Difference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1.5m – 10m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Content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39440" y="1953491"/>
            <a:ext cx="8691004" cy="52120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Basic </a:t>
            </a:r>
            <a:r>
              <a:rPr lang="de-AT" dirty="0" err="1" smtClean="0"/>
              <a:t>Concepts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mode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operation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Orbit </a:t>
            </a:r>
            <a:r>
              <a:rPr lang="de-AT" dirty="0" err="1" smtClean="0"/>
              <a:t>differences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ref-orbit</a:t>
            </a:r>
            <a:r>
              <a:rPr lang="de-AT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Manual </a:t>
            </a:r>
            <a:r>
              <a:rPr lang="de-AT" dirty="0" err="1" smtClean="0"/>
              <a:t>correction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Incorporation</a:t>
            </a:r>
            <a:r>
              <a:rPr lang="de-AT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Summary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base-orbit-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33450"/>
            <a:ext cx="8839199" cy="35356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Base Orbit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overlays</a:t>
            </a:r>
            <a:endParaRPr lang="de-AT" dirty="0"/>
          </a:p>
        </p:txBody>
      </p:sp>
      <p:pic>
        <p:nvPicPr>
          <p:cNvPr id="10" name="Grafik 9" descr="overlays-10m-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33450"/>
            <a:ext cx="8839199" cy="3535680"/>
          </a:xfrm>
          <a:prstGeom prst="rect">
            <a:avLst/>
          </a:prstGeom>
        </p:spPr>
      </p:pic>
      <p:pic>
        <p:nvPicPr>
          <p:cNvPr id="12" name="Grafik 11" descr="base-orbit+overlays-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33450"/>
            <a:ext cx="8839199" cy="353568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990975" y="4733925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1 Base-Orbit (!)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848100" y="5000625"/>
            <a:ext cx="117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Overlays</a:t>
            </a:r>
            <a:endParaRPr lang="de-A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47722" y="5524500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= Reference Orbit</a:t>
            </a:r>
          </a:p>
        </p:txBody>
      </p:sp>
      <p:cxnSp>
        <p:nvCxnSpPr>
          <p:cNvPr id="19" name="Gerade Verbindung 18"/>
          <p:cNvCxnSpPr/>
          <p:nvPr/>
        </p:nvCxnSpPr>
        <p:spPr bwMode="auto">
          <a:xfrm rot="10800000">
            <a:off x="3943349" y="5400673"/>
            <a:ext cx="15906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b-catalog-1.5m.gif"/>
          <p:cNvPicPr>
            <a:picLocks noChangeAspect="1"/>
          </p:cNvPicPr>
          <p:nvPr/>
        </p:nvPicPr>
        <p:blipFill>
          <a:blip r:embed="rId2" cstate="print"/>
          <a:srcRect t="8119" r="2544" b="6954"/>
          <a:stretch>
            <a:fillRect/>
          </a:stretch>
        </p:blipFill>
        <p:spPr>
          <a:xfrm>
            <a:off x="1123951" y="1228725"/>
            <a:ext cx="6619874" cy="3781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Squeeze</a:t>
            </a:r>
            <a:r>
              <a:rPr lang="de-AT" dirty="0" smtClean="0"/>
              <a:t> (in </a:t>
            </a: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step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5" name="Grafik 4" descr="fb-catalog-10m.gif"/>
          <p:cNvPicPr>
            <a:picLocks noChangeAspect="1"/>
          </p:cNvPicPr>
          <p:nvPr/>
        </p:nvPicPr>
        <p:blipFill>
          <a:blip r:embed="rId3" cstate="print"/>
          <a:srcRect t="7237" r="3088" b="8356"/>
          <a:stretch>
            <a:fillRect/>
          </a:stretch>
        </p:blipFill>
        <p:spPr>
          <a:xfrm>
            <a:off x="562750" y="1190625"/>
            <a:ext cx="6704825" cy="3790950"/>
          </a:xfrm>
          <a:prstGeom prst="rect">
            <a:avLst/>
          </a:prstGeom>
        </p:spPr>
      </p:pic>
      <p:pic>
        <p:nvPicPr>
          <p:cNvPr id="4" name="Grafik 3" descr="fb-catalog-450GeV.png"/>
          <p:cNvPicPr>
            <a:picLocks noChangeAspect="1"/>
          </p:cNvPicPr>
          <p:nvPr/>
        </p:nvPicPr>
        <p:blipFill>
          <a:blip r:embed="rId4" cstate="print"/>
          <a:srcRect t="-2796" r="5754" b="-177"/>
          <a:stretch>
            <a:fillRect/>
          </a:stretch>
        </p:blipFill>
        <p:spPr>
          <a:xfrm>
            <a:off x="314325" y="733425"/>
            <a:ext cx="6534150" cy="50863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6448425" y="1647825"/>
            <a:ext cx="381000" cy="914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886575" y="1647825"/>
            <a:ext cx="381000" cy="914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353300" y="2457450"/>
            <a:ext cx="381000" cy="914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180-Grad-Pfeil 11"/>
          <p:cNvSpPr/>
          <p:nvPr/>
        </p:nvSpPr>
        <p:spPr bwMode="auto">
          <a:xfrm>
            <a:off x="6591300" y="1381125"/>
            <a:ext cx="438150" cy="266700"/>
          </a:xfrm>
          <a:prstGeom prst="utur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hteckiger Pfeil 12"/>
          <p:cNvSpPr/>
          <p:nvPr/>
        </p:nvSpPr>
        <p:spPr bwMode="auto">
          <a:xfrm rot="5400000">
            <a:off x="7191375" y="1971675"/>
            <a:ext cx="514350" cy="361949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29375" y="1066800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Ramp</a:t>
            </a:r>
            <a:endParaRPr lang="de-A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10474" y="2000250"/>
            <a:ext cx="981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Squeeze</a:t>
            </a:r>
            <a:endParaRPr lang="de-A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rafik 17" descr="bump-shape-ip8-450Ge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2997" y="3789460"/>
            <a:ext cx="4281003" cy="2399823"/>
          </a:xfrm>
          <a:prstGeom prst="rect">
            <a:avLst/>
          </a:prstGeom>
        </p:spPr>
      </p:pic>
      <p:pic>
        <p:nvPicPr>
          <p:cNvPr id="17" name="Grafik 16" descr="bump-shape-ip8-450GeV-10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2997" y="3789460"/>
            <a:ext cx="4281003" cy="2399823"/>
          </a:xfrm>
          <a:prstGeom prst="rect">
            <a:avLst/>
          </a:prstGeom>
        </p:spPr>
      </p:pic>
      <p:pic>
        <p:nvPicPr>
          <p:cNvPr id="16" name="Grafik 15" descr="bump-shape-ip8-450GeV-10m-1.5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2997" y="3789460"/>
            <a:ext cx="4281003" cy="2399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mode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operation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1076" y="1066800"/>
            <a:ext cx="5012449" cy="52120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de-AT" dirty="0" err="1" smtClean="0"/>
              <a:t>Prepare</a:t>
            </a:r>
            <a:r>
              <a:rPr lang="de-AT" dirty="0" smtClean="0"/>
              <a:t> </a:t>
            </a:r>
            <a:r>
              <a:rPr lang="de-AT" dirty="0" err="1" smtClean="0"/>
              <a:t>Ramp</a:t>
            </a:r>
            <a:r>
              <a:rPr lang="de-AT" dirty="0" smtClean="0"/>
              <a:t>: </a:t>
            </a:r>
            <a:r>
              <a:rPr lang="de-AT" dirty="0" err="1" smtClean="0"/>
              <a:t>Load</a:t>
            </a:r>
            <a:r>
              <a:rPr lang="de-AT" dirty="0" smtClean="0"/>
              <a:t> </a:t>
            </a:r>
            <a:r>
              <a:rPr lang="de-AT" dirty="0" err="1" smtClean="0"/>
              <a:t>Injection</a:t>
            </a:r>
            <a:r>
              <a:rPr lang="de-AT" dirty="0" smtClean="0"/>
              <a:t> </a:t>
            </a:r>
            <a:r>
              <a:rPr lang="de-AT" dirty="0" err="1" smtClean="0"/>
              <a:t>reference</a:t>
            </a:r>
            <a:r>
              <a:rPr lang="de-AT" dirty="0" smtClean="0"/>
              <a:t> </a:t>
            </a:r>
            <a:r>
              <a:rPr lang="de-AT" dirty="0" err="1" smtClean="0"/>
              <a:t>orbit</a:t>
            </a:r>
            <a:r>
              <a:rPr lang="de-A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 err="1" smtClean="0"/>
              <a:t>Before</a:t>
            </a:r>
            <a:r>
              <a:rPr lang="de-AT" dirty="0" smtClean="0"/>
              <a:t> </a:t>
            </a:r>
            <a:r>
              <a:rPr lang="de-AT" dirty="0" err="1" smtClean="0"/>
              <a:t>Ramp</a:t>
            </a:r>
            <a:r>
              <a:rPr lang="de-AT" dirty="0" smtClean="0"/>
              <a:t>/</a:t>
            </a:r>
            <a:r>
              <a:rPr lang="de-AT" dirty="0" err="1" smtClean="0"/>
              <a:t>Squeeze</a:t>
            </a:r>
            <a:r>
              <a:rPr lang="de-AT" dirty="0" smtClean="0"/>
              <a:t>: Check </a:t>
            </a:r>
            <a:r>
              <a:rPr lang="de-AT" dirty="0" err="1" smtClean="0"/>
              <a:t>overlay</a:t>
            </a:r>
            <a:r>
              <a:rPr lang="de-AT" dirty="0" smtClean="0"/>
              <a:t> </a:t>
            </a:r>
            <a:r>
              <a:rPr lang="de-AT" dirty="0" err="1" smtClean="0"/>
              <a:t>shapes</a:t>
            </a:r>
            <a:r>
              <a:rPr lang="de-A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Start </a:t>
            </a:r>
            <a:r>
              <a:rPr lang="de-AT" dirty="0" err="1" smtClean="0"/>
              <a:t>orbit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same time </a:t>
            </a:r>
            <a:r>
              <a:rPr lang="de-AT" dirty="0" err="1" smtClean="0"/>
              <a:t>as</a:t>
            </a:r>
            <a:r>
              <a:rPr lang="de-AT" dirty="0" smtClean="0"/>
              <a:t> PC </a:t>
            </a:r>
            <a:r>
              <a:rPr lang="de-AT" dirty="0" err="1" smtClean="0"/>
              <a:t>timing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r>
              <a:rPr lang="de-AT" dirty="0" smtClean="0"/>
              <a:t>.</a:t>
            </a:r>
            <a:endParaRPr lang="de-AT" dirty="0"/>
          </a:p>
        </p:txBody>
      </p:sp>
      <p:pic>
        <p:nvPicPr>
          <p:cNvPr id="4" name="Grafik 3" descr="seq-start-ramp.png"/>
          <p:cNvPicPr>
            <a:picLocks noChangeAspect="1"/>
          </p:cNvPicPr>
          <p:nvPr/>
        </p:nvPicPr>
        <p:blipFill>
          <a:blip r:embed="rId2" cstate="print"/>
          <a:srcRect t="8751" r="66514" b="51389"/>
          <a:stretch>
            <a:fillRect/>
          </a:stretch>
        </p:blipFill>
        <p:spPr>
          <a:xfrm>
            <a:off x="5713631" y="4000500"/>
            <a:ext cx="2877919" cy="2733675"/>
          </a:xfrm>
          <a:prstGeom prst="rect">
            <a:avLst/>
          </a:prstGeom>
        </p:spPr>
      </p:pic>
      <p:pic>
        <p:nvPicPr>
          <p:cNvPr id="5" name="Grafik 4" descr="seq-prepare-ramp.png"/>
          <p:cNvPicPr>
            <a:picLocks noChangeAspect="1"/>
          </p:cNvPicPr>
          <p:nvPr/>
        </p:nvPicPr>
        <p:blipFill>
          <a:blip r:embed="rId3" cstate="print"/>
          <a:srcRect t="9202" r="66375" b="47604"/>
          <a:stretch>
            <a:fillRect/>
          </a:stretch>
        </p:blipFill>
        <p:spPr>
          <a:xfrm>
            <a:off x="5701706" y="971550"/>
            <a:ext cx="2889844" cy="29622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5886450" y="2657475"/>
            <a:ext cx="2657475" cy="1114425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7" name="Gerade Verbindung mit Pfeil 6"/>
          <p:cNvCxnSpPr>
            <a:stCxn id="17" idx="1"/>
            <a:endCxn id="6" idx="2"/>
          </p:cNvCxnSpPr>
          <p:nvPr/>
        </p:nvCxnSpPr>
        <p:spPr bwMode="auto">
          <a:xfrm>
            <a:off x="5248273" y="2814636"/>
            <a:ext cx="638177" cy="400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>
            <a:stCxn id="14" idx="1"/>
            <a:endCxn id="11" idx="2"/>
          </p:cNvCxnSpPr>
          <p:nvPr/>
        </p:nvCxnSpPr>
        <p:spPr bwMode="auto">
          <a:xfrm>
            <a:off x="5124449" y="5681661"/>
            <a:ext cx="628651" cy="5667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Ellipse 10"/>
          <p:cNvSpPr/>
          <p:nvPr/>
        </p:nvSpPr>
        <p:spPr bwMode="auto">
          <a:xfrm>
            <a:off x="5753100" y="5886450"/>
            <a:ext cx="2657475" cy="7239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Geschweifte Klammer links 13"/>
          <p:cNvSpPr/>
          <p:nvPr/>
        </p:nvSpPr>
        <p:spPr bwMode="auto">
          <a:xfrm rot="10800000">
            <a:off x="4772024" y="4962524"/>
            <a:ext cx="352425" cy="1438275"/>
          </a:xfrm>
          <a:prstGeom prst="leftBrac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Geschweifte Klammer links 16"/>
          <p:cNvSpPr/>
          <p:nvPr/>
        </p:nvSpPr>
        <p:spPr bwMode="auto">
          <a:xfrm rot="10800000">
            <a:off x="4895849" y="1819273"/>
            <a:ext cx="352424" cy="1990726"/>
          </a:xfrm>
          <a:prstGeom prst="leftBrac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Squeeze</a:t>
            </a:r>
            <a:r>
              <a:rPr lang="de-AT" dirty="0" smtClean="0"/>
              <a:t> Beam </a:t>
            </a:r>
            <a:r>
              <a:rPr lang="de-AT" dirty="0" err="1" smtClean="0"/>
              <a:t>Process</a:t>
            </a:r>
            <a:endParaRPr lang="de-AT" dirty="0"/>
          </a:p>
        </p:txBody>
      </p:sp>
      <p:pic>
        <p:nvPicPr>
          <p:cNvPr id="4" name="Grafik 3" descr="bp-squeeze-to1.5m.gif"/>
          <p:cNvPicPr>
            <a:picLocks noChangeAspect="1"/>
          </p:cNvPicPr>
          <p:nvPr/>
        </p:nvPicPr>
        <p:blipFill>
          <a:blip r:embed="rId2" cstate="print"/>
          <a:srcRect l="19841" t="21180" b="5896"/>
          <a:stretch>
            <a:fillRect/>
          </a:stretch>
        </p:blipFill>
        <p:spPr>
          <a:xfrm>
            <a:off x="370558" y="952500"/>
            <a:ext cx="8773442" cy="34398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12482" y="4379686"/>
            <a:ext cx="211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Courtesy</a:t>
            </a:r>
            <a:r>
              <a:rPr lang="de-AT" dirty="0" smtClean="0"/>
              <a:t>: G. Mueller</a:t>
            </a:r>
          </a:p>
        </p:txBody>
      </p:sp>
      <p:pic>
        <p:nvPicPr>
          <p:cNvPr id="6" name="Grafik 5" descr="seq-squeeze-2011.png"/>
          <p:cNvPicPr>
            <a:picLocks noChangeAspect="1"/>
          </p:cNvPicPr>
          <p:nvPr/>
        </p:nvPicPr>
        <p:blipFill>
          <a:blip r:embed="rId3" cstate="print"/>
          <a:srcRect l="940" t="9259" r="62265" b="67963"/>
          <a:stretch>
            <a:fillRect/>
          </a:stretch>
        </p:blipFill>
        <p:spPr>
          <a:xfrm>
            <a:off x="330200" y="4572000"/>
            <a:ext cx="3162300" cy="156210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 bwMode="auto">
          <a:xfrm rot="5400000">
            <a:off x="1847850" y="3206750"/>
            <a:ext cx="361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rot="5400000">
            <a:off x="4108450" y="3219450"/>
            <a:ext cx="361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rot="5400000">
            <a:off x="6000750" y="3206750"/>
            <a:ext cx="3619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3060700" y="4876800"/>
            <a:ext cx="58420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3073400" y="4876800"/>
            <a:ext cx="2844800" cy="55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 flipV="1">
            <a:off x="3086100" y="4991100"/>
            <a:ext cx="4699000" cy="889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3754581" y="5902036"/>
            <a:ext cx="4890655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When</a:t>
            </a:r>
            <a:r>
              <a:rPr lang="de-AT" dirty="0" smtClean="0"/>
              <a:t> </a:t>
            </a:r>
            <a:r>
              <a:rPr lang="de-AT" dirty="0" err="1" smtClean="0"/>
              <a:t>squeezed</a:t>
            </a:r>
            <a:r>
              <a:rPr lang="de-AT" dirty="0" smtClean="0"/>
              <a:t> in </a:t>
            </a:r>
            <a:r>
              <a:rPr lang="de-AT" dirty="0" err="1" smtClean="0"/>
              <a:t>steps</a:t>
            </a:r>
            <a:r>
              <a:rPr lang="de-AT" dirty="0" smtClean="0"/>
              <a:t>: Reference </a:t>
            </a:r>
            <a:r>
              <a:rPr lang="de-AT" dirty="0" err="1" smtClean="0"/>
              <a:t>orbit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stop</a:t>
            </a:r>
            <a:r>
              <a:rPr lang="de-AT" dirty="0" smtClean="0"/>
              <a:t> </a:t>
            </a:r>
            <a:r>
              <a:rPr lang="de-AT" dirty="0" err="1" smtClean="0"/>
              <a:t>point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used</a:t>
            </a:r>
            <a:r>
              <a:rPr lang="de-A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Bump</a:t>
            </a:r>
            <a:r>
              <a:rPr lang="de-AT" dirty="0" smtClean="0"/>
              <a:t> </a:t>
            </a:r>
            <a:r>
              <a:rPr lang="de-AT" dirty="0" err="1" smtClean="0"/>
              <a:t>shape</a:t>
            </a:r>
            <a:r>
              <a:rPr lang="de-AT" dirty="0" smtClean="0"/>
              <a:t> </a:t>
            </a:r>
            <a:r>
              <a:rPr lang="de-AT" dirty="0" err="1" smtClean="0"/>
              <a:t>example</a:t>
            </a:r>
            <a:r>
              <a:rPr lang="de-AT" dirty="0" smtClean="0"/>
              <a:t> IP5</a:t>
            </a:r>
            <a:endParaRPr lang="de-AT" dirty="0"/>
          </a:p>
        </p:txBody>
      </p:sp>
      <p:pic>
        <p:nvPicPr>
          <p:cNvPr id="5" name="Grafik 4" descr="bump-shape-ip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27" y="875757"/>
            <a:ext cx="4815533" cy="2867567"/>
          </a:xfrm>
          <a:prstGeom prst="rect">
            <a:avLst/>
          </a:prstGeom>
        </p:spPr>
      </p:pic>
      <p:pic>
        <p:nvPicPr>
          <p:cNvPr id="7" name="Grafik 6" descr="bump-shape-diff-ip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426" y="2968389"/>
            <a:ext cx="5800574" cy="3149835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 bwMode="auto">
          <a:xfrm rot="2710780">
            <a:off x="3035301" y="2816225"/>
            <a:ext cx="850900" cy="4953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4962525" y="5591175"/>
            <a:ext cx="390525" cy="1905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4" name="Gerade Verbindung mit Pfeil 13"/>
          <p:cNvCxnSpPr>
            <a:endCxn id="13" idx="2"/>
          </p:cNvCxnSpPr>
          <p:nvPr/>
        </p:nvCxnSpPr>
        <p:spPr bwMode="auto">
          <a:xfrm>
            <a:off x="2819400" y="5324475"/>
            <a:ext cx="2143125" cy="3619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504825" y="4924425"/>
            <a:ext cx="271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Max Orbit </a:t>
            </a:r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&lt; 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Bump</a:t>
            </a:r>
            <a:r>
              <a:rPr lang="de-AT" dirty="0" smtClean="0"/>
              <a:t> </a:t>
            </a:r>
            <a:r>
              <a:rPr lang="de-AT" dirty="0" err="1" smtClean="0"/>
              <a:t>shape</a:t>
            </a:r>
            <a:r>
              <a:rPr lang="de-AT" dirty="0" smtClean="0"/>
              <a:t> </a:t>
            </a:r>
            <a:r>
              <a:rPr lang="de-AT" dirty="0" err="1" smtClean="0"/>
              <a:t>example</a:t>
            </a:r>
            <a:r>
              <a:rPr lang="de-AT" dirty="0" smtClean="0"/>
              <a:t> IP8</a:t>
            </a:r>
            <a:endParaRPr lang="de-AT" dirty="0"/>
          </a:p>
        </p:txBody>
      </p:sp>
      <p:pic>
        <p:nvPicPr>
          <p:cNvPr id="4" name="Grafik 3" descr="bump-shape-ip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54" y="859311"/>
            <a:ext cx="5263683" cy="2950690"/>
          </a:xfrm>
          <a:prstGeom prst="rect">
            <a:avLst/>
          </a:prstGeom>
        </p:spPr>
      </p:pic>
      <p:pic>
        <p:nvPicPr>
          <p:cNvPr id="5" name="Grafik 4" descr="bump-shape-diff-ip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392" y="2948382"/>
            <a:ext cx="4968608" cy="2633267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 bwMode="auto">
          <a:xfrm rot="2228038">
            <a:off x="4035692" y="2879725"/>
            <a:ext cx="850900" cy="4953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rot="5400000">
            <a:off x="6013450" y="4876800"/>
            <a:ext cx="29908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fik 8" descr="pos-changes-r8-b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958" y="4605700"/>
            <a:ext cx="4692918" cy="225229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 bwMode="auto">
          <a:xfrm>
            <a:off x="4067175" y="5857875"/>
            <a:ext cx="1162050" cy="17145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2" name="Gerade Verbindung mit Pfeil 11"/>
          <p:cNvCxnSpPr>
            <a:stCxn id="10" idx="6"/>
          </p:cNvCxnSpPr>
          <p:nvPr/>
        </p:nvCxnSpPr>
        <p:spPr bwMode="auto">
          <a:xfrm flipV="1">
            <a:off x="5229225" y="5915025"/>
            <a:ext cx="2257425" cy="285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695325" y="3895725"/>
            <a:ext cx="265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Max Orbit </a:t>
            </a:r>
            <a:r>
              <a:rPr lang="de-AT" b="1" dirty="0" err="1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 &gt; 6 mm</a:t>
            </a:r>
          </a:p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(BPMYB.4R8.B1)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Max Orbit </a:t>
            </a:r>
            <a:r>
              <a:rPr lang="de-AT" dirty="0" err="1" smtClean="0"/>
              <a:t>changes</a:t>
            </a:r>
            <a:r>
              <a:rPr lang="de-AT" dirty="0" smtClean="0"/>
              <a:t> R8.B1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305162" y="6488668"/>
            <a:ext cx="241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Data </a:t>
            </a:r>
            <a:r>
              <a:rPr lang="de-AT" dirty="0" err="1" smtClean="0"/>
              <a:t>Courtesy</a:t>
            </a:r>
            <a:r>
              <a:rPr lang="de-AT" dirty="0" smtClean="0"/>
              <a:t>: X. </a:t>
            </a:r>
            <a:r>
              <a:rPr lang="de-AT" dirty="0" err="1" smtClean="0"/>
              <a:t>Buffat</a:t>
            </a:r>
            <a:endParaRPr lang="de-AT" dirty="0" smtClean="0"/>
          </a:p>
        </p:txBody>
      </p:sp>
      <p:pic>
        <p:nvPicPr>
          <p:cNvPr id="9" name="Grafik 8" descr="pos-change-diff-to-475-r8-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1298" y="3490737"/>
            <a:ext cx="6672702" cy="2998623"/>
          </a:xfrm>
          <a:prstGeom prst="rect">
            <a:avLst/>
          </a:prstGeom>
        </p:spPr>
      </p:pic>
      <p:pic>
        <p:nvPicPr>
          <p:cNvPr id="13" name="Grafik 12" descr="orbit-change-bpmsy-4r8-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300" y="866473"/>
            <a:ext cx="5639925" cy="2624700"/>
          </a:xfrm>
          <a:prstGeom prst="rect">
            <a:avLst/>
          </a:prstGeom>
        </p:spPr>
      </p:pic>
      <p:pic>
        <p:nvPicPr>
          <p:cNvPr id="11" name="Grafik 10" descr="orbit-change-bpmsy-4r8-b1-linear4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00" y="866473"/>
            <a:ext cx="5639925" cy="26247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962650" y="1095375"/>
            <a:ext cx="301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reproduce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orbit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mechanisms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6334125" y="5867400"/>
            <a:ext cx="390525" cy="1905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8" name="Gerade Verbindung mit Pfeil 17"/>
          <p:cNvCxnSpPr>
            <a:stCxn id="24" idx="3"/>
            <a:endCxn id="17" idx="2"/>
          </p:cNvCxnSpPr>
          <p:nvPr/>
        </p:nvCxnSpPr>
        <p:spPr bwMode="auto">
          <a:xfrm>
            <a:off x="2393612" y="5756791"/>
            <a:ext cx="3940513" cy="2058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314325" y="5572125"/>
            <a:ext cx="207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accent1">
                    <a:lumMod val="75000"/>
                  </a:schemeClr>
                </a:solidFill>
              </a:rPr>
              <a:t>Max Error &gt; 1.2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theme/theme1.xml><?xml version="1.0" encoding="utf-8"?>
<a:theme xmlns:a="http://schemas.openxmlformats.org/drawingml/2006/main" name="Template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ADEF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(4:3)</PresentationFormat>
  <Paragraphs>75</Paragraphs>
  <Slides>17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Template6</vt:lpstr>
      <vt:lpstr>Folie 1</vt:lpstr>
      <vt:lpstr>Content</vt:lpstr>
      <vt:lpstr>Base Orbit and overlays</vt:lpstr>
      <vt:lpstr>Squeeze (in one step)</vt:lpstr>
      <vt:lpstr>Current mode of operation</vt:lpstr>
      <vt:lpstr>Squeeze Beam Process</vt:lpstr>
      <vt:lpstr>Bump shape example IP5</vt:lpstr>
      <vt:lpstr>Bump shape example IP8</vt:lpstr>
      <vt:lpstr>Max Orbit changes R8.B1</vt:lpstr>
      <vt:lpstr>Max Orbit changes R8.B1</vt:lpstr>
      <vt:lpstr>Orbit changes at TCTs</vt:lpstr>
      <vt:lpstr>Incorporation-effect</vt:lpstr>
      <vt:lpstr>Issues &amp; Next Steps</vt:lpstr>
      <vt:lpstr>Summary</vt:lpstr>
      <vt:lpstr>Folie 15</vt:lpstr>
      <vt:lpstr>Orbit Overlays 10m/1.5m</vt:lpstr>
      <vt:lpstr>Orbit overlay difference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Baer</dc:creator>
  <cp:lastModifiedBy>kaifox</cp:lastModifiedBy>
  <cp:revision>1028</cp:revision>
  <dcterms:created xsi:type="dcterms:W3CDTF">2010-02-06T14:40:52Z</dcterms:created>
  <dcterms:modified xsi:type="dcterms:W3CDTF">2011-03-15T14:22:53Z</dcterms:modified>
</cp:coreProperties>
</file>