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6"/>
  </p:notesMasterIdLst>
  <p:handoutMasterIdLst>
    <p:handoutMasterId r:id="rId17"/>
  </p:handoutMasterIdLst>
  <p:sldIdLst>
    <p:sldId id="1102" r:id="rId2"/>
    <p:sldId id="1109" r:id="rId3"/>
    <p:sldId id="1099" r:id="rId4"/>
    <p:sldId id="1100" r:id="rId5"/>
    <p:sldId id="1101" r:id="rId6"/>
    <p:sldId id="1110" r:id="rId7"/>
    <p:sldId id="1111" r:id="rId8"/>
    <p:sldId id="1103" r:id="rId9"/>
    <p:sldId id="1104" r:id="rId10"/>
    <p:sldId id="1105" r:id="rId11"/>
    <p:sldId id="1106" r:id="rId12"/>
    <p:sldId id="1107" r:id="rId13"/>
    <p:sldId id="1108" r:id="rId14"/>
    <p:sldId id="1112" r:id="rId15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008000"/>
    <a:srgbClr val="FFFF99"/>
    <a:srgbClr val="FF0000"/>
    <a:srgbClr val="0000FF"/>
    <a:srgbClr val="FFCC99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80" d="100"/>
          <a:sy n="80" d="100"/>
        </p:scale>
        <p:origin x="-954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10/29/2012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9CCA3FA-BE8F-4277-811D-E02E1D4E37BB}" type="datetime1">
              <a:rPr lang="en-US" smtClean="0"/>
              <a:t>10/29/2012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Luminosity optimizations - LBOC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Luminosity optimizations - LBOC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EAE1F82-9187-4A92-BAEE-83A568E84E9A}" type="datetime1">
              <a:rPr lang="en-US" smtClean="0"/>
              <a:t>10/29/2012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Luminosity optimizations - LBOC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DFCAD74-DE20-4941-90DB-19329BA3B5D6}" type="datetime1">
              <a:rPr lang="en-US" smtClean="0"/>
              <a:t>10/29/2012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Luminosity optimizations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C261010-B072-4187-A5B8-5B861197CD32}" type="datetime1">
              <a:rPr lang="en-US" smtClean="0"/>
              <a:t>10/29/2012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Luminosity optimizations - LBOC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A573110-90A3-4815-83C8-FA117370D322}" type="datetime1">
              <a:rPr lang="en-US" smtClean="0"/>
              <a:t>10/29/2012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C2316602-A712-48DF-8FAC-19DA6E6C25B8}" type="datetime1">
              <a:rPr lang="en-US" smtClean="0"/>
              <a:t>10/29/2012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Luminosity optimizations - LBOC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Luminosity optimizations - LBOC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776BBD6C-B810-46BD-B5F2-93297A211E7A}" type="datetime1">
              <a:rPr lang="en-US" smtClean="0"/>
              <a:t>10/29/2012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Luminosity optimizations - LBOC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1C088A4-33E3-4241-9E4C-393575ABE871}" type="datetime1">
              <a:rPr lang="en-US" smtClean="0"/>
              <a:t>10/29/2012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Luminosity optimizations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195E022-8175-48F1-9F49-42490B693555}" type="datetime1">
              <a:rPr lang="en-US" smtClean="0"/>
              <a:t>10/29/2012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Luminosity optimizations - LBOC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C163769-64C9-4524-B8B4-97027B61E344}" type="datetime1">
              <a:rPr lang="en-US" smtClean="0"/>
              <a:t>10/29/2012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Luminosity optimizations - LBOC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44C807B-CCA1-431E-808E-9897812FD8E3}" type="datetime1">
              <a:rPr lang="en-US" smtClean="0"/>
              <a:t>10/29/2012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Luminosity optimizations - LBOC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B408C11-18C6-4DC2-8331-FF98CB3C2A95}" type="datetime1">
              <a:rPr lang="en-US" smtClean="0"/>
              <a:t>10/29/2012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Luminosity optimizations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8A0454F-7971-4AD8-B052-C7E79DD85AE3}" type="datetime1">
              <a:rPr lang="en-US" smtClean="0"/>
              <a:t>10/29/2012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Luminosity optimizations - LBOC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2947DCB-08BB-4ED0-9587-9310BAF961F3}" type="datetime1">
              <a:rPr lang="en-US" smtClean="0"/>
              <a:t>10/29/2012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Luminosity optimizations - LBOC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C924457A-0B61-4E7C-A7F0-EB23FCD06BF0}" type="datetime1">
              <a:rPr lang="en-US" smtClean="0"/>
              <a:t>10/29/2012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Stability of Luminosity </a:t>
            </a:r>
            <a:r>
              <a:rPr lang="en-GB" dirty="0" smtClean="0"/>
              <a:t>Optimizations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J. </a:t>
            </a:r>
            <a:r>
              <a:rPr lang="en-US" dirty="0" err="1" smtClean="0"/>
              <a:t>Wenninger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20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60" y="2173650"/>
            <a:ext cx="6629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IR8 </a:t>
            </a:r>
            <a:r>
              <a:rPr lang="en-US" dirty="0"/>
              <a:t>s</a:t>
            </a:r>
            <a:r>
              <a:rPr lang="en-US" dirty="0" smtClean="0"/>
              <a:t>eparation knob trims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970" y="692620"/>
            <a:ext cx="8229600" cy="1231592"/>
          </a:xfrm>
        </p:spPr>
        <p:txBody>
          <a:bodyPr/>
          <a:lstStyle/>
          <a:p>
            <a:r>
              <a:rPr lang="en-US" sz="2000" dirty="0" smtClean="0"/>
              <a:t>On few occasions, the target of the IR8 separation knob (V plane) was adjusted to ensure that beam1 is always moving upward during the tilting beam process.</a:t>
            </a:r>
          </a:p>
          <a:p>
            <a:pPr lvl="1"/>
            <a:r>
              <a:rPr lang="en-US" sz="1600" dirty="0" smtClean="0"/>
              <a:t>Numbers indicate </a:t>
            </a:r>
            <a:r>
              <a:rPr lang="en-US" sz="1600" dirty="0" smtClean="0"/>
              <a:t>CHANGE </a:t>
            </a:r>
            <a:r>
              <a:rPr lang="en-US" sz="1600" dirty="0" err="1" smtClean="0"/>
              <a:t>wrt</a:t>
            </a:r>
            <a:r>
              <a:rPr lang="en-US" sz="1600" dirty="0" smtClean="0"/>
              <a:t> </a:t>
            </a:r>
            <a:r>
              <a:rPr lang="en-US" sz="1600" dirty="0" smtClean="0"/>
              <a:t>previous setting.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Luminosity optimizations - LBOC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EB79100-04B0-430C-88FB-665BB7842C40}" type="datetime1">
              <a:rPr lang="en-US" smtClean="0"/>
              <a:t>10/29/2012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405996" y="2688102"/>
            <a:ext cx="123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Beam1 V</a:t>
            </a:r>
            <a:endParaRPr lang="en-GB" dirty="0"/>
          </a:p>
        </p:txBody>
      </p:sp>
      <p:sp>
        <p:nvSpPr>
          <p:cNvPr id="6" name="Down Arrow 5"/>
          <p:cNvSpPr/>
          <p:nvPr/>
        </p:nvSpPr>
        <p:spPr bwMode="auto">
          <a:xfrm>
            <a:off x="2033177" y="3301847"/>
            <a:ext cx="144020" cy="520723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2446872" y="3301846"/>
            <a:ext cx="144020" cy="520723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5" name="Down Arrow 14"/>
          <p:cNvSpPr/>
          <p:nvPr/>
        </p:nvSpPr>
        <p:spPr bwMode="auto">
          <a:xfrm>
            <a:off x="5364110" y="3301847"/>
            <a:ext cx="144020" cy="520723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5724160" y="3331872"/>
            <a:ext cx="144020" cy="520723"/>
          </a:xfrm>
          <a:prstGeom prst="downArrow">
            <a:avLst/>
          </a:prstGeom>
          <a:solidFill>
            <a:srgbClr val="FFC000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1029" y="2132820"/>
            <a:ext cx="801823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8000"/>
                </a:solidFill>
              </a:rPr>
              <a:t>+37 </a:t>
            </a:r>
            <a:r>
              <a:rPr lang="en-US" sz="1400" b="1" dirty="0" smtClean="0">
                <a:solidFill>
                  <a:srgbClr val="008000"/>
                </a:solidFill>
                <a:latin typeface="Symbol" pitchFamily="18" charset="2"/>
              </a:rPr>
              <a:t>m</a:t>
            </a:r>
            <a:r>
              <a:rPr lang="en-US" sz="1400" b="1" dirty="0" smtClean="0">
                <a:solidFill>
                  <a:srgbClr val="008000"/>
                </a:solidFill>
              </a:rPr>
              <a:t>m</a:t>
            </a:r>
            <a:endParaRPr lang="en-GB" sz="1400" b="1" dirty="0">
              <a:solidFill>
                <a:srgbClr val="008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2526" y="2132820"/>
            <a:ext cx="702436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8000"/>
                </a:solidFill>
              </a:rPr>
              <a:t>+6 </a:t>
            </a:r>
            <a:r>
              <a:rPr lang="en-US" sz="1400" b="1" dirty="0" smtClean="0">
                <a:solidFill>
                  <a:srgbClr val="008000"/>
                </a:solidFill>
                <a:latin typeface="Symbol" pitchFamily="18" charset="2"/>
              </a:rPr>
              <a:t>m</a:t>
            </a:r>
            <a:r>
              <a:rPr lang="en-US" sz="1400" b="1" dirty="0" smtClean="0">
                <a:solidFill>
                  <a:srgbClr val="008000"/>
                </a:solidFill>
              </a:rPr>
              <a:t>m</a:t>
            </a:r>
            <a:endParaRPr lang="en-GB" sz="1400" b="1" dirty="0">
              <a:solidFill>
                <a:srgbClr val="008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2050" y="2127368"/>
            <a:ext cx="657552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8000"/>
                </a:solidFill>
              </a:rPr>
              <a:t>-3 </a:t>
            </a:r>
            <a:r>
              <a:rPr lang="en-US" sz="1400" b="1" dirty="0" smtClean="0">
                <a:solidFill>
                  <a:srgbClr val="008000"/>
                </a:solidFill>
                <a:latin typeface="Symbol" pitchFamily="18" charset="2"/>
              </a:rPr>
              <a:t>m</a:t>
            </a:r>
            <a:r>
              <a:rPr lang="en-US" sz="1400" b="1" dirty="0" smtClean="0">
                <a:solidFill>
                  <a:srgbClr val="008000"/>
                </a:solidFill>
              </a:rPr>
              <a:t>m</a:t>
            </a:r>
            <a:endParaRPr lang="en-GB" sz="1400" b="1" dirty="0">
              <a:solidFill>
                <a:srgbClr val="008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24160" y="2139091"/>
            <a:ext cx="756938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8000"/>
                </a:solidFill>
              </a:rPr>
              <a:t>-70 </a:t>
            </a:r>
            <a:r>
              <a:rPr lang="en-US" sz="1400" b="1" dirty="0" smtClean="0">
                <a:solidFill>
                  <a:srgbClr val="008000"/>
                </a:solidFill>
                <a:latin typeface="Symbol" pitchFamily="18" charset="2"/>
              </a:rPr>
              <a:t>m</a:t>
            </a:r>
            <a:r>
              <a:rPr lang="en-US" sz="1400" b="1" dirty="0" smtClean="0">
                <a:solidFill>
                  <a:srgbClr val="008000"/>
                </a:solidFill>
              </a:rPr>
              <a:t>m</a:t>
            </a:r>
            <a:endParaRPr lang="en-GB" sz="1400" b="1" dirty="0">
              <a:solidFill>
                <a:srgbClr val="008000"/>
              </a:solidFill>
            </a:endParaRPr>
          </a:p>
        </p:txBody>
      </p:sp>
      <p:sp>
        <p:nvSpPr>
          <p:cNvPr id="8" name="Bent-Up Arrow 7"/>
          <p:cNvSpPr/>
          <p:nvPr/>
        </p:nvSpPr>
        <p:spPr bwMode="auto">
          <a:xfrm rot="10800000">
            <a:off x="5220090" y="2736602"/>
            <a:ext cx="843086" cy="908428"/>
          </a:xfrm>
          <a:prstGeom prst="bentUpArrow">
            <a:avLst>
              <a:gd name="adj1" fmla="val 11609"/>
              <a:gd name="adj2" fmla="val 9009"/>
              <a:gd name="adj3" fmla="val 23610"/>
            </a:avLst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50" y="2591612"/>
            <a:ext cx="2592360" cy="70788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2-step collision BP,</a:t>
            </a:r>
          </a:p>
          <a:p>
            <a:r>
              <a:rPr lang="en-US" sz="1600" dirty="0" smtClean="0"/>
              <a:t>Global V orbit correction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37396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64880"/>
            <a:ext cx="4716020" cy="3198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36890"/>
            <a:ext cx="4672105" cy="3168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Trim distribution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49" y="980660"/>
            <a:ext cx="8229600" cy="936130"/>
          </a:xfrm>
        </p:spPr>
        <p:txBody>
          <a:bodyPr/>
          <a:lstStyle/>
          <a:p>
            <a:r>
              <a:rPr lang="en-US" sz="2000" dirty="0" smtClean="0"/>
              <a:t>Distributions rather similar (as already visible from time evolution). Same mean &amp; rms.</a:t>
            </a:r>
          </a:p>
          <a:p>
            <a:pPr lvl="1"/>
            <a:r>
              <a:rPr lang="en-US" dirty="0" smtClean="0"/>
              <a:t>Color code: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Luminosity optimizations - LBOC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1E90F26-7AE7-4397-9D5E-597D8FA4E789}" type="datetime1">
              <a:rPr lang="en-US" smtClean="0"/>
              <a:t>10/29/2012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51900" y="288487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460540" y="2884870"/>
            <a:ext cx="356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3214546" y="1660700"/>
            <a:ext cx="1274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 POL+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233671" y="1660700"/>
            <a:ext cx="1210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PC POL-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51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Tilted versus standard knobs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044" y="980660"/>
            <a:ext cx="8229600" cy="1224170"/>
          </a:xfrm>
        </p:spPr>
        <p:txBody>
          <a:bodyPr/>
          <a:lstStyle/>
          <a:p>
            <a:r>
              <a:rPr lang="en-US" sz="2000" dirty="0" smtClean="0"/>
              <a:t>The leveling knobs used to optimize IR8 in the tilted plane </a:t>
            </a:r>
            <a:r>
              <a:rPr lang="en-US" sz="2000" dirty="0" smtClean="0"/>
              <a:t>when we are in collision ‘change </a:t>
            </a:r>
            <a:r>
              <a:rPr lang="en-US" sz="2000" dirty="0" smtClean="0"/>
              <a:t>sign’ with </a:t>
            </a:r>
            <a:r>
              <a:rPr lang="en-US" sz="2000" dirty="0" err="1" smtClean="0"/>
              <a:t>LHCb</a:t>
            </a:r>
            <a:r>
              <a:rPr lang="en-US" sz="2000" dirty="0" smtClean="0"/>
              <a:t> polarity.</a:t>
            </a:r>
          </a:p>
          <a:p>
            <a:pPr lvl="1"/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 </a:t>
            </a:r>
            <a:r>
              <a:rPr lang="en-US" dirty="0" smtClean="0"/>
              <a:t>-X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Luminosity optimizations - LBOC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6896F03-52BF-4681-AD24-98452D84FBA3}" type="datetime1">
              <a:rPr lang="en-US" smtClean="0"/>
              <a:t>10/29/2012</a:t>
            </a:fld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179390" y="2531883"/>
            <a:ext cx="8797032" cy="2121287"/>
            <a:chOff x="179390" y="1916790"/>
            <a:chExt cx="8797032" cy="2121287"/>
          </a:xfrm>
        </p:grpSpPr>
        <p:grpSp>
          <p:nvGrpSpPr>
            <p:cNvPr id="49" name="Group 48"/>
            <p:cNvGrpSpPr/>
            <p:nvPr/>
          </p:nvGrpSpPr>
          <p:grpSpPr>
            <a:xfrm>
              <a:off x="179390" y="1916790"/>
              <a:ext cx="8629254" cy="2121287"/>
              <a:chOff x="179390" y="3246402"/>
              <a:chExt cx="8629254" cy="2121287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5966674" y="3343490"/>
                <a:ext cx="2841970" cy="2024199"/>
                <a:chOff x="5647340" y="3483962"/>
                <a:chExt cx="2841970" cy="2024199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5946494" y="3483962"/>
                  <a:ext cx="2542816" cy="2024199"/>
                  <a:chOff x="2111660" y="3483962"/>
                  <a:chExt cx="2542816" cy="2024199"/>
                </a:xfrm>
              </p:grpSpPr>
              <p:grpSp>
                <p:nvGrpSpPr>
                  <p:cNvPr id="16" name="Group 15"/>
                  <p:cNvGrpSpPr/>
                  <p:nvPr/>
                </p:nvGrpSpPr>
                <p:grpSpPr>
                  <a:xfrm>
                    <a:off x="2479876" y="3697835"/>
                    <a:ext cx="2073870" cy="1420985"/>
                    <a:chOff x="2382915" y="3697835"/>
                    <a:chExt cx="2073870" cy="1420985"/>
                  </a:xfrm>
                </p:grpSpPr>
                <p:cxnSp>
                  <p:nvCxnSpPr>
                    <p:cNvPr id="19" name="Straight Arrow Connector 18"/>
                    <p:cNvCxnSpPr/>
                    <p:nvPr/>
                  </p:nvCxnSpPr>
                  <p:spPr bwMode="auto">
                    <a:xfrm>
                      <a:off x="2382915" y="5118820"/>
                      <a:ext cx="2073870" cy="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/>
                    </a:ln>
                    <a:effectLst/>
                  </p:spPr>
                </p:cxnSp>
                <p:cxnSp>
                  <p:nvCxnSpPr>
                    <p:cNvPr id="20" name="Straight Arrow Connector 19"/>
                    <p:cNvCxnSpPr/>
                    <p:nvPr/>
                  </p:nvCxnSpPr>
                  <p:spPr bwMode="auto">
                    <a:xfrm flipV="1">
                      <a:off x="2382915" y="3697835"/>
                      <a:ext cx="0" cy="1419766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/>
                    </a:ln>
                    <a:effectLst/>
                  </p:spPr>
                </p:cxnSp>
              </p:grpSp>
              <p:sp>
                <p:nvSpPr>
                  <p:cNvPr id="17" name="TextBox 16"/>
                  <p:cNvSpPr txBox="1"/>
                  <p:nvPr/>
                </p:nvSpPr>
                <p:spPr bwMode="auto">
                  <a:xfrm>
                    <a:off x="4341570" y="5080415"/>
                    <a:ext cx="312906" cy="4277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>
                      <a:lnSpc>
                        <a:spcPct val="120000"/>
                      </a:lnSpc>
                      <a:spcBef>
                        <a:spcPts val="300"/>
                      </a:spcBef>
                      <a:buClr>
                        <a:srgbClr val="0000FF"/>
                      </a:buClr>
                      <a:buSzPct val="80000"/>
                    </a:pPr>
                    <a:r>
                      <a:rPr lang="en-US" sz="2000" dirty="0" smtClean="0">
                        <a:latin typeface="Arial" pitchFamily="34" charset="0"/>
                        <a:cs typeface="Arial" pitchFamily="34" charset="0"/>
                      </a:rPr>
                      <a:t>x</a:t>
                    </a:r>
                    <a:endParaRPr lang="en-GB" sz="2000" dirty="0" smtClean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 bwMode="auto">
                  <a:xfrm>
                    <a:off x="2111660" y="3483962"/>
                    <a:ext cx="312906" cy="4277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>
                      <a:lnSpc>
                        <a:spcPct val="120000"/>
                      </a:lnSpc>
                      <a:spcBef>
                        <a:spcPts val="300"/>
                      </a:spcBef>
                      <a:buClr>
                        <a:srgbClr val="0000FF"/>
                      </a:buClr>
                      <a:buSzPct val="80000"/>
                    </a:pPr>
                    <a:r>
                      <a:rPr lang="en-US" sz="2000" dirty="0">
                        <a:latin typeface="Arial" pitchFamily="34" charset="0"/>
                        <a:cs typeface="Arial" pitchFamily="34" charset="0"/>
                      </a:rPr>
                      <a:t>y</a:t>
                    </a:r>
                    <a:endParaRPr lang="en-GB" sz="2000" dirty="0" smtClean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cxnSp>
              <p:nvCxnSpPr>
                <p:cNvPr id="8" name="Straight Arrow Connector 7"/>
                <p:cNvCxnSpPr/>
                <p:nvPr/>
              </p:nvCxnSpPr>
              <p:spPr bwMode="auto">
                <a:xfrm>
                  <a:off x="6314710" y="5135377"/>
                  <a:ext cx="1598525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9" name="Straight Arrow Connector 8"/>
                <p:cNvCxnSpPr/>
                <p:nvPr/>
              </p:nvCxnSpPr>
              <p:spPr bwMode="auto">
                <a:xfrm flipV="1">
                  <a:off x="6314710" y="4120290"/>
                  <a:ext cx="0" cy="1031645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D60093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10" name="Straight Connector 9"/>
                <p:cNvCxnSpPr/>
                <p:nvPr/>
              </p:nvCxnSpPr>
              <p:spPr bwMode="auto">
                <a:xfrm>
                  <a:off x="6314710" y="4120290"/>
                  <a:ext cx="1598525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1" name="Straight Connector 10"/>
                <p:cNvCxnSpPr/>
                <p:nvPr/>
              </p:nvCxnSpPr>
              <p:spPr bwMode="auto">
                <a:xfrm flipV="1">
                  <a:off x="7913235" y="4120290"/>
                  <a:ext cx="0" cy="99853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2" name="Straight Arrow Connector 11"/>
                <p:cNvCxnSpPr/>
                <p:nvPr/>
              </p:nvCxnSpPr>
              <p:spPr bwMode="auto">
                <a:xfrm flipV="1">
                  <a:off x="6314710" y="4120290"/>
                  <a:ext cx="1598525" cy="1030425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cxnSp>
              <p:nvCxnSpPr>
                <p:cNvPr id="13" name="Straight Arrow Connector 12"/>
                <p:cNvCxnSpPr/>
                <p:nvPr/>
              </p:nvCxnSpPr>
              <p:spPr bwMode="auto">
                <a:xfrm flipH="1" flipV="1">
                  <a:off x="5647340" y="4235505"/>
                  <a:ext cx="667371" cy="905219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>
                <a:off x="179390" y="3343490"/>
                <a:ext cx="3555371" cy="2024199"/>
                <a:chOff x="672109" y="3517076"/>
                <a:chExt cx="3555371" cy="2024199"/>
              </a:xfrm>
            </p:grpSpPr>
            <p:grpSp>
              <p:nvGrpSpPr>
                <p:cNvPr id="22" name="Group 21"/>
                <p:cNvGrpSpPr/>
                <p:nvPr/>
              </p:nvGrpSpPr>
              <p:grpSpPr>
                <a:xfrm>
                  <a:off x="2574940" y="3517076"/>
                  <a:ext cx="1405151" cy="2024199"/>
                  <a:chOff x="2111660" y="3483962"/>
                  <a:chExt cx="1405151" cy="2024199"/>
                </a:xfrm>
              </p:grpSpPr>
              <p:grpSp>
                <p:nvGrpSpPr>
                  <p:cNvPr id="31" name="Group 30"/>
                  <p:cNvGrpSpPr/>
                  <p:nvPr/>
                </p:nvGrpSpPr>
                <p:grpSpPr>
                  <a:xfrm>
                    <a:off x="2479876" y="3697835"/>
                    <a:ext cx="1036935" cy="1426276"/>
                    <a:chOff x="2382915" y="3697835"/>
                    <a:chExt cx="1036935" cy="1426276"/>
                  </a:xfrm>
                </p:grpSpPr>
                <p:cxnSp>
                  <p:nvCxnSpPr>
                    <p:cNvPr id="34" name="Straight Arrow Connector 33"/>
                    <p:cNvCxnSpPr/>
                    <p:nvPr/>
                  </p:nvCxnSpPr>
                  <p:spPr bwMode="auto">
                    <a:xfrm>
                      <a:off x="2382915" y="5118820"/>
                      <a:ext cx="1036935" cy="5291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/>
                    </a:ln>
                    <a:effectLst/>
                  </p:spPr>
                </p:cxnSp>
                <p:cxnSp>
                  <p:nvCxnSpPr>
                    <p:cNvPr id="35" name="Straight Arrow Connector 34"/>
                    <p:cNvCxnSpPr/>
                    <p:nvPr/>
                  </p:nvCxnSpPr>
                  <p:spPr bwMode="auto">
                    <a:xfrm flipV="1">
                      <a:off x="2382915" y="3697835"/>
                      <a:ext cx="0" cy="1419766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/>
                    </a:ln>
                    <a:effectLst/>
                  </p:spPr>
                </p:cxnSp>
              </p:grpSp>
              <p:sp>
                <p:nvSpPr>
                  <p:cNvPr id="32" name="TextBox 31"/>
                  <p:cNvSpPr txBox="1"/>
                  <p:nvPr/>
                </p:nvSpPr>
                <p:spPr bwMode="auto">
                  <a:xfrm>
                    <a:off x="3071785" y="5080415"/>
                    <a:ext cx="312906" cy="4277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>
                      <a:lnSpc>
                        <a:spcPct val="120000"/>
                      </a:lnSpc>
                      <a:spcBef>
                        <a:spcPts val="300"/>
                      </a:spcBef>
                      <a:buClr>
                        <a:srgbClr val="0000FF"/>
                      </a:buClr>
                      <a:buSzPct val="80000"/>
                    </a:pPr>
                    <a:r>
                      <a:rPr lang="en-US" sz="2000" dirty="0" smtClean="0">
                        <a:latin typeface="Arial" pitchFamily="34" charset="0"/>
                        <a:cs typeface="Arial" pitchFamily="34" charset="0"/>
                      </a:rPr>
                      <a:t>x</a:t>
                    </a:r>
                    <a:endParaRPr lang="en-GB" sz="2000" dirty="0" smtClean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 bwMode="auto">
                  <a:xfrm>
                    <a:off x="2111660" y="3483962"/>
                    <a:ext cx="312906" cy="427746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rtlCol="0">
                    <a:spAutoFit/>
                  </a:bodyPr>
                  <a:lstStyle/>
                  <a:p>
                    <a:pPr>
                      <a:lnSpc>
                        <a:spcPct val="120000"/>
                      </a:lnSpc>
                      <a:spcBef>
                        <a:spcPts val="300"/>
                      </a:spcBef>
                      <a:buClr>
                        <a:srgbClr val="0000FF"/>
                      </a:buClr>
                      <a:buSzPct val="80000"/>
                    </a:pPr>
                    <a:r>
                      <a:rPr lang="en-US" sz="2000" dirty="0">
                        <a:latin typeface="Arial" pitchFamily="34" charset="0"/>
                        <a:cs typeface="Arial" pitchFamily="34" charset="0"/>
                      </a:rPr>
                      <a:t>y</a:t>
                    </a:r>
                    <a:endParaRPr lang="en-GB" sz="2000" dirty="0" smtClean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cxnSp>
              <p:nvCxnSpPr>
                <p:cNvPr id="23" name="Straight Arrow Connector 22"/>
                <p:cNvCxnSpPr/>
                <p:nvPr/>
              </p:nvCxnSpPr>
              <p:spPr bwMode="auto">
                <a:xfrm>
                  <a:off x="1344631" y="5140724"/>
                  <a:ext cx="1598525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0000FF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24" name="Straight Connector 23"/>
                <p:cNvCxnSpPr/>
                <p:nvPr/>
              </p:nvCxnSpPr>
              <p:spPr bwMode="auto">
                <a:xfrm>
                  <a:off x="1345980" y="4158695"/>
                  <a:ext cx="1598525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" name="Straight Connector 24"/>
                <p:cNvCxnSpPr/>
                <p:nvPr/>
              </p:nvCxnSpPr>
              <p:spPr bwMode="auto">
                <a:xfrm flipV="1">
                  <a:off x="1351003" y="4158695"/>
                  <a:ext cx="0" cy="99853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6" name="Straight Arrow Connector 25"/>
                <p:cNvCxnSpPr/>
                <p:nvPr/>
              </p:nvCxnSpPr>
              <p:spPr bwMode="auto">
                <a:xfrm flipV="1">
                  <a:off x="2944505" y="4120290"/>
                  <a:ext cx="0" cy="1031645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D60093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27" name="Straight Arrow Connector 26"/>
                <p:cNvCxnSpPr/>
                <p:nvPr/>
              </p:nvCxnSpPr>
              <p:spPr bwMode="auto">
                <a:xfrm flipH="1" flipV="1">
                  <a:off x="1351004" y="4158695"/>
                  <a:ext cx="1575696" cy="982029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28" name="TextBox 27"/>
                <p:cNvSpPr txBox="1"/>
                <p:nvPr/>
              </p:nvSpPr>
              <p:spPr bwMode="auto">
                <a:xfrm>
                  <a:off x="672109" y="3590555"/>
                  <a:ext cx="1305443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spcBef>
                      <a:spcPts val="0"/>
                    </a:spcBef>
                    <a:buClr>
                      <a:srgbClr val="0000FF"/>
                    </a:buClr>
                    <a:buSzPct val="80000"/>
                  </a:pPr>
                  <a:r>
                    <a:rPr lang="en-US" sz="1600" b="1" dirty="0" smtClean="0">
                      <a:latin typeface="Arial" pitchFamily="34" charset="0"/>
                      <a:cs typeface="Arial" pitchFamily="34" charset="0"/>
                    </a:rPr>
                    <a:t>Crossing knob</a:t>
                  </a:r>
                  <a:endParaRPr lang="en-GB" sz="1600" b="1" dirty="0" smtClean="0"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29" name="Straight Arrow Connector 28"/>
                <p:cNvCxnSpPr/>
                <p:nvPr/>
              </p:nvCxnSpPr>
              <p:spPr bwMode="auto">
                <a:xfrm flipV="1">
                  <a:off x="2943157" y="4235504"/>
                  <a:ext cx="668718" cy="905220"/>
                </a:xfrm>
                <a:prstGeom prst="straightConnector1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</p:spPr>
            </p:cxnSp>
            <p:sp>
              <p:nvSpPr>
                <p:cNvPr id="30" name="TextBox 29"/>
                <p:cNvSpPr txBox="1"/>
                <p:nvPr/>
              </p:nvSpPr>
              <p:spPr bwMode="auto">
                <a:xfrm>
                  <a:off x="3155555" y="3687619"/>
                  <a:ext cx="1071925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spcBef>
                      <a:spcPts val="0"/>
                    </a:spcBef>
                    <a:buClr>
                      <a:srgbClr val="0000FF"/>
                    </a:buClr>
                    <a:buSzPct val="80000"/>
                  </a:pPr>
                  <a:r>
                    <a:rPr lang="en-US" sz="1600" b="1" dirty="0" smtClean="0">
                      <a:latin typeface="Arial" pitchFamily="34" charset="0"/>
                      <a:cs typeface="Arial" pitchFamily="34" charset="0"/>
                    </a:rPr>
                    <a:t>Leveling knob</a:t>
                  </a:r>
                  <a:endParaRPr lang="en-GB" sz="1600" b="1" dirty="0" smtClean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6" name="Left-Right Arrow 35"/>
              <p:cNvSpPr/>
              <p:nvPr/>
            </p:nvSpPr>
            <p:spPr bwMode="auto">
              <a:xfrm>
                <a:off x="3803900" y="4111590"/>
                <a:ext cx="1557614" cy="332343"/>
              </a:xfrm>
              <a:prstGeom prst="leftRightArrow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 bwMode="auto">
              <a:xfrm>
                <a:off x="3727090" y="3246402"/>
                <a:ext cx="1620234" cy="7970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  <a:spcBef>
                    <a:spcPts val="300"/>
                  </a:spcBef>
                  <a:buClr>
                    <a:srgbClr val="0000FF"/>
                  </a:buClr>
                  <a:buSzPct val="80000"/>
                </a:pPr>
                <a:r>
                  <a:rPr lang="en-US" sz="2000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Polarity change</a:t>
                </a:r>
                <a:endParaRPr lang="en-GB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 bwMode="auto">
            <a:xfrm>
              <a:off x="5193903" y="2129093"/>
              <a:ext cx="107192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  <a:buClr>
                  <a:srgbClr val="0000FF"/>
                </a:buClr>
                <a:buSzPct val="80000"/>
              </a:pPr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Leveling knob</a:t>
              </a:r>
              <a:endParaRPr lang="en-GB" sz="1600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 bwMode="auto">
            <a:xfrm>
              <a:off x="7670979" y="2013878"/>
              <a:ext cx="1305443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  <a:buClr>
                  <a:srgbClr val="0000FF"/>
                </a:buClr>
                <a:buSzPct val="80000"/>
              </a:pPr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Crossing knob</a:t>
              </a:r>
              <a:endParaRPr lang="en-GB" sz="1600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5" name="Straight Connector 14"/>
          <p:cNvCxnSpPr/>
          <p:nvPr/>
        </p:nvCxnSpPr>
        <p:spPr bwMode="auto">
          <a:xfrm flipV="1">
            <a:off x="2195670" y="4005080"/>
            <a:ext cx="424162" cy="7201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6422281" y="4005080"/>
            <a:ext cx="526049" cy="7201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6133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Tilted versus standard knobs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431" y="692619"/>
            <a:ext cx="8229600" cy="1728237"/>
          </a:xfrm>
        </p:spPr>
        <p:txBody>
          <a:bodyPr/>
          <a:lstStyle/>
          <a:p>
            <a:r>
              <a:rPr lang="en-US" sz="2000" dirty="0" smtClean="0"/>
              <a:t>The leveling knobs should be applied relative to the ‘typical’ collision point offset.</a:t>
            </a:r>
          </a:p>
          <a:p>
            <a:pPr lvl="1"/>
            <a:r>
              <a:rPr lang="en-US" sz="1800" dirty="0" smtClean="0"/>
              <a:t>Average offset in X/Y is predictable (see history) with sufficient accuracy to skip the test cycle.</a:t>
            </a:r>
          </a:p>
          <a:p>
            <a:pPr lvl="1"/>
            <a:r>
              <a:rPr lang="en-US" sz="1800" dirty="0" smtClean="0"/>
              <a:t>For the last polarity flip the pre-trimmed offsets worked very well !!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Luminosity optimizations - LBOC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C705BE9-2FA0-4D17-9D4F-1EB23935346B}" type="datetime1">
              <a:rPr lang="en-US" smtClean="0"/>
              <a:t>10/29/2012</a:t>
            </a:fld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179390" y="2420857"/>
            <a:ext cx="8797032" cy="3888543"/>
            <a:chOff x="179390" y="2060810"/>
            <a:chExt cx="8797032" cy="3888543"/>
          </a:xfrm>
        </p:grpSpPr>
        <p:grpSp>
          <p:nvGrpSpPr>
            <p:cNvPr id="38" name="Group 37"/>
            <p:cNvGrpSpPr/>
            <p:nvPr/>
          </p:nvGrpSpPr>
          <p:grpSpPr>
            <a:xfrm>
              <a:off x="179390" y="2060810"/>
              <a:ext cx="8797032" cy="3888543"/>
              <a:chOff x="179390" y="2060810"/>
              <a:chExt cx="8797032" cy="3888543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179390" y="2060810"/>
                <a:ext cx="8797032" cy="3888543"/>
                <a:chOff x="179390" y="1916790"/>
                <a:chExt cx="8797032" cy="3888543"/>
              </a:xfrm>
            </p:grpSpPr>
            <p:grpSp>
              <p:nvGrpSpPr>
                <p:cNvPr id="49" name="Group 48"/>
                <p:cNvGrpSpPr/>
                <p:nvPr/>
              </p:nvGrpSpPr>
              <p:grpSpPr>
                <a:xfrm>
                  <a:off x="179390" y="1916790"/>
                  <a:ext cx="8629254" cy="3888543"/>
                  <a:chOff x="179390" y="3246402"/>
                  <a:chExt cx="8629254" cy="3888543"/>
                </a:xfrm>
              </p:grpSpPr>
              <p:grpSp>
                <p:nvGrpSpPr>
                  <p:cNvPr id="6" name="Group 5"/>
                  <p:cNvGrpSpPr/>
                  <p:nvPr/>
                </p:nvGrpSpPr>
                <p:grpSpPr>
                  <a:xfrm>
                    <a:off x="5966674" y="3343490"/>
                    <a:ext cx="2841970" cy="2024199"/>
                    <a:chOff x="5647340" y="3483962"/>
                    <a:chExt cx="2841970" cy="2024199"/>
                  </a:xfrm>
                </p:grpSpPr>
                <p:grpSp>
                  <p:nvGrpSpPr>
                    <p:cNvPr id="7" name="Group 6"/>
                    <p:cNvGrpSpPr/>
                    <p:nvPr/>
                  </p:nvGrpSpPr>
                  <p:grpSpPr>
                    <a:xfrm>
                      <a:off x="5946494" y="3483962"/>
                      <a:ext cx="2542816" cy="2024199"/>
                      <a:chOff x="2111660" y="3483962"/>
                      <a:chExt cx="2542816" cy="2024199"/>
                    </a:xfrm>
                  </p:grpSpPr>
                  <p:grpSp>
                    <p:nvGrpSpPr>
                      <p:cNvPr id="16" name="Group 15"/>
                      <p:cNvGrpSpPr/>
                      <p:nvPr/>
                    </p:nvGrpSpPr>
                    <p:grpSpPr>
                      <a:xfrm>
                        <a:off x="2479876" y="3697835"/>
                        <a:ext cx="2073870" cy="1420985"/>
                        <a:chOff x="2382915" y="3697835"/>
                        <a:chExt cx="2073870" cy="1420985"/>
                      </a:xfrm>
                    </p:grpSpPr>
                    <p:cxnSp>
                      <p:nvCxnSpPr>
                        <p:cNvPr id="19" name="Straight Arrow Connector 18"/>
                        <p:cNvCxnSpPr/>
                        <p:nvPr/>
                      </p:nvCxnSpPr>
                      <p:spPr bwMode="auto">
                        <a:xfrm>
                          <a:off x="2382915" y="5118820"/>
                          <a:ext cx="2073870" cy="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arrow"/>
                        </a:ln>
                        <a:effectLst/>
                      </p:spPr>
                    </p:cxnSp>
                    <p:cxnSp>
                      <p:nvCxnSpPr>
                        <p:cNvPr id="20" name="Straight Arrow Connector 19"/>
                        <p:cNvCxnSpPr/>
                        <p:nvPr/>
                      </p:nvCxnSpPr>
                      <p:spPr bwMode="auto">
                        <a:xfrm flipV="1">
                          <a:off x="2382915" y="3697835"/>
                          <a:ext cx="0" cy="1419766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arrow"/>
                        </a:ln>
                        <a:effectLst/>
                      </p:spPr>
                    </p:cxnSp>
                  </p:grpSp>
                  <p:sp>
                    <p:nvSpPr>
                      <p:cNvPr id="17" name="TextBox 16"/>
                      <p:cNvSpPr txBox="1"/>
                      <p:nvPr/>
                    </p:nvSpPr>
                    <p:spPr bwMode="auto">
                      <a:xfrm>
                        <a:off x="4341570" y="5080415"/>
                        <a:ext cx="312906" cy="42774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>
                          <a:lnSpc>
                            <a:spcPct val="120000"/>
                          </a:lnSpc>
                          <a:spcBef>
                            <a:spcPts val="300"/>
                          </a:spcBef>
                          <a:buClr>
                            <a:srgbClr val="0000FF"/>
                          </a:buClr>
                          <a:buSzPct val="80000"/>
                        </a:pPr>
                        <a:r>
                          <a:rPr lang="en-US" sz="2000" dirty="0" smtClean="0">
                            <a:latin typeface="Arial" pitchFamily="34" charset="0"/>
                            <a:cs typeface="Arial" pitchFamily="34" charset="0"/>
                          </a:rPr>
                          <a:t>x</a:t>
                        </a:r>
                        <a:endParaRPr lang="en-GB" sz="2000" dirty="0" smtClean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18" name="TextBox 17"/>
                      <p:cNvSpPr txBox="1"/>
                      <p:nvPr/>
                    </p:nvSpPr>
                    <p:spPr bwMode="auto">
                      <a:xfrm>
                        <a:off x="2111660" y="3483962"/>
                        <a:ext cx="312906" cy="42774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>
                          <a:lnSpc>
                            <a:spcPct val="120000"/>
                          </a:lnSpc>
                          <a:spcBef>
                            <a:spcPts val="300"/>
                          </a:spcBef>
                          <a:buClr>
                            <a:srgbClr val="0000FF"/>
                          </a:buClr>
                          <a:buSzPct val="80000"/>
                        </a:pPr>
                        <a: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a:t>y</a:t>
                        </a:r>
                        <a:endParaRPr lang="en-GB" sz="2000" dirty="0" smtClean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8" name="Straight Arrow Connector 7"/>
                    <p:cNvCxnSpPr/>
                    <p:nvPr/>
                  </p:nvCxnSpPr>
                  <p:spPr bwMode="auto">
                    <a:xfrm>
                      <a:off x="6314710" y="5135377"/>
                      <a:ext cx="1598525" cy="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</p:spPr>
                </p:cxnSp>
                <p:cxnSp>
                  <p:nvCxnSpPr>
                    <p:cNvPr id="9" name="Straight Arrow Connector 8"/>
                    <p:cNvCxnSpPr/>
                    <p:nvPr/>
                  </p:nvCxnSpPr>
                  <p:spPr bwMode="auto">
                    <a:xfrm flipV="1">
                      <a:off x="6314710" y="4120290"/>
                      <a:ext cx="0" cy="1031645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38100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</p:spPr>
                </p:cxnSp>
                <p:cxnSp>
                  <p:nvCxnSpPr>
                    <p:cNvPr id="10" name="Straight Connector 9"/>
                    <p:cNvCxnSpPr/>
                    <p:nvPr/>
                  </p:nvCxnSpPr>
                  <p:spPr bwMode="auto">
                    <a:xfrm>
                      <a:off x="6314710" y="4120290"/>
                      <a:ext cx="1598525" cy="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1" name="Straight Connector 10"/>
                    <p:cNvCxnSpPr/>
                    <p:nvPr/>
                  </p:nvCxnSpPr>
                  <p:spPr bwMode="auto">
                    <a:xfrm flipV="1">
                      <a:off x="7913235" y="4120290"/>
                      <a:ext cx="0" cy="99853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2" name="Straight Arrow Connector 11"/>
                    <p:cNvCxnSpPr/>
                    <p:nvPr/>
                  </p:nvCxnSpPr>
                  <p:spPr bwMode="auto">
                    <a:xfrm flipV="1">
                      <a:off x="6314710" y="4120290"/>
                      <a:ext cx="1598525" cy="1030425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/>
                    </a:ln>
                    <a:effectLst/>
                  </p:spPr>
                </p:cxnSp>
                <p:cxnSp>
                  <p:nvCxnSpPr>
                    <p:cNvPr id="13" name="Straight Arrow Connector 12"/>
                    <p:cNvCxnSpPr/>
                    <p:nvPr/>
                  </p:nvCxnSpPr>
                  <p:spPr bwMode="auto">
                    <a:xfrm flipH="1" flipV="1">
                      <a:off x="5647340" y="4235505"/>
                      <a:ext cx="667371" cy="905219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/>
                    </a:ln>
                    <a:effectLst/>
                  </p:spPr>
                </p:cxnSp>
              </p:grpSp>
              <p:grpSp>
                <p:nvGrpSpPr>
                  <p:cNvPr id="21" name="Group 20"/>
                  <p:cNvGrpSpPr/>
                  <p:nvPr/>
                </p:nvGrpSpPr>
                <p:grpSpPr>
                  <a:xfrm>
                    <a:off x="179390" y="3416969"/>
                    <a:ext cx="4176580" cy="3717976"/>
                    <a:chOff x="672109" y="3590555"/>
                    <a:chExt cx="4176580" cy="3717976"/>
                  </a:xfrm>
                </p:grpSpPr>
                <p:grpSp>
                  <p:nvGrpSpPr>
                    <p:cNvPr id="22" name="Group 21"/>
                    <p:cNvGrpSpPr/>
                    <p:nvPr/>
                  </p:nvGrpSpPr>
                  <p:grpSpPr>
                    <a:xfrm>
                      <a:off x="3454599" y="5866168"/>
                      <a:ext cx="1394090" cy="1442363"/>
                      <a:chOff x="2991319" y="5833054"/>
                      <a:chExt cx="1394090" cy="1442363"/>
                    </a:xfrm>
                  </p:grpSpPr>
                  <p:grpSp>
                    <p:nvGrpSpPr>
                      <p:cNvPr id="31" name="Group 30"/>
                      <p:cNvGrpSpPr/>
                      <p:nvPr/>
                    </p:nvGrpSpPr>
                    <p:grpSpPr>
                      <a:xfrm>
                        <a:off x="2991319" y="5833054"/>
                        <a:ext cx="1036935" cy="1228490"/>
                        <a:chOff x="2894358" y="5833054"/>
                        <a:chExt cx="1036935" cy="1228490"/>
                      </a:xfrm>
                    </p:grpSpPr>
                    <p:cxnSp>
                      <p:nvCxnSpPr>
                        <p:cNvPr id="34" name="Straight Arrow Connector 33"/>
                        <p:cNvCxnSpPr/>
                        <p:nvPr/>
                      </p:nvCxnSpPr>
                      <p:spPr bwMode="auto">
                        <a:xfrm>
                          <a:off x="2894358" y="7055566"/>
                          <a:ext cx="1036935" cy="5291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arrow"/>
                        </a:ln>
                        <a:effectLst/>
                      </p:spPr>
                    </p:cxnSp>
                    <p:cxnSp>
                      <p:nvCxnSpPr>
                        <p:cNvPr id="35" name="Straight Arrow Connector 34"/>
                        <p:cNvCxnSpPr/>
                        <p:nvPr/>
                      </p:nvCxnSpPr>
                      <p:spPr bwMode="auto">
                        <a:xfrm flipV="1">
                          <a:off x="2894358" y="5833054"/>
                          <a:ext cx="0" cy="1228490"/>
                        </a:xfrm>
                        <a:prstGeom prst="straightConnector1">
                          <a:avLst/>
                        </a:prstGeom>
                        <a:solidFill>
                          <a:schemeClr val="accent1"/>
                        </a:solidFill>
                        <a:ln w="952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arrow"/>
                        </a:ln>
                        <a:effectLst/>
                      </p:spPr>
                    </p:cxnSp>
                  </p:grpSp>
                  <p:sp>
                    <p:nvSpPr>
                      <p:cNvPr id="32" name="TextBox 31"/>
                      <p:cNvSpPr txBox="1"/>
                      <p:nvPr/>
                    </p:nvSpPr>
                    <p:spPr bwMode="auto">
                      <a:xfrm>
                        <a:off x="4072503" y="6847671"/>
                        <a:ext cx="312906" cy="42774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>
                          <a:lnSpc>
                            <a:spcPct val="120000"/>
                          </a:lnSpc>
                          <a:spcBef>
                            <a:spcPts val="300"/>
                          </a:spcBef>
                          <a:buClr>
                            <a:srgbClr val="0000FF"/>
                          </a:buClr>
                          <a:buSzPct val="80000"/>
                        </a:pPr>
                        <a:r>
                          <a:rPr lang="en-US" sz="2000" dirty="0" smtClean="0">
                            <a:latin typeface="Arial" pitchFamily="34" charset="0"/>
                            <a:cs typeface="Arial" pitchFamily="34" charset="0"/>
                          </a:rPr>
                          <a:t>x</a:t>
                        </a:r>
                        <a:endParaRPr lang="en-GB" sz="2000" dirty="0" smtClean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33" name="TextBox 32"/>
                      <p:cNvSpPr txBox="1"/>
                      <p:nvPr/>
                    </p:nvSpPr>
                    <p:spPr bwMode="auto">
                      <a:xfrm>
                        <a:off x="3071784" y="5833057"/>
                        <a:ext cx="312906" cy="42774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pPr>
                          <a:lnSpc>
                            <a:spcPct val="120000"/>
                          </a:lnSpc>
                          <a:spcBef>
                            <a:spcPts val="300"/>
                          </a:spcBef>
                          <a:buClr>
                            <a:srgbClr val="0000FF"/>
                          </a:buClr>
                          <a:buSzPct val="80000"/>
                        </a:pPr>
                        <a: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a:t>y</a:t>
                        </a:r>
                        <a:endParaRPr lang="en-GB" sz="2000" dirty="0" smtClean="0"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  <p:cxnSp>
                  <p:nvCxnSpPr>
                    <p:cNvPr id="23" name="Straight Arrow Connector 22"/>
                    <p:cNvCxnSpPr/>
                    <p:nvPr/>
                  </p:nvCxnSpPr>
                  <p:spPr bwMode="auto">
                    <a:xfrm>
                      <a:off x="1344631" y="5140724"/>
                      <a:ext cx="1598525" cy="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381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triangl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4" name="Straight Connector 23"/>
                    <p:cNvCxnSpPr/>
                    <p:nvPr/>
                  </p:nvCxnSpPr>
                  <p:spPr bwMode="auto">
                    <a:xfrm>
                      <a:off x="1345980" y="4158695"/>
                      <a:ext cx="1598525" cy="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5" name="Straight Connector 24"/>
                    <p:cNvCxnSpPr/>
                    <p:nvPr/>
                  </p:nvCxnSpPr>
                  <p:spPr bwMode="auto">
                    <a:xfrm flipV="1">
                      <a:off x="1351003" y="4158695"/>
                      <a:ext cx="0" cy="998530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26" name="Straight Arrow Connector 25"/>
                    <p:cNvCxnSpPr/>
                    <p:nvPr/>
                  </p:nvCxnSpPr>
                  <p:spPr bwMode="auto">
                    <a:xfrm flipV="1">
                      <a:off x="2944505" y="4120290"/>
                      <a:ext cx="0" cy="1031645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38100" cap="flat" cmpd="sng" algn="ctr">
                      <a:solidFill>
                        <a:srgbClr val="D60093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</p:spPr>
                </p:cxnSp>
                <p:cxnSp>
                  <p:nvCxnSpPr>
                    <p:cNvPr id="27" name="Straight Arrow Connector 26"/>
                    <p:cNvCxnSpPr/>
                    <p:nvPr/>
                  </p:nvCxnSpPr>
                  <p:spPr bwMode="auto">
                    <a:xfrm flipH="1" flipV="1">
                      <a:off x="1351004" y="4158695"/>
                      <a:ext cx="1575696" cy="982029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/>
                    </a:ln>
                    <a:effectLst/>
                  </p:spPr>
                </p:cxnSp>
                <p:sp>
                  <p:nvSpPr>
                    <p:cNvPr id="28" name="TextBox 27"/>
                    <p:cNvSpPr txBox="1"/>
                    <p:nvPr/>
                  </p:nvSpPr>
                  <p:spPr bwMode="auto">
                    <a:xfrm>
                      <a:off x="672109" y="3590555"/>
                      <a:ext cx="1305443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spcBef>
                          <a:spcPts val="0"/>
                        </a:spcBef>
                        <a:buClr>
                          <a:srgbClr val="0000FF"/>
                        </a:buClr>
                        <a:buSzPct val="80000"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Crossing knob</a:t>
                      </a:r>
                      <a:endParaRPr lang="en-GB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29" name="Straight Arrow Connector 28"/>
                    <p:cNvCxnSpPr/>
                    <p:nvPr/>
                  </p:nvCxnSpPr>
                  <p:spPr bwMode="auto">
                    <a:xfrm flipV="1">
                      <a:off x="2943157" y="4235504"/>
                      <a:ext cx="668718" cy="905220"/>
                    </a:xfrm>
                    <a:prstGeom prst="straightConnector1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arrow"/>
                    </a:ln>
                    <a:effectLst/>
                  </p:spPr>
                </p:cxnSp>
                <p:sp>
                  <p:nvSpPr>
                    <p:cNvPr id="30" name="TextBox 29"/>
                    <p:cNvSpPr txBox="1"/>
                    <p:nvPr/>
                  </p:nvSpPr>
                  <p:spPr bwMode="auto">
                    <a:xfrm>
                      <a:off x="3155555" y="3687619"/>
                      <a:ext cx="1071925" cy="5847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>
                        <a:spcBef>
                          <a:spcPts val="0"/>
                        </a:spcBef>
                        <a:buClr>
                          <a:srgbClr val="0000FF"/>
                        </a:buClr>
                        <a:buSzPct val="80000"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Leveling knob</a:t>
                      </a:r>
                      <a:endParaRPr lang="en-GB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36" name="Left-Right Arrow 35"/>
                  <p:cNvSpPr/>
                  <p:nvPr/>
                </p:nvSpPr>
                <p:spPr bwMode="auto">
                  <a:xfrm>
                    <a:off x="3803900" y="4111590"/>
                    <a:ext cx="1557614" cy="332343"/>
                  </a:xfrm>
                  <a:prstGeom prst="leftRightArrow">
                    <a:avLst/>
                  </a:prstGeom>
                  <a:solidFill>
                    <a:srgbClr val="FF0000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omic Sans MS" pitchFamily="66" charset="0"/>
                    </a:endParaRPr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 bwMode="auto">
                  <a:xfrm>
                    <a:off x="3727090" y="3246402"/>
                    <a:ext cx="1620234" cy="79707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pPr algn="ctr">
                      <a:lnSpc>
                        <a:spcPct val="120000"/>
                      </a:lnSpc>
                      <a:spcBef>
                        <a:spcPts val="300"/>
                      </a:spcBef>
                      <a:buClr>
                        <a:srgbClr val="0000FF"/>
                      </a:buClr>
                      <a:buSzPct val="80000"/>
                    </a:pPr>
                    <a:r>
                      <a:rPr lang="en-US" sz="20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rPr>
                      <a:t>Polarity change</a:t>
                    </a:r>
                    <a:endParaRPr lang="en-GB" sz="2000" dirty="0" smtClean="0">
                      <a:solidFill>
                        <a:srgbClr val="FF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50" name="TextBox 49"/>
                <p:cNvSpPr txBox="1"/>
                <p:nvPr/>
              </p:nvSpPr>
              <p:spPr bwMode="auto">
                <a:xfrm>
                  <a:off x="5193903" y="2129093"/>
                  <a:ext cx="1071925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spcBef>
                      <a:spcPts val="0"/>
                    </a:spcBef>
                    <a:buClr>
                      <a:srgbClr val="0000FF"/>
                    </a:buClr>
                    <a:buSzPct val="80000"/>
                  </a:pPr>
                  <a:r>
                    <a:rPr lang="en-US" sz="1600" b="1" dirty="0" smtClean="0">
                      <a:latin typeface="Arial" pitchFamily="34" charset="0"/>
                      <a:cs typeface="Arial" pitchFamily="34" charset="0"/>
                    </a:rPr>
                    <a:t>Leveling knob</a:t>
                  </a:r>
                  <a:endParaRPr lang="en-GB" sz="1600" b="1" dirty="0" smtClean="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 bwMode="auto">
                <a:xfrm>
                  <a:off x="7670979" y="2013878"/>
                  <a:ext cx="1305443" cy="5847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rtlCol="0">
                  <a:spAutoFit/>
                </a:bodyPr>
                <a:lstStyle/>
                <a:p>
                  <a:pPr>
                    <a:spcBef>
                      <a:spcPts val="0"/>
                    </a:spcBef>
                    <a:buClr>
                      <a:srgbClr val="0000FF"/>
                    </a:buClr>
                    <a:buSzPct val="80000"/>
                  </a:pPr>
                  <a:r>
                    <a:rPr lang="en-US" sz="1600" b="1" dirty="0" smtClean="0">
                      <a:latin typeface="Arial" pitchFamily="34" charset="0"/>
                      <a:cs typeface="Arial" pitchFamily="34" charset="0"/>
                    </a:rPr>
                    <a:t>Crossing knob</a:t>
                  </a:r>
                  <a:endParaRPr lang="en-GB" sz="1600" b="1" dirty="0" smtClean="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5" name="Straight Arrow Connector 14"/>
              <p:cNvCxnSpPr>
                <a:endCxn id="39" idx="4"/>
              </p:cNvCxnSpPr>
              <p:nvPr/>
            </p:nvCxnSpPr>
            <p:spPr bwMode="auto">
              <a:xfrm flipH="1" flipV="1">
                <a:off x="2453922" y="3823977"/>
                <a:ext cx="507958" cy="1908170"/>
              </a:xfrm>
              <a:prstGeom prst="straightConnector1">
                <a:avLst/>
              </a:prstGeom>
              <a:solidFill>
                <a:schemeClr val="accent1"/>
              </a:solidFill>
              <a:ln w="38100" cap="sq" cmpd="sng" algn="ctr">
                <a:solidFill>
                  <a:srgbClr val="008000"/>
                </a:solidFill>
                <a:prstDash val="sysDash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39" name="Oval 38"/>
            <p:cNvSpPr/>
            <p:nvPr/>
          </p:nvSpPr>
          <p:spPr bwMode="auto">
            <a:xfrm>
              <a:off x="2352123" y="3717040"/>
              <a:ext cx="203597" cy="106937"/>
            </a:xfrm>
            <a:prstGeom prst="ellipse">
              <a:avLst/>
            </a:prstGeom>
            <a:solidFill>
              <a:srgbClr val="00B050"/>
            </a:solidFill>
            <a:ln w="12700" cap="sq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6528703" y="3754123"/>
              <a:ext cx="203597" cy="106937"/>
            </a:xfrm>
            <a:prstGeom prst="ellipse">
              <a:avLst/>
            </a:prstGeom>
            <a:solidFill>
              <a:srgbClr val="00B050"/>
            </a:solidFill>
            <a:ln w="12700" cap="sq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0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 bwMode="auto">
            <a:xfrm>
              <a:off x="7168248" y="5729499"/>
              <a:ext cx="1036935" cy="529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flipV="1">
              <a:off x="7168248" y="4506993"/>
              <a:ext cx="0" cy="122848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6" name="TextBox 55"/>
            <p:cNvSpPr txBox="1"/>
            <p:nvPr/>
          </p:nvSpPr>
          <p:spPr bwMode="auto">
            <a:xfrm>
              <a:off x="8249432" y="5521604"/>
              <a:ext cx="312906" cy="427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300"/>
                </a:spcBef>
                <a:buClr>
                  <a:srgbClr val="0000FF"/>
                </a:buClr>
                <a:buSzPct val="80000"/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x</a:t>
              </a:r>
              <a:endParaRPr lang="en-GB" sz="20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 bwMode="auto">
            <a:xfrm>
              <a:off x="7248713" y="4506990"/>
              <a:ext cx="312906" cy="4277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  <a:spcBef>
                  <a:spcPts val="300"/>
                </a:spcBef>
                <a:buClr>
                  <a:srgbClr val="0000FF"/>
                </a:buClr>
                <a:buSzPct val="80000"/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y</a:t>
              </a:r>
              <a:endParaRPr lang="en-GB" sz="2000" dirty="0" smtClean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 flipH="1" flipV="1">
              <a:off x="6660290" y="3823974"/>
              <a:ext cx="507958" cy="1908170"/>
            </a:xfrm>
            <a:prstGeom prst="straightConnector1">
              <a:avLst/>
            </a:prstGeom>
            <a:solidFill>
              <a:schemeClr val="accent1"/>
            </a:solidFill>
            <a:ln w="38100" cap="sq" cmpd="sng" algn="ctr">
              <a:solidFill>
                <a:srgbClr val="00800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1123644" y="4366920"/>
              <a:ext cx="1576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8000"/>
                  </a:solidFill>
                </a:rPr>
                <a:t>Typical coll. offset</a:t>
              </a:r>
              <a:endParaRPr lang="en-GB" sz="1600" b="1" dirty="0">
                <a:solidFill>
                  <a:srgbClr val="008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338173" y="4349866"/>
              <a:ext cx="157609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008000"/>
                  </a:solidFill>
                </a:rPr>
                <a:t>Typical coll. offset</a:t>
              </a:r>
              <a:endParaRPr lang="en-GB" sz="1600" b="1" dirty="0">
                <a:solidFill>
                  <a:srgbClr val="008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940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111750"/>
          </a:xfrm>
        </p:spPr>
        <p:txBody>
          <a:bodyPr/>
          <a:lstStyle/>
          <a:p>
            <a:r>
              <a:rPr lang="en-US" sz="2000" dirty="0" smtClean="0"/>
              <a:t>So far we are doing well in IR1 and IR5 in terms of L optimization reproducibility.</a:t>
            </a:r>
          </a:p>
          <a:p>
            <a:r>
              <a:rPr lang="en-US" sz="2000" dirty="0" smtClean="0"/>
              <a:t>But the </a:t>
            </a:r>
            <a:r>
              <a:rPr lang="en-US" sz="2000" dirty="0" smtClean="0"/>
              <a:t>reproducibility may be insufficient for 7 </a:t>
            </a:r>
            <a:r>
              <a:rPr lang="en-US" sz="2000" dirty="0" err="1" smtClean="0"/>
              <a:t>TeV</a:t>
            </a:r>
            <a:r>
              <a:rPr lang="en-US" sz="2000" dirty="0" smtClean="0"/>
              <a:t> operation.</a:t>
            </a:r>
            <a:endParaRPr lang="en-US" sz="2000" dirty="0" smtClean="0"/>
          </a:p>
          <a:p>
            <a:pPr lvl="1"/>
            <a:r>
              <a:rPr lang="en-US" dirty="0" smtClean="0"/>
              <a:t>Test OFB correction with more (or </a:t>
            </a:r>
            <a:r>
              <a:rPr lang="en-US" dirty="0" smtClean="0"/>
              <a:t>fewer?) </a:t>
            </a:r>
            <a:r>
              <a:rPr lang="en-US" dirty="0" smtClean="0"/>
              <a:t>eigenvalues in view of post LS1 operation?</a:t>
            </a:r>
          </a:p>
          <a:p>
            <a:r>
              <a:rPr lang="en-US" sz="2000" dirty="0" smtClean="0"/>
              <a:t>For IR8 it </a:t>
            </a:r>
            <a:r>
              <a:rPr lang="en-US" sz="2000" smtClean="0"/>
              <a:t>is </a:t>
            </a:r>
            <a:r>
              <a:rPr lang="en-US" sz="2000" smtClean="0"/>
              <a:t>possible </a:t>
            </a:r>
            <a:r>
              <a:rPr lang="en-US" sz="2000" dirty="0" smtClean="0"/>
              <a:t>to predict the offset quite well. We could stop doing test ramps (unless of course we profit to do other things in //).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Luminosity optimizations - LBOC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76BBD6C-B810-46BD-B5F2-93297A211E7A}" type="datetime1">
              <a:rPr lang="en-US" smtClean="0"/>
              <a:t>10/29/2012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4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sz="2000" dirty="0" smtClean="0"/>
              <a:t>In 2011, with smaller bunch population and a more relaxed collimator hierarchy, there have been little (no?) </a:t>
            </a:r>
            <a:r>
              <a:rPr lang="en-US" sz="2000" dirty="0" smtClean="0"/>
              <a:t>problems of </a:t>
            </a:r>
            <a:r>
              <a:rPr lang="en-US" sz="2000" dirty="0" smtClean="0"/>
              <a:t>beam instability due to offsets at the IPs (IR1/5).</a:t>
            </a:r>
          </a:p>
          <a:p>
            <a:r>
              <a:rPr lang="en-US" sz="2000" dirty="0" smtClean="0"/>
              <a:t>In 2012 we have observed that </a:t>
            </a:r>
            <a:r>
              <a:rPr lang="en-US" sz="2000" dirty="0"/>
              <a:t>beam </a:t>
            </a:r>
            <a:r>
              <a:rPr lang="en-US" sz="2000" dirty="0" smtClean="0"/>
              <a:t>instabilities </a:t>
            </a:r>
            <a:r>
              <a:rPr lang="en-US" sz="2000" dirty="0"/>
              <a:t>and beam dumps due to losses (in IR7</a:t>
            </a:r>
            <a:r>
              <a:rPr lang="en-US" sz="2000" dirty="0" smtClean="0"/>
              <a:t>) can be triggered by</a:t>
            </a:r>
            <a:endParaRPr lang="en-GB" sz="2000" dirty="0"/>
          </a:p>
          <a:p>
            <a:pPr lvl="1"/>
            <a:r>
              <a:rPr lang="en-US" sz="1800" dirty="0" smtClean="0"/>
              <a:t>arriving in collision with large offsets (‘few’ sigma), </a:t>
            </a:r>
          </a:p>
          <a:p>
            <a:pPr lvl="1"/>
            <a:r>
              <a:rPr lang="en-US" sz="1800" dirty="0" smtClean="0"/>
              <a:t>applying large </a:t>
            </a:r>
            <a:r>
              <a:rPr lang="en-US" sz="1800" dirty="0" err="1" smtClean="0"/>
              <a:t>coolision</a:t>
            </a:r>
            <a:r>
              <a:rPr lang="en-US" sz="1800" dirty="0" smtClean="0"/>
              <a:t> offsets </a:t>
            </a:r>
            <a:r>
              <a:rPr lang="en-US" sz="1800" dirty="0" smtClean="0"/>
              <a:t>in IR1/5.</a:t>
            </a:r>
          </a:p>
          <a:p>
            <a:r>
              <a:rPr lang="en-US" sz="2000" dirty="0" smtClean="0"/>
              <a:t>After LS1 we consider squeezing with colliding beams as a possible option to stabilize the beams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/>
              <a:t>In particular if we run out of </a:t>
            </a:r>
            <a:r>
              <a:rPr lang="en-US" sz="1800" dirty="0" err="1" smtClean="0"/>
              <a:t>octupole</a:t>
            </a:r>
            <a:r>
              <a:rPr lang="en-US" sz="1800" dirty="0" smtClean="0"/>
              <a:t> strength.</a:t>
            </a:r>
          </a:p>
          <a:p>
            <a:r>
              <a:rPr lang="en-US" sz="2000" dirty="0"/>
              <a:t>And </a:t>
            </a:r>
            <a:r>
              <a:rPr lang="en-US" sz="2000" dirty="0" smtClean="0"/>
              <a:t>at 7 </a:t>
            </a:r>
            <a:r>
              <a:rPr lang="en-US" sz="2000" dirty="0" err="1" smtClean="0"/>
              <a:t>TeV</a:t>
            </a:r>
            <a:r>
              <a:rPr lang="en-US" sz="2000" dirty="0" smtClean="0"/>
              <a:t> the </a:t>
            </a:r>
            <a:r>
              <a:rPr lang="en-US" sz="2000" dirty="0"/>
              <a:t>beams will become </a:t>
            </a:r>
            <a:r>
              <a:rPr lang="en-US" sz="2000" dirty="0" smtClean="0"/>
              <a:t>smaller...</a:t>
            </a:r>
            <a:endParaRPr lang="en-US" sz="2200" dirty="0" smtClean="0"/>
          </a:p>
          <a:p>
            <a:endParaRPr lang="en-US" sz="2200" dirty="0"/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CC0066"/>
                </a:solidFill>
                <a:sym typeface="Wingdings" pitchFamily="2" charset="2"/>
              </a:rPr>
              <a:t> </a:t>
            </a:r>
            <a:r>
              <a:rPr lang="en-US" sz="2200" dirty="0" smtClean="0">
                <a:solidFill>
                  <a:srgbClr val="CC0066"/>
                </a:solidFill>
              </a:rPr>
              <a:t>Analysis </a:t>
            </a:r>
            <a:r>
              <a:rPr lang="en-US" sz="2200" dirty="0" smtClean="0">
                <a:solidFill>
                  <a:srgbClr val="CC0066"/>
                </a:solidFill>
              </a:rPr>
              <a:t>of the stability of the luminosity offsets in 2012</a:t>
            </a:r>
            <a:endParaRPr lang="en-GB" sz="2200" dirty="0">
              <a:solidFill>
                <a:srgbClr val="CC00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Luminosity optimizations - LBOC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76BBD6C-B810-46BD-B5F2-93297A211E7A}" type="datetime1">
              <a:rPr lang="en-US" smtClean="0"/>
              <a:t>10/29/2012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02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 optimization trims in IR1 and IR5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908650"/>
            <a:ext cx="8229600" cy="3600500"/>
          </a:xfrm>
        </p:spPr>
        <p:txBody>
          <a:bodyPr/>
          <a:lstStyle/>
          <a:p>
            <a:r>
              <a:rPr lang="en-US" sz="2000" dirty="0" smtClean="0"/>
              <a:t>All </a:t>
            </a:r>
            <a:r>
              <a:rPr lang="en-US" sz="2000" dirty="0" smtClean="0"/>
              <a:t>luminosity knob trims </a:t>
            </a:r>
            <a:r>
              <a:rPr lang="en-US" sz="2000" dirty="0" smtClean="0"/>
              <a:t>were extracted from </a:t>
            </a:r>
            <a:r>
              <a:rPr lang="en-US" sz="2000" dirty="0" smtClean="0"/>
              <a:t>the DB.</a:t>
            </a:r>
          </a:p>
          <a:p>
            <a:r>
              <a:rPr lang="en-US" sz="2000" dirty="0" smtClean="0"/>
              <a:t>If for given trim, no other entry in the following 5 minutes </a:t>
            </a:r>
            <a:r>
              <a:rPr lang="en-US" sz="2000" dirty="0" smtClean="0">
                <a:sym typeface="Wingdings" pitchFamily="2" charset="2"/>
              </a:rPr>
              <a:t> optimum set by L scan application.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Plus exclude regenerated settings.</a:t>
            </a:r>
          </a:p>
          <a:p>
            <a:r>
              <a:rPr lang="en-US" sz="2000" dirty="0" smtClean="0">
                <a:sym typeface="Wingdings" pitchFamily="2" charset="2"/>
              </a:rPr>
              <a:t>For each fill, identify the first optimum.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We are interested in the reproducibility when we arrive in collision.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Select only 50 ns beam fills (BPM calibration):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No. bunches = ~80 and &gt; 400.</a:t>
            </a:r>
            <a:endParaRPr lang="en-US" sz="16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Luminosity optimizations - LBOC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A869178-2314-4C13-9959-D0103698A54A}" type="datetime1">
              <a:rPr lang="en-US" smtClean="0"/>
              <a:t>10/29/2012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13160"/>
            <a:ext cx="4040723" cy="274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00" y="3713160"/>
            <a:ext cx="4113370" cy="2789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913" y="980660"/>
            <a:ext cx="4178820" cy="283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85" y="980660"/>
            <a:ext cx="4169112" cy="2827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</a:t>
            </a:r>
            <a:r>
              <a:rPr lang="en-US" dirty="0"/>
              <a:t>L optimization trims </a:t>
            </a:r>
            <a:r>
              <a:rPr lang="en-US" dirty="0" smtClean="0"/>
              <a:t>in IR1/5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Luminosity optimizations - LBOC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E2830C2-4712-4E43-9FAB-D21DC0D459B1}" type="datetime1">
              <a:rPr lang="en-US" smtClean="0"/>
              <a:t>10/29/2012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73290" y="2852746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IR1 H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880504" y="4060342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IR1 </a:t>
            </a:r>
            <a:r>
              <a:rPr lang="en-US" dirty="0"/>
              <a:t>V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260195" y="2804222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IR5 H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267409" y="4011818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IR5 </a:t>
            </a:r>
            <a:r>
              <a:rPr lang="en-US" dirty="0"/>
              <a:t>V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971500" y="2021980"/>
            <a:ext cx="0" cy="118235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CC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971500" y="2084122"/>
            <a:ext cx="697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C0066"/>
                </a:solidFill>
              </a:rPr>
              <a:t>8</a:t>
            </a:r>
            <a:r>
              <a:rPr lang="en-US" sz="1400" b="1" dirty="0" smtClean="0">
                <a:solidFill>
                  <a:srgbClr val="CC0066"/>
                </a:solidFill>
              </a:rPr>
              <a:t>0 </a:t>
            </a:r>
            <a:r>
              <a:rPr lang="en-US" sz="1400" b="1" dirty="0" smtClean="0">
                <a:solidFill>
                  <a:srgbClr val="CC0066"/>
                </a:solidFill>
                <a:latin typeface="Symbol" pitchFamily="18" charset="2"/>
              </a:rPr>
              <a:t>m</a:t>
            </a:r>
            <a:r>
              <a:rPr lang="en-US" sz="1400" b="1" dirty="0" smtClean="0">
                <a:solidFill>
                  <a:srgbClr val="CC0066"/>
                </a:solidFill>
              </a:rPr>
              <a:t>m</a:t>
            </a:r>
            <a:endParaRPr lang="en-GB" sz="1400" b="1" dirty="0">
              <a:solidFill>
                <a:srgbClr val="CC0066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960594" y="4211873"/>
            <a:ext cx="10906" cy="131886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CC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001833" y="5069068"/>
            <a:ext cx="7970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C0066"/>
                </a:solidFill>
              </a:rPr>
              <a:t>100 </a:t>
            </a:r>
            <a:r>
              <a:rPr lang="en-US" sz="1400" b="1" dirty="0" smtClean="0">
                <a:solidFill>
                  <a:srgbClr val="CC0066"/>
                </a:solidFill>
                <a:latin typeface="Symbol" pitchFamily="18" charset="2"/>
              </a:rPr>
              <a:t>m</a:t>
            </a:r>
            <a:r>
              <a:rPr lang="en-US" sz="1400" b="1" dirty="0" smtClean="0">
                <a:solidFill>
                  <a:srgbClr val="CC0066"/>
                </a:solidFill>
              </a:rPr>
              <a:t>m</a:t>
            </a:r>
            <a:endParaRPr lang="en-GB" sz="1400" b="1" dirty="0">
              <a:solidFill>
                <a:srgbClr val="CC0066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5225149" y="2238010"/>
            <a:ext cx="0" cy="891002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CC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5310554" y="2305379"/>
            <a:ext cx="697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C0066"/>
                </a:solidFill>
              </a:rPr>
              <a:t>6</a:t>
            </a:r>
            <a:r>
              <a:rPr lang="en-US" sz="1400" b="1" dirty="0" smtClean="0">
                <a:solidFill>
                  <a:srgbClr val="CC0066"/>
                </a:solidFill>
              </a:rPr>
              <a:t>0 </a:t>
            </a:r>
            <a:r>
              <a:rPr lang="en-US" sz="1400" b="1" dirty="0" smtClean="0">
                <a:solidFill>
                  <a:srgbClr val="CC0066"/>
                </a:solidFill>
                <a:latin typeface="Symbol" pitchFamily="18" charset="2"/>
              </a:rPr>
              <a:t>m</a:t>
            </a:r>
            <a:r>
              <a:rPr lang="en-US" sz="1400" b="1" dirty="0" smtClean="0">
                <a:solidFill>
                  <a:srgbClr val="CC0066"/>
                </a:solidFill>
              </a:rPr>
              <a:t>m</a:t>
            </a:r>
            <a:endParaRPr lang="en-GB" sz="1400" b="1" dirty="0">
              <a:solidFill>
                <a:srgbClr val="CC0066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 flipH="1">
            <a:off x="5292100" y="4581160"/>
            <a:ext cx="1672" cy="1090246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CC0066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292100" y="5376845"/>
            <a:ext cx="697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CC0066"/>
                </a:solidFill>
              </a:rPr>
              <a:t>5</a:t>
            </a:r>
            <a:r>
              <a:rPr lang="en-US" sz="1400" b="1" dirty="0" smtClean="0">
                <a:solidFill>
                  <a:srgbClr val="CC0066"/>
                </a:solidFill>
              </a:rPr>
              <a:t>0 </a:t>
            </a:r>
            <a:r>
              <a:rPr lang="en-US" sz="1400" b="1" dirty="0" smtClean="0">
                <a:solidFill>
                  <a:srgbClr val="CC0066"/>
                </a:solidFill>
                <a:latin typeface="Symbol" pitchFamily="18" charset="2"/>
              </a:rPr>
              <a:t>m</a:t>
            </a:r>
            <a:r>
              <a:rPr lang="en-US" sz="1400" b="1" dirty="0" smtClean="0">
                <a:solidFill>
                  <a:srgbClr val="CC0066"/>
                </a:solidFill>
              </a:rPr>
              <a:t>m</a:t>
            </a:r>
            <a:endParaRPr lang="en-GB" sz="1400" b="1" dirty="0">
              <a:solidFill>
                <a:srgbClr val="CC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00" y="692621"/>
            <a:ext cx="8229600" cy="504070"/>
          </a:xfrm>
        </p:spPr>
        <p:txBody>
          <a:bodyPr/>
          <a:lstStyle/>
          <a:p>
            <a:r>
              <a:rPr lang="en-US" dirty="0" smtClean="0"/>
              <a:t>B1 trims (B2 – opposite sign)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292100" y="692620"/>
            <a:ext cx="289855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Orbit correction @ injection</a:t>
            </a:r>
            <a:endParaRPr lang="en-GB" sz="1600" b="1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6741375" y="1031174"/>
            <a:ext cx="1071075" cy="381546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4" name="Straight Arrow Connector 1023"/>
          <p:cNvCxnSpPr>
            <a:stCxn id="27" idx="2"/>
          </p:cNvCxnSpPr>
          <p:nvPr/>
        </p:nvCxnSpPr>
        <p:spPr bwMode="auto">
          <a:xfrm flipH="1">
            <a:off x="3713585" y="1031174"/>
            <a:ext cx="3027790" cy="4572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Bent-Up Arrow 6"/>
          <p:cNvSpPr/>
          <p:nvPr/>
        </p:nvSpPr>
        <p:spPr bwMode="auto">
          <a:xfrm rot="5400000">
            <a:off x="1295545" y="5432587"/>
            <a:ext cx="432060" cy="504070"/>
          </a:xfrm>
          <a:prstGeom prst="bentUp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18870" y="5641573"/>
            <a:ext cx="11689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C0066"/>
                </a:solidFill>
              </a:rPr>
              <a:t>5 </a:t>
            </a:r>
            <a:r>
              <a:rPr lang="en-US" sz="1400" b="1" dirty="0" smtClean="0">
                <a:solidFill>
                  <a:srgbClr val="CC0066"/>
                </a:solidFill>
                <a:latin typeface="Symbol" pitchFamily="18" charset="2"/>
              </a:rPr>
              <a:t>s</a:t>
            </a:r>
            <a:r>
              <a:rPr lang="en-US" sz="1400" b="1" dirty="0" smtClean="0">
                <a:solidFill>
                  <a:srgbClr val="CC0066"/>
                </a:solidFill>
              </a:rPr>
              <a:t> / beam !</a:t>
            </a:r>
            <a:endParaRPr lang="en-GB" sz="1400" b="1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11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430" y="3995255"/>
            <a:ext cx="3837120" cy="2602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310" y="1448254"/>
            <a:ext cx="3848240" cy="260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50" y="4023269"/>
            <a:ext cx="3746760" cy="2540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50" y="1483059"/>
            <a:ext cx="3746760" cy="2540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Fill-2-fill changes IR1/5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620609"/>
            <a:ext cx="8229600" cy="862449"/>
          </a:xfrm>
        </p:spPr>
        <p:txBody>
          <a:bodyPr/>
          <a:lstStyle/>
          <a:p>
            <a:r>
              <a:rPr lang="en-US" dirty="0" smtClean="0"/>
              <a:t>B1 trim changes from one fill to the next</a:t>
            </a:r>
          </a:p>
          <a:p>
            <a:pPr lvl="1"/>
            <a:r>
              <a:rPr lang="en-US" dirty="0" smtClean="0"/>
              <a:t>The large majority of changes are ≤ ½ </a:t>
            </a:r>
            <a:r>
              <a:rPr lang="en-US" dirty="0" smtClean="0">
                <a:latin typeface="Symbol" pitchFamily="18" charset="2"/>
              </a:rPr>
              <a:t>s </a:t>
            </a:r>
            <a:r>
              <a:rPr lang="en-US" dirty="0" smtClean="0">
                <a:latin typeface="Symbol" pitchFamily="18" charset="2"/>
                <a:sym typeface="Symbol"/>
              </a:rPr>
              <a:t> 10 m</a:t>
            </a:r>
            <a:r>
              <a:rPr lang="en-US" dirty="0" smtClean="0">
                <a:latin typeface="+mj-lt"/>
                <a:sym typeface="Symbol"/>
              </a:rPr>
              <a:t>m </a:t>
            </a:r>
            <a:r>
              <a:rPr lang="en-US" u="sng" dirty="0" smtClean="0">
                <a:latin typeface="+mj-lt"/>
                <a:sym typeface="Symbol"/>
              </a:rPr>
              <a:t>per beam</a:t>
            </a:r>
            <a:r>
              <a:rPr lang="en-US" dirty="0" smtClean="0">
                <a:latin typeface="+mj-lt"/>
                <a:sym typeface="Symbol"/>
              </a:rPr>
              <a:t>.</a:t>
            </a:r>
            <a:endParaRPr lang="en-GB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Luminosity optimizations - LBOC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7860D13-DE6A-4D0D-8899-A049CE475C31}" type="datetime1">
              <a:rPr lang="en-US" smtClean="0"/>
              <a:t>10/29/2012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73290" y="2132820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IR1 H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2882013" y="4653170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IR1 </a:t>
            </a:r>
            <a:r>
              <a:rPr lang="en-US" dirty="0"/>
              <a:t>V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7236370" y="2060810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IR5 H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236370" y="4653170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IR5 </a:t>
            </a:r>
            <a:r>
              <a:rPr lang="en-US" dirty="0"/>
              <a:t>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76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IR1/5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111750"/>
          </a:xfrm>
        </p:spPr>
        <p:txBody>
          <a:bodyPr/>
          <a:lstStyle/>
          <a:p>
            <a:r>
              <a:rPr lang="en-US" sz="2000" dirty="0" smtClean="0"/>
              <a:t>The absolute values of the corrections drift with time, but the fill-2-fill reproducibility corresponds to a separation of  </a:t>
            </a:r>
            <a:r>
              <a:rPr lang="en-US" sz="2000" u="sng" dirty="0" smtClean="0"/>
              <a:t>1</a:t>
            </a:r>
            <a:r>
              <a:rPr lang="en-US" sz="2000" u="sng" dirty="0" smtClean="0">
                <a:latin typeface="Symbol" pitchFamily="18" charset="2"/>
              </a:rPr>
              <a:t>s</a:t>
            </a:r>
            <a:r>
              <a:rPr lang="en-US" sz="2000" dirty="0" smtClean="0"/>
              <a:t> between the 2 beams (per plane and per IP).</a:t>
            </a:r>
          </a:p>
          <a:p>
            <a:pPr lvl="1"/>
            <a:r>
              <a:rPr lang="en-US" sz="1800" dirty="0" smtClean="0"/>
              <a:t>Good enough for 2012.</a:t>
            </a:r>
          </a:p>
          <a:p>
            <a:r>
              <a:rPr lang="en-US" sz="2000" dirty="0" smtClean="0"/>
              <a:t>The largest drift is ≥ 5</a:t>
            </a:r>
            <a:r>
              <a:rPr lang="en-US" sz="2000" dirty="0" smtClean="0">
                <a:latin typeface="Symbol" pitchFamily="18" charset="2"/>
              </a:rPr>
              <a:t>s</a:t>
            </a:r>
            <a:r>
              <a:rPr lang="en-US" sz="2000" dirty="0" smtClean="0"/>
              <a:t>, but it still within the orbit tolerances for TCTs and triplets.</a:t>
            </a:r>
          </a:p>
          <a:p>
            <a:pPr lvl="1"/>
            <a:r>
              <a:rPr lang="en-US" sz="1800" dirty="0" smtClean="0"/>
              <a:t>We have used up to ½ of the total margin of 1.5</a:t>
            </a:r>
            <a:r>
              <a:rPr lang="en-US" sz="1800" dirty="0" smtClean="0">
                <a:latin typeface="Symbol" pitchFamily="18" charset="2"/>
              </a:rPr>
              <a:t>s</a:t>
            </a:r>
            <a:r>
              <a:rPr lang="en-US" sz="1800" dirty="0" smtClean="0"/>
              <a:t>. </a:t>
            </a:r>
            <a:endParaRPr lang="en-US" sz="1800" dirty="0" smtClean="0"/>
          </a:p>
          <a:p>
            <a:r>
              <a:rPr lang="en-US" sz="2000" dirty="0" smtClean="0"/>
              <a:t>If </a:t>
            </a:r>
            <a:r>
              <a:rPr lang="en-US" sz="2000" dirty="0" smtClean="0"/>
              <a:t>the offsets remain the same in </a:t>
            </a:r>
            <a:r>
              <a:rPr lang="en-US" sz="2000" dirty="0" smtClean="0">
                <a:latin typeface="Symbol" pitchFamily="18" charset="2"/>
              </a:rPr>
              <a:t>m</a:t>
            </a:r>
            <a:r>
              <a:rPr lang="en-US" sz="2000" dirty="0" smtClean="0"/>
              <a:t>m at </a:t>
            </a:r>
            <a:r>
              <a:rPr lang="en-US" sz="2000" dirty="0" smtClean="0">
                <a:solidFill>
                  <a:srgbClr val="FF0000"/>
                </a:solidFill>
              </a:rPr>
              <a:t>7 </a:t>
            </a:r>
            <a:r>
              <a:rPr lang="en-US" sz="2000" dirty="0" err="1" smtClean="0">
                <a:solidFill>
                  <a:srgbClr val="FF0000"/>
                </a:solidFill>
              </a:rPr>
              <a:t>TeV</a:t>
            </a:r>
            <a:r>
              <a:rPr lang="en-US" sz="2000" dirty="0" smtClean="0"/>
              <a:t>, </a:t>
            </a:r>
            <a:r>
              <a:rPr lang="en-US" sz="2000" dirty="0"/>
              <a:t>the fill-2-fill reproducibility </a:t>
            </a:r>
            <a:r>
              <a:rPr lang="en-US" sz="2000" dirty="0" smtClean="0"/>
              <a:t>will correspond </a:t>
            </a:r>
            <a:r>
              <a:rPr lang="en-US" sz="2000" dirty="0"/>
              <a:t>to a separation of  </a:t>
            </a:r>
            <a:r>
              <a:rPr lang="en-US" sz="2000" dirty="0" smtClean="0"/>
              <a:t>~</a:t>
            </a:r>
            <a:r>
              <a:rPr lang="en-US" sz="2000" u="sng" dirty="0" smtClean="0"/>
              <a:t>1.7</a:t>
            </a:r>
            <a:r>
              <a:rPr lang="en-US" sz="2000" u="sng" dirty="0" smtClean="0">
                <a:latin typeface="Symbol" pitchFamily="18" charset="2"/>
              </a:rPr>
              <a:t>s</a:t>
            </a:r>
            <a:r>
              <a:rPr lang="en-US" sz="2000" dirty="0" smtClean="0"/>
              <a:t> </a:t>
            </a:r>
            <a:r>
              <a:rPr lang="en-US" sz="2000" dirty="0"/>
              <a:t>between the 2 beams (per plane and per </a:t>
            </a:r>
            <a:r>
              <a:rPr lang="en-US" sz="2000" dirty="0" smtClean="0"/>
              <a:t>IP, </a:t>
            </a:r>
            <a:r>
              <a:rPr lang="en-US" sz="2000" dirty="0"/>
              <a:t>assuming </a:t>
            </a:r>
            <a:r>
              <a:rPr lang="en-US" sz="2000" b="1" i="1" dirty="0">
                <a:latin typeface="Symbol" pitchFamily="18" charset="2"/>
              </a:rPr>
              <a:t>b</a:t>
            </a:r>
            <a:r>
              <a:rPr lang="en-US" sz="2000" b="1" i="1" dirty="0"/>
              <a:t>* = 0.4 m</a:t>
            </a:r>
            <a:r>
              <a:rPr lang="en-US" sz="2000" dirty="0" smtClean="0"/>
              <a:t>).</a:t>
            </a:r>
          </a:p>
          <a:p>
            <a:pPr lvl="1"/>
            <a:r>
              <a:rPr lang="en-US" sz="1800" dirty="0" smtClean="0"/>
              <a:t>The reduction of </a:t>
            </a:r>
            <a:r>
              <a:rPr lang="en-US" sz="1800" dirty="0" smtClean="0">
                <a:latin typeface="Symbol" pitchFamily="18" charset="2"/>
              </a:rPr>
              <a:t>b</a:t>
            </a:r>
            <a:r>
              <a:rPr lang="en-US" sz="1800" dirty="0" smtClean="0"/>
              <a:t>* may not apply, </a:t>
            </a:r>
            <a:r>
              <a:rPr lang="en-US" sz="1800" dirty="0"/>
              <a:t>s</a:t>
            </a:r>
            <a:r>
              <a:rPr lang="en-US" sz="1800" dirty="0" smtClean="0"/>
              <a:t>ince the effect of corrections also scales ~</a:t>
            </a:r>
            <a:r>
              <a:rPr lang="en-US" sz="1800" dirty="0">
                <a:solidFill>
                  <a:srgbClr val="00007D"/>
                </a:solidFill>
                <a:latin typeface="Symbol" pitchFamily="18" charset="2"/>
                <a:ea typeface="+mn-ea"/>
                <a:cs typeface="+mn-cs"/>
              </a:rPr>
              <a:t> b</a:t>
            </a:r>
            <a:r>
              <a:rPr lang="en-US" sz="1800" dirty="0" smtClean="0">
                <a:solidFill>
                  <a:srgbClr val="00007D"/>
                </a:solidFill>
                <a:ea typeface="+mn-ea"/>
                <a:cs typeface="+mn-cs"/>
              </a:rPr>
              <a:t>*.</a:t>
            </a:r>
            <a:endParaRPr lang="en-US" sz="1800" dirty="0" smtClean="0"/>
          </a:p>
          <a:p>
            <a:endParaRPr lang="en-US" sz="2000" dirty="0"/>
          </a:p>
          <a:p>
            <a:pPr marL="0" indent="0" defTabSz="534988">
              <a:buNone/>
            </a:pP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CC0066"/>
                </a:solidFill>
                <a:sym typeface="Wingdings" pitchFamily="2" charset="2"/>
              </a:rPr>
              <a:t>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CC0066"/>
                </a:solidFill>
                <a:sym typeface="Wingdings" pitchFamily="2" charset="2"/>
              </a:rPr>
              <a:t>At 7 </a:t>
            </a:r>
            <a:r>
              <a:rPr lang="en-US" sz="2000" dirty="0" err="1" smtClean="0">
                <a:solidFill>
                  <a:srgbClr val="CC0066"/>
                </a:solidFill>
                <a:sym typeface="Wingdings" pitchFamily="2" charset="2"/>
              </a:rPr>
              <a:t>TeV</a:t>
            </a:r>
            <a:r>
              <a:rPr lang="en-US" sz="2000" dirty="0" smtClean="0">
                <a:solidFill>
                  <a:srgbClr val="CC0066"/>
                </a:solidFill>
                <a:sym typeface="Wingdings" pitchFamily="2" charset="2"/>
              </a:rPr>
              <a:t> we may have to control the orbit better than now !! </a:t>
            </a:r>
            <a:endParaRPr lang="en-US" sz="2000" dirty="0">
              <a:solidFill>
                <a:srgbClr val="CC00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Luminosity optimizations - LBOC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76BBD6C-B810-46BD-B5F2-93297A211E7A}" type="datetime1">
              <a:rPr lang="en-US" smtClean="0"/>
              <a:t>10/29/2012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9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– orbit correction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692620"/>
            <a:ext cx="8229600" cy="5111750"/>
          </a:xfrm>
        </p:spPr>
        <p:txBody>
          <a:bodyPr/>
          <a:lstStyle/>
          <a:p>
            <a:r>
              <a:rPr lang="en-US" sz="2000" dirty="0" smtClean="0"/>
              <a:t>The orbit correction from injection to collisions is entirely in the ‘hands’ of the orbit FB.</a:t>
            </a:r>
          </a:p>
          <a:p>
            <a:pPr lvl="1"/>
            <a:r>
              <a:rPr lang="en-US" sz="1800" dirty="0" smtClean="0"/>
              <a:t>Ensures that the algorithm / logic is reproducible from fill-2-fill (no human ‘fantasy’ adding </a:t>
            </a:r>
            <a:r>
              <a:rPr lang="en-US" sz="1800" dirty="0" smtClean="0"/>
              <a:t>extra entropy</a:t>
            </a:r>
            <a:r>
              <a:rPr lang="en-US" sz="1800" dirty="0" smtClean="0"/>
              <a:t>).</a:t>
            </a:r>
          </a:p>
          <a:p>
            <a:r>
              <a:rPr lang="en-US" sz="2000" dirty="0" smtClean="0"/>
              <a:t>The OFB uses SVD (Singular Value Decomposition) as algorithm.</a:t>
            </a:r>
          </a:p>
          <a:p>
            <a:pPr lvl="1"/>
            <a:r>
              <a:rPr lang="en-US" sz="1800" dirty="0" smtClean="0"/>
              <a:t>Correction ‘strength’ and granularity (fine structures) are controlled by selecting the number of eigenvalues (ordered from largest to smallest).</a:t>
            </a:r>
          </a:p>
          <a:p>
            <a:pPr lvl="1"/>
            <a:r>
              <a:rPr lang="en-US" sz="1800" dirty="0" smtClean="0"/>
              <a:t>Currently (max no. eigenvalues ~500):</a:t>
            </a:r>
          </a:p>
          <a:p>
            <a:pPr lvl="2"/>
            <a:r>
              <a:rPr lang="en-US" sz="1600" dirty="0" smtClean="0"/>
              <a:t>H plane : 400 eigenvalues, limited by issues with energy offsets.</a:t>
            </a:r>
          </a:p>
          <a:p>
            <a:pPr lvl="2"/>
            <a:r>
              <a:rPr lang="en-US" sz="1600" dirty="0"/>
              <a:t>V</a:t>
            </a:r>
            <a:r>
              <a:rPr lang="en-US" sz="1600" dirty="0" smtClean="0"/>
              <a:t> plane : 440 eigenvalues.</a:t>
            </a:r>
          </a:p>
          <a:p>
            <a:pPr marL="914400" lvl="2" indent="0">
              <a:buNone/>
            </a:pPr>
            <a:r>
              <a:rPr lang="en-US" sz="1600" dirty="0" smtClean="0">
                <a:sym typeface="Wingdings" pitchFamily="2" charset="2"/>
              </a:rPr>
              <a:t> No significant difference in H and V </a:t>
            </a:r>
            <a:r>
              <a:rPr lang="en-US" sz="1600" dirty="0" err="1" smtClean="0">
                <a:sym typeface="Wingdings" pitchFamily="2" charset="2"/>
              </a:rPr>
              <a:t>Lumi</a:t>
            </a:r>
            <a:r>
              <a:rPr lang="en-US" sz="1600" dirty="0" smtClean="0">
                <a:sym typeface="Wingdings" pitchFamily="2" charset="2"/>
              </a:rPr>
              <a:t> optimization reproducibility.</a:t>
            </a:r>
            <a:endParaRPr lang="en-US" sz="1600" dirty="0" smtClean="0"/>
          </a:p>
          <a:p>
            <a:r>
              <a:rPr lang="en-US" sz="2000" dirty="0" smtClean="0"/>
              <a:t>Increasing the number of eigenvalues would increase the granularity of the corrections in the IRs (where the small </a:t>
            </a:r>
            <a:r>
              <a:rPr lang="en-US" sz="2000" dirty="0" err="1" smtClean="0"/>
              <a:t>eigenv</a:t>
            </a:r>
            <a:r>
              <a:rPr lang="en-US" sz="2000" dirty="0" smtClean="0"/>
              <a:t>. are ‘located’).</a:t>
            </a:r>
          </a:p>
          <a:p>
            <a:pPr lvl="1"/>
            <a:r>
              <a:rPr lang="en-US" sz="1800" dirty="0" smtClean="0"/>
              <a:t>Could be beneficial as finer control at IR, </a:t>
            </a:r>
          </a:p>
          <a:p>
            <a:pPr lvl="1"/>
            <a:r>
              <a:rPr lang="en-US" sz="1800" dirty="0" smtClean="0"/>
              <a:t>Could be counter-productive as more sensitive to bad BPMs.</a:t>
            </a:r>
          </a:p>
          <a:p>
            <a:pPr marL="457200" lvl="1" indent="0">
              <a:buNone/>
            </a:pPr>
            <a:r>
              <a:rPr lang="en-US" sz="1800" dirty="0" smtClean="0">
                <a:sym typeface="Wingdings" pitchFamily="2" charset="2"/>
              </a:rPr>
              <a:t> Not obvious…</a:t>
            </a: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Luminosity optimizations - LBOC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76BBD6C-B810-46BD-B5F2-93297A211E7A}" type="datetime1">
              <a:rPr lang="en-US" smtClean="0"/>
              <a:t>10/29/2012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5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Luminosity </a:t>
            </a:r>
            <a:r>
              <a:rPr lang="en-US" dirty="0"/>
              <a:t>optimization trims </a:t>
            </a:r>
            <a:r>
              <a:rPr lang="en-US" dirty="0" smtClean="0"/>
              <a:t>in IR8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4392610"/>
          </a:xfrm>
        </p:spPr>
        <p:txBody>
          <a:bodyPr/>
          <a:lstStyle/>
          <a:p>
            <a:r>
              <a:rPr lang="en-US" sz="2000" dirty="0"/>
              <a:t>A</a:t>
            </a:r>
            <a:r>
              <a:rPr lang="en-US" sz="2000" dirty="0" smtClean="0"/>
              <a:t>ll IR8 luminosity optimization trims </a:t>
            </a:r>
            <a:r>
              <a:rPr lang="en-US" sz="2000" dirty="0" smtClean="0"/>
              <a:t>were extracted </a:t>
            </a:r>
            <a:r>
              <a:rPr lang="en-US" sz="2000" dirty="0" smtClean="0"/>
              <a:t>from the DB.</a:t>
            </a:r>
          </a:p>
          <a:p>
            <a:pPr lvl="1"/>
            <a:r>
              <a:rPr lang="en-US" sz="1800" dirty="0" smtClean="0"/>
              <a:t>Excluded the manual trims (to find collisions) and the initial regeneration settings from the analysis.</a:t>
            </a:r>
          </a:p>
          <a:p>
            <a:r>
              <a:rPr lang="en-US" sz="2000" dirty="0" smtClean="0">
                <a:sym typeface="Wingdings" pitchFamily="2" charset="2"/>
              </a:rPr>
              <a:t>Fill selection: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Select only 50 ns fills: no. bunches = ~80 and &gt; 400</a:t>
            </a:r>
            <a:r>
              <a:rPr lang="en-US" sz="1800" dirty="0" smtClean="0">
                <a:sym typeface="Wingdings" pitchFamily="2" charset="2"/>
              </a:rPr>
              <a:t>.</a:t>
            </a:r>
          </a:p>
          <a:p>
            <a:r>
              <a:rPr lang="en-US" sz="2200" dirty="0" smtClean="0">
                <a:sym typeface="Wingdings" pitchFamily="2" charset="2"/>
              </a:rPr>
              <a:t>Tilting procedure (now in second collision BP with IR1/5 colliding):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1- Reduce IR8 V separation to ~ 0.1 mm / beam. </a:t>
            </a:r>
          </a:p>
          <a:p>
            <a:pPr lvl="2"/>
            <a:r>
              <a:rPr lang="en-US" sz="1600" dirty="0" smtClean="0">
                <a:sym typeface="Wingdings" pitchFamily="2" charset="2"/>
              </a:rPr>
              <a:t>B1 is located below B2.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2- Ramp up vertical crossing angle to 90 </a:t>
            </a:r>
            <a:r>
              <a:rPr lang="en-US" sz="1800" dirty="0" err="1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US" sz="1800" dirty="0" err="1" smtClean="0">
                <a:sym typeface="Wingdings" pitchFamily="2" charset="2"/>
              </a:rPr>
              <a:t>rad</a:t>
            </a:r>
            <a:r>
              <a:rPr lang="en-US" sz="1800" dirty="0" smtClean="0">
                <a:sym typeface="Wingdings" pitchFamily="2" charset="2"/>
              </a:rPr>
              <a:t>.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3- Ramp down horizontal crossing angle to 0.</a:t>
            </a:r>
          </a:p>
          <a:p>
            <a:pPr lvl="1"/>
            <a:r>
              <a:rPr lang="en-US" sz="1800" dirty="0" smtClean="0">
                <a:sym typeface="Wingdings" pitchFamily="2" charset="2"/>
              </a:rPr>
              <a:t>Ensure that B1 does not drift up to much over time to avoid cross-over in V plane.</a:t>
            </a:r>
            <a:endParaRPr lang="en-US" sz="18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Luminosity optimizations - LBOC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4E13EDB1-5C07-4A21-9729-93633CC2CE80}" type="datetime1">
              <a:rPr lang="en-US" smtClean="0"/>
              <a:t>10/29/2012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85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0" y="2348523"/>
            <a:ext cx="4803329" cy="3257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10064"/>
            <a:ext cx="4860040" cy="329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of IR8 luminosity trims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960" y="764630"/>
            <a:ext cx="8373620" cy="1512210"/>
          </a:xfrm>
        </p:spPr>
        <p:txBody>
          <a:bodyPr/>
          <a:lstStyle/>
          <a:p>
            <a:r>
              <a:rPr lang="en-US" sz="2000" dirty="0" smtClean="0"/>
              <a:t>Shown here in X and Y plane for beam1 (for beam2 change the sign).</a:t>
            </a:r>
          </a:p>
          <a:p>
            <a:r>
              <a:rPr lang="en-US" sz="2000" dirty="0"/>
              <a:t>S</a:t>
            </a:r>
            <a:r>
              <a:rPr lang="en-US" sz="2000" dirty="0" smtClean="0"/>
              <a:t>catter due to the leveling.</a:t>
            </a:r>
          </a:p>
          <a:p>
            <a:r>
              <a:rPr lang="en-US" sz="2000" dirty="0" smtClean="0"/>
              <a:t>Little / no dependence on polarity of the average offset.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Luminosity optimizations - LBOC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4BC047D-D660-43A8-BA14-7A64E48359EF}" type="datetime1">
              <a:rPr lang="en-US" smtClean="0"/>
              <a:t>10/29/2012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54680" y="2581534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335329" y="2581534"/>
            <a:ext cx="3561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139940" y="1988800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19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44249</TotalTime>
  <Words>1102</Words>
  <Application>Microsoft Office PowerPoint</Application>
  <PresentationFormat>On-screen Show (4:3)</PresentationFormat>
  <Paragraphs>161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Pixel</vt:lpstr>
      <vt:lpstr>Stability of Luminosity Optimizations</vt:lpstr>
      <vt:lpstr>Introduction</vt:lpstr>
      <vt:lpstr>L optimization trims in IR1 and IR5</vt:lpstr>
      <vt:lpstr>Evolution of L optimization trims in IR1/5</vt:lpstr>
      <vt:lpstr>Fill-2-fill changes IR1/5</vt:lpstr>
      <vt:lpstr>Comments IR1/5</vt:lpstr>
      <vt:lpstr>Comments – orbit correction</vt:lpstr>
      <vt:lpstr>Luminosity optimization trims in IR8</vt:lpstr>
      <vt:lpstr>Evolution of IR8 luminosity trims</vt:lpstr>
      <vt:lpstr>IR8 separation knob trims</vt:lpstr>
      <vt:lpstr>Trim distribution</vt:lpstr>
      <vt:lpstr>Tilted versus standard knobs</vt:lpstr>
      <vt:lpstr>Tilted versus standard knobs</vt:lpstr>
      <vt:lpstr>Summary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Jorg Wenninger</cp:lastModifiedBy>
  <cp:revision>3030</cp:revision>
  <dcterms:created xsi:type="dcterms:W3CDTF">2010-07-26T05:43:59Z</dcterms:created>
  <dcterms:modified xsi:type="dcterms:W3CDTF">2012-10-29T16:46:38Z</dcterms:modified>
</cp:coreProperties>
</file>