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509" r:id="rId3"/>
    <p:sldId id="510" r:id="rId4"/>
    <p:sldId id="511" r:id="rId5"/>
    <p:sldId id="513" r:id="rId6"/>
    <p:sldId id="512" r:id="rId7"/>
    <p:sldId id="515" r:id="rId8"/>
    <p:sldId id="517" r:id="rId9"/>
    <p:sldId id="508" r:id="rId10"/>
    <p:sldId id="468" r:id="rId11"/>
    <p:sldId id="486" r:id="rId12"/>
    <p:sldId id="524" r:id="rId13"/>
    <p:sldId id="519" r:id="rId14"/>
    <p:sldId id="520" r:id="rId15"/>
    <p:sldId id="521" r:id="rId16"/>
    <p:sldId id="522" r:id="rId17"/>
    <p:sldId id="523" r:id="rId18"/>
    <p:sldId id="525" r:id="rId19"/>
    <p:sldId id="466" r:id="rId20"/>
    <p:sldId id="472" r:id="rId21"/>
    <p:sldId id="467" r:id="rId22"/>
  </p:sldIdLst>
  <p:sldSz cx="9144000" cy="6858000" type="screen4x3"/>
  <p:notesSz cx="7099300" cy="10234613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Cambria Math" pitchFamily="18" charset="0"/>
      <p:regular r:id="rId28"/>
    </p:embeddedFont>
    <p:embeddedFont>
      <p:font typeface="ＭＳ Ｐゴシック" pitchFamily="34" charset="-128"/>
      <p:regular r:id="rId29"/>
    </p:embeddedFont>
    <p:embeddedFont>
      <p:font typeface="Garamond" pitchFamily="18" charset="0"/>
      <p:regular r:id="rId30"/>
      <p:bold r:id="rId31"/>
      <p:italic r:id="rId32"/>
    </p:embeddedFont>
    <p:embeddedFont>
      <p:font typeface="Lucida Sans Unicode" pitchFamily="34" charset="0"/>
      <p:regular r:id="rId33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b="1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b="1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b="1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b="1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7F0B"/>
    <a:srgbClr val="FF6600"/>
    <a:srgbClr val="CC9900"/>
    <a:srgbClr val="FDD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462" autoAdjust="0"/>
  </p:normalViewPr>
  <p:slideViewPr>
    <p:cSldViewPr>
      <p:cViewPr varScale="1">
        <p:scale>
          <a:sx n="92" d="100"/>
          <a:sy n="92" d="100"/>
        </p:scale>
        <p:origin x="-78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235" y="-82"/>
      </p:cViewPr>
      <p:guideLst>
        <p:guide orient="horz" pos="2990"/>
        <p:guide pos="227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1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1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1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1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1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1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" y="0"/>
            <a:ext cx="3075080" cy="512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020873" y="0"/>
            <a:ext cx="3075080" cy="512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8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02225" cy="38258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9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9763" y="4860988"/>
            <a:ext cx="5666383" cy="4593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019" tIns="48890" rIns="94019" bIns="488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" y="9720327"/>
            <a:ext cx="3075080" cy="512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020872" y="9720328"/>
            <a:ext cx="3063362" cy="501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019" tIns="48890" rIns="94019" bIns="4889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77618" algn="l"/>
                <a:tab pos="955236" algn="l"/>
                <a:tab pos="1432853" algn="l"/>
                <a:tab pos="1910470" algn="l"/>
                <a:tab pos="2388089" algn="l"/>
                <a:tab pos="2865706" algn="l"/>
                <a:tab pos="3343325" algn="l"/>
                <a:tab pos="3820942" algn="l"/>
                <a:tab pos="4298559" algn="l"/>
                <a:tab pos="4776178" algn="l"/>
                <a:tab pos="5253795" algn="l"/>
                <a:tab pos="5731413" algn="l"/>
                <a:tab pos="6209031" algn="l"/>
                <a:tab pos="6686649" algn="l"/>
                <a:tab pos="7164265" algn="l"/>
                <a:tab pos="7641884" algn="l"/>
                <a:tab pos="8119502" algn="l"/>
                <a:tab pos="8597119" algn="l"/>
                <a:tab pos="9074738" algn="l"/>
                <a:tab pos="9552355" algn="l"/>
              </a:tabLst>
              <a:defRPr sz="13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1677A60F-784F-4380-9585-87CB619BE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49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DAEF31-FFF1-40C8-A662-58172E383997}" type="slidenum">
              <a:rPr lang="en-US"/>
              <a:pPr/>
              <a:t>1</a:t>
            </a:fld>
            <a:endParaRPr lang="en-US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950814" y="768131"/>
            <a:ext cx="5195998" cy="38373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763" y="4860988"/>
            <a:ext cx="5668057" cy="469450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677A60F-784F-4380-9585-87CB619BED2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6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FF">
                  <a:alpha val="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2012.12.11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DCED9D-06E1-43E7-9E85-8B1C0A10A19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Calibri" pitchFamily="34" charset="0"/>
              </a:rPr>
              <a:t>2012.12.11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68A3BB-E0A8-4BD8-9115-5E73EA73C6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3863" y="0"/>
            <a:ext cx="2206625" cy="6115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69063" cy="6115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Calibri" pitchFamily="34" charset="0"/>
              </a:rPr>
              <a:t>2012.12.11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06414B-1B6F-4587-8595-703F731466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Calibri" pitchFamily="34" charset="0"/>
              </a:rPr>
              <a:t>2012.12.11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AC78C3-E694-4FDC-8461-4B4CA049C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Calibri" pitchFamily="34" charset="0"/>
              </a:rPr>
              <a:t>2012.12.11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2397C2-ACCA-4275-AE69-FA7C654CE3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37050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43000"/>
            <a:ext cx="4338638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Calibri" pitchFamily="34" charset="0"/>
              </a:rPr>
              <a:t>2012.12.11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1A6F29-267D-479F-ABFE-FA892E8CA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Calibri" pitchFamily="34" charset="0"/>
              </a:rPr>
              <a:t>2012.12.11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46C76A-95EB-43E0-97CD-FDE9F271D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21000">
                <a:schemeClr val="bg1"/>
              </a:gs>
              <a:gs pos="78000">
                <a:srgbClr val="F9F9F9"/>
              </a:gs>
              <a:gs pos="0">
                <a:schemeClr val="bg1">
                  <a:lumMod val="8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Calibri" pitchFamily="34" charset="0"/>
              </a:rPr>
              <a:t>2012.12.11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D599C5-C17A-43DB-BA46-6D3EA4938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Calibri" pitchFamily="34" charset="0"/>
              </a:rPr>
              <a:t>2012.12.11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6119C9-61B7-44B2-8898-05B6D104BA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Calibri" pitchFamily="34" charset="0"/>
              </a:rPr>
              <a:t>2012.12.11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B5255E-0975-4F28-A637-A01A218D3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Calibri" pitchFamily="34" charset="0"/>
              </a:rPr>
              <a:t>2012.12.11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48DA80-5794-47E2-A366-D6D5960C32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077200" y="0"/>
            <a:ext cx="1066800" cy="1066800"/>
          </a:xfrm>
          <a:prstGeom prst="rect">
            <a:avLst/>
          </a:prstGeom>
          <a:solidFill>
            <a:srgbClr val="DDDDDD">
              <a:alpha val="81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6999288" cy="1055688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28088" cy="497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6200" y="6537325"/>
            <a:ext cx="2659063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>
                <a:latin typeface="Calibri" pitchFamily="34" charset="0"/>
              </a:rPr>
              <a:t>2012.12.11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124200" y="65373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537325"/>
            <a:ext cx="2122488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D23D3A9-B1CE-489B-B8D5-1C97B62ED7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96250" y="0"/>
            <a:ext cx="1047750" cy="1060450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105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5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10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493837"/>
            <a:ext cx="8839200" cy="4754563"/>
          </a:xfrm>
          <a:ln/>
        </p:spPr>
        <p:txBody>
          <a:bodyPr/>
          <a:lstStyle/>
          <a:p>
            <a:pPr algn="ctr">
              <a:spcBef>
                <a:spcPts val="16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Collimation after LS1: cleaning and β*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120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Bruce,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Redaelli on behalf of the collimation team</a:t>
            </a:r>
            <a:endParaRPr lang="en-US" sz="2800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1200"/>
              </a:spcBef>
            </a:pPr>
            <a:endParaRPr lang="en-US" sz="2800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1200"/>
              </a:spcBef>
            </a:pPr>
            <a:endParaRPr lang="en-US" sz="2800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1200"/>
              </a:spcBef>
            </a:pP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Acknowledgements</a:t>
            </a: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120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S. Fartoukh, W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Herr,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M. Giovannozzi,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de Maria, R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Tomas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9800" y="1124744"/>
            <a:ext cx="6934200" cy="3418115"/>
            <a:chOff x="2209800" y="3426711"/>
            <a:chExt cx="6934200" cy="34181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0" t="18853" r="6666" b="15508"/>
            <a:stretch/>
          </p:blipFill>
          <p:spPr>
            <a:xfrm>
              <a:off x="2209800" y="3426711"/>
              <a:ext cx="6934200" cy="3418115"/>
            </a:xfrm>
            <a:prstGeom prst="rect">
              <a:avLst/>
            </a:prstGeom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5652120" y="5589240"/>
              <a:ext cx="20780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0000"/>
                  </a:solidFill>
                  <a:latin typeface="Garamond" charset="0"/>
                  <a:cs typeface="Garamond" charset="0"/>
                </a:rPr>
                <a:t>BPM buttons</a:t>
              </a:r>
            </a:p>
          </p:txBody>
        </p:sp>
        <p:cxnSp>
          <p:nvCxnSpPr>
            <p:cNvPr id="10" name="Straight Arrow Connector 10"/>
            <p:cNvCxnSpPr>
              <a:cxnSpLocks noChangeShapeType="1"/>
              <a:stCxn id="9" idx="1"/>
            </p:cNvCxnSpPr>
            <p:nvPr/>
          </p:nvCxnSpPr>
          <p:spPr bwMode="auto">
            <a:xfrm flipH="1" flipV="1">
              <a:off x="3426183" y="5013177"/>
              <a:ext cx="2225937" cy="80704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6660232" y="4221088"/>
              <a:ext cx="1368152" cy="151106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36"/>
            <p:cNvSpPr txBox="1">
              <a:spLocks noChangeArrowheads="1"/>
            </p:cNvSpPr>
            <p:nvPr/>
          </p:nvSpPr>
          <p:spPr bwMode="auto">
            <a:xfrm>
              <a:off x="5436096" y="6073477"/>
              <a:ext cx="35283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 dirty="0">
                  <a:latin typeface="Garamond" charset="0"/>
                  <a:cs typeface="Garamond" charset="0"/>
                </a:rPr>
                <a:t>Courtesy O. </a:t>
              </a:r>
              <a:r>
                <a:rPr lang="en-US" b="0" dirty="0" err="1">
                  <a:latin typeface="Garamond" charset="0"/>
                  <a:cs typeface="Garamond" charset="0"/>
                </a:rPr>
                <a:t>Aberle</a:t>
              </a:r>
              <a:r>
                <a:rPr lang="en-US" b="0" dirty="0">
                  <a:latin typeface="Garamond" charset="0"/>
                  <a:cs typeface="Garamond" charset="0"/>
                </a:rPr>
                <a:t>, A. </a:t>
              </a:r>
              <a:r>
                <a:rPr lang="en-US" b="0" dirty="0" err="1">
                  <a:latin typeface="Garamond" charset="0"/>
                  <a:cs typeface="Garamond" charset="0"/>
                </a:rPr>
                <a:t>Bertarelli</a:t>
              </a:r>
              <a:r>
                <a:rPr lang="en-US" b="0" dirty="0">
                  <a:latin typeface="Garamond" charset="0"/>
                  <a:cs typeface="Garamond" charset="0"/>
                </a:rPr>
                <a:t>, </a:t>
              </a:r>
              <a:r>
                <a:rPr lang="en-US" b="0" dirty="0" smtClean="0">
                  <a:latin typeface="Garamond" charset="0"/>
                  <a:cs typeface="Garamond" charset="0"/>
                </a:rPr>
                <a:t>F. </a:t>
              </a:r>
              <a:r>
                <a:rPr lang="en-US" b="0" dirty="0" err="1" smtClean="0">
                  <a:latin typeface="Garamond" charset="0"/>
                  <a:cs typeface="Garamond" charset="0"/>
                </a:rPr>
                <a:t>Carra</a:t>
              </a:r>
              <a:r>
                <a:rPr lang="en-US" b="0" dirty="0" smtClean="0">
                  <a:latin typeface="Garamond" charset="0"/>
                  <a:cs typeface="Garamond" charset="0"/>
                </a:rPr>
                <a:t>, A</a:t>
              </a:r>
              <a:r>
                <a:rPr lang="en-US" b="0" dirty="0">
                  <a:latin typeface="Garamond" charset="0"/>
                  <a:cs typeface="Garamond" charset="0"/>
                </a:rPr>
                <a:t>. </a:t>
              </a:r>
              <a:r>
                <a:rPr lang="en-US" b="0" dirty="0" err="1">
                  <a:latin typeface="Garamond" charset="0"/>
                  <a:cs typeface="Garamond" charset="0"/>
                </a:rPr>
                <a:t>Dallocchio</a:t>
              </a:r>
              <a:r>
                <a:rPr lang="en-US" b="0" dirty="0">
                  <a:latin typeface="Garamond" charset="0"/>
                  <a:cs typeface="Garamond" charset="0"/>
                </a:rPr>
                <a:t>, </a:t>
              </a:r>
              <a:r>
                <a:rPr lang="en-US" b="0" dirty="0" smtClean="0">
                  <a:latin typeface="Garamond" charset="0"/>
                  <a:cs typeface="Garamond" charset="0"/>
                </a:rPr>
                <a:t>L. </a:t>
              </a:r>
              <a:r>
                <a:rPr lang="en-US" b="0" dirty="0" err="1" smtClean="0">
                  <a:latin typeface="Garamond" charset="0"/>
                  <a:cs typeface="Garamond" charset="0"/>
                </a:rPr>
                <a:t>Gentini</a:t>
              </a:r>
              <a:r>
                <a:rPr lang="en-US" b="0" dirty="0" smtClean="0">
                  <a:latin typeface="Garamond" charset="0"/>
                  <a:cs typeface="Garamond" charset="0"/>
                </a:rPr>
                <a:t> et al.</a:t>
              </a:r>
              <a:endParaRPr lang="en-US" b="0" dirty="0">
                <a:latin typeface="Garamond" charset="0"/>
                <a:cs typeface="Garamond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The 16 TCTs </a:t>
            </a:r>
            <a:r>
              <a:rPr lang="en-US" dirty="0" smtClean="0">
                <a:solidFill>
                  <a:schemeClr val="tx1"/>
                </a:solidFill>
              </a:rPr>
              <a:t>(industrial production) </a:t>
            </a:r>
            <a:r>
              <a:rPr lang="en-US" dirty="0" smtClean="0">
                <a:solidFill>
                  <a:srgbClr val="00B050"/>
                </a:solidFill>
              </a:rPr>
              <a:t>in all IRs and the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2 TCSGs in IR6 </a:t>
            </a:r>
            <a:r>
              <a:rPr lang="en-US" dirty="0" smtClean="0">
                <a:solidFill>
                  <a:schemeClr val="tx1"/>
                </a:solidFill>
              </a:rPr>
              <a:t>(in-house production)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will be replaced by new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collimators with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integrated BPMs. </a:t>
            </a:r>
          </a:p>
          <a:p>
            <a:pPr>
              <a:buFont typeface="Arial"/>
              <a:buChar char="•"/>
            </a:pPr>
            <a:r>
              <a:rPr lang="en-US" dirty="0"/>
              <a:t>Tests in the SPS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mock-up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collimator </a:t>
            </a:r>
            <a:r>
              <a:rPr lang="en-US" dirty="0"/>
              <a:t>very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successful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see </a:t>
            </a:r>
            <a:r>
              <a:rPr lang="en-US" i="1" dirty="0"/>
              <a:t>D. Wollmann et al., </a:t>
            </a:r>
            <a:r>
              <a:rPr lang="en-US" i="1" dirty="0" smtClean="0"/>
              <a:t>IPAC11, HB 2012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smtClean="0"/>
              <a:t>Gain: </a:t>
            </a:r>
            <a:r>
              <a:rPr lang="en-US" dirty="0"/>
              <a:t>can re-align dynamically </a:t>
            </a:r>
            <a:r>
              <a:rPr lang="en-US" dirty="0" smtClean="0"/>
              <a:t>during standard fills. No need for special low-intensity fills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Drastically reduced TCT setup time </a:t>
            </a:r>
            <a:r>
              <a:rPr lang="en-US" dirty="0" smtClean="0"/>
              <a:t>(gain of a factor ~100) =&gt; more flexibility in IR configuration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Reduce orbit margins in cleaning hierarchy =&gt; </a:t>
            </a:r>
            <a:r>
              <a:rPr lang="en-US" dirty="0" smtClean="0">
                <a:solidFill>
                  <a:srgbClr val="00B050"/>
                </a:solidFill>
              </a:rPr>
              <a:t>more room to squeeze β*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LS1 improvements – integrated BPMs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2012.12.11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3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scenarios after LS1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80728"/>
            <a:ext cx="8828088" cy="497205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Beam </a:t>
            </a:r>
            <a:r>
              <a:rPr lang="en-US" dirty="0">
                <a:solidFill>
                  <a:srgbClr val="3366FF"/>
                </a:solidFill>
              </a:rPr>
              <a:t>assumptions: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6.5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  <a:ea typeface="+mn-ea"/>
                <a:cs typeface="+mn-cs"/>
              </a:rPr>
              <a:t>25 ns </a:t>
            </a:r>
            <a:r>
              <a:rPr lang="en-US" dirty="0" smtClean="0"/>
              <a:t>(beam-beam separation needs to be increased to 12 σ, the emittance from injectors can increase up to 3.75 </a:t>
            </a:r>
            <a:r>
              <a:rPr lang="en-US" dirty="0" err="1" smtClean="0"/>
              <a:t>μm</a:t>
            </a:r>
            <a:r>
              <a:rPr lang="en-US" dirty="0" smtClean="0"/>
              <a:t> but could also be as small as </a:t>
            </a:r>
            <a:r>
              <a:rPr lang="en-US" dirty="0" smtClean="0"/>
              <a:t>1.9 </a:t>
            </a:r>
            <a:r>
              <a:rPr lang="en-US" dirty="0" err="1" smtClean="0"/>
              <a:t>μm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3366FF"/>
                </a:solidFill>
                <a:ea typeface="+mn-ea"/>
                <a:cs typeface="+mn-cs"/>
              </a:rPr>
              <a:t>or 50 </a:t>
            </a:r>
            <a:r>
              <a:rPr lang="en-US" dirty="0">
                <a:solidFill>
                  <a:srgbClr val="3366FF"/>
                </a:solidFill>
                <a:ea typeface="+mn-ea"/>
                <a:cs typeface="+mn-cs"/>
              </a:rPr>
              <a:t>ns </a:t>
            </a:r>
            <a:r>
              <a:rPr lang="en-US" dirty="0" smtClean="0"/>
              <a:t>(we can keep </a:t>
            </a:r>
            <a:r>
              <a:rPr lang="en-US" dirty="0" smtClean="0"/>
              <a:t>today’s beam-beam </a:t>
            </a:r>
            <a:r>
              <a:rPr lang="en-US" dirty="0" smtClean="0"/>
              <a:t>separation </a:t>
            </a:r>
            <a:r>
              <a:rPr lang="en-US" dirty="0" smtClean="0"/>
              <a:t>and </a:t>
            </a:r>
            <a:r>
              <a:rPr lang="en-US" dirty="0" smtClean="0"/>
              <a:t>same </a:t>
            </a:r>
            <a:r>
              <a:rPr lang="en-US" dirty="0" smtClean="0"/>
              <a:t>emittance or </a:t>
            </a:r>
            <a:r>
              <a:rPr lang="en-US" dirty="0" smtClean="0"/>
              <a:t>1.6 </a:t>
            </a:r>
            <a:r>
              <a:rPr lang="en-US" dirty="0" err="1"/>
              <a:t>μm</a:t>
            </a:r>
            <a:r>
              <a:rPr lang="en-US" dirty="0"/>
              <a:t>)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</a:rPr>
              <a:t>Machine assumptions: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Same excellent aperture, orbit, beta-beat as today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No drifts of aperture due to e.g. ground motion </a:t>
            </a:r>
            <a:r>
              <a:rPr lang="en-US" dirty="0" smtClean="0">
                <a:solidFill>
                  <a:schemeClr val="tx1"/>
                </a:solidFill>
              </a:rPr>
              <a:t>included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Collimator assumptions</a:t>
            </a:r>
          </a:p>
          <a:p>
            <a:pPr lvl="1">
              <a:buFont typeface="Arial"/>
              <a:buChar char="•"/>
            </a:pPr>
            <a:r>
              <a:rPr lang="en-US" dirty="0"/>
              <a:t>We can not move in the TCPs further than today in mm (impedance, orbit</a:t>
            </a:r>
            <a:r>
              <a:rPr lang="en-US" dirty="0" smtClean="0"/>
              <a:t>)</a:t>
            </a:r>
            <a:endParaRPr lang="en-US" dirty="0" smtClean="0">
              <a:solidFill>
                <a:srgbClr val="3366FF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BPM </a:t>
            </a:r>
            <a:r>
              <a:rPr lang="en-US" dirty="0">
                <a:solidFill>
                  <a:srgbClr val="3366FF"/>
                </a:solidFill>
              </a:rPr>
              <a:t>button collimators: </a:t>
            </a:r>
            <a:r>
              <a:rPr lang="en-US" dirty="0" smtClean="0"/>
              <a:t>assume pessimistically 50 </a:t>
            </a:r>
            <a:r>
              <a:rPr lang="en-US" dirty="0" err="1" smtClean="0"/>
              <a:t>μm</a:t>
            </a:r>
            <a:r>
              <a:rPr lang="en-US" dirty="0" smtClean="0"/>
              <a:t> precision of orbit at TCTs and TCSG6 as upper limit from SPS tests – in reality better precision expected.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reduce </a:t>
            </a:r>
            <a:r>
              <a:rPr lang="en-US" dirty="0" smtClean="0"/>
              <a:t>to 0.1 σ margin for orbit between dump protection and TCTs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reduce </a:t>
            </a:r>
            <a:r>
              <a:rPr lang="en-US" dirty="0" smtClean="0"/>
              <a:t>to </a:t>
            </a:r>
            <a:r>
              <a:rPr lang="en-US" dirty="0" smtClean="0"/>
              <a:t>0.7 </a:t>
            </a:r>
            <a:r>
              <a:rPr lang="en-US" dirty="0" smtClean="0"/>
              <a:t>σ margin for orbit </a:t>
            </a:r>
            <a:r>
              <a:rPr lang="en-US" dirty="0" smtClean="0"/>
              <a:t>TCTs/triplet </a:t>
            </a:r>
            <a:r>
              <a:rPr lang="en-US" dirty="0" smtClean="0"/>
              <a:t>– orbit can still move in </a:t>
            </a:r>
            <a:r>
              <a:rPr lang="en-US" dirty="0" smtClean="0"/>
              <a:t>triplet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2012.12.11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0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</a:t>
            </a:r>
            <a:r>
              <a:rPr lang="en-US" b="1" dirty="0" smtClean="0"/>
              <a:t> </a:t>
            </a:r>
            <a:r>
              <a:rPr lang="en-US" dirty="0" smtClean="0"/>
              <a:t>collimator settings after LS1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828088" cy="497205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Including increased margin from BPM button collimators</a:t>
            </a:r>
          </a:p>
          <a:p>
            <a:pPr>
              <a:buFont typeface="Arial"/>
              <a:buChar char="•"/>
            </a:pPr>
            <a:r>
              <a:rPr lang="en-US" dirty="0" smtClean="0"/>
              <a:t>Using same philosophy for calculating margins IR6-TCTs-triplets as in 2012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No constraints from impedance </a:t>
            </a:r>
            <a:r>
              <a:rPr lang="en-US" dirty="0" smtClean="0"/>
              <a:t>accounted for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New iteration </a:t>
            </a:r>
            <a:r>
              <a:rPr lang="en-US" dirty="0" smtClean="0"/>
              <a:t>of needed margins will be done when </a:t>
            </a:r>
            <a:r>
              <a:rPr lang="en-US" dirty="0" err="1" smtClean="0"/>
              <a:t>HiRadMat</a:t>
            </a:r>
            <a:r>
              <a:rPr lang="en-US" dirty="0" smtClean="0"/>
              <a:t> test results on </a:t>
            </a:r>
            <a:r>
              <a:rPr lang="en-US" b="1" dirty="0" smtClean="0"/>
              <a:t>TCT damage limit </a:t>
            </a:r>
            <a:r>
              <a:rPr lang="en-US" dirty="0" smtClean="0"/>
              <a:t>are fully analyzed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2012.12.11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544443"/>
              </p:ext>
            </p:extLst>
          </p:nvPr>
        </p:nvGraphicFramePr>
        <p:xfrm>
          <a:off x="35496" y="3122384"/>
          <a:ext cx="8784978" cy="286800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464163"/>
                <a:gridCol w="1606315"/>
                <a:gridCol w="1322011"/>
                <a:gridCol w="1464163"/>
                <a:gridCol w="1464163"/>
                <a:gridCol w="1464163"/>
              </a:tblGrid>
              <a:tr h="69023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FFC000"/>
                          </a:solidFill>
                        </a:rPr>
                        <a:t>Case 1:</a:t>
                      </a:r>
                      <a:br>
                        <a:rPr lang="en-US" sz="1200" u="none" strike="noStrike" dirty="0" smtClean="0">
                          <a:solidFill>
                            <a:srgbClr val="FFC000"/>
                          </a:solidFill>
                        </a:rPr>
                      </a:br>
                      <a:r>
                        <a:rPr lang="en-US" sz="1200" u="none" strike="noStrike" dirty="0" smtClean="0">
                          <a:solidFill>
                            <a:srgbClr val="FFC000"/>
                          </a:solidFill>
                        </a:rPr>
                        <a:t>relaxed</a:t>
                      </a:r>
                      <a:r>
                        <a:rPr lang="en-US" sz="1200" u="none" strike="noStrike" baseline="0" dirty="0" smtClean="0">
                          <a:solidFill>
                            <a:srgbClr val="FFC000"/>
                          </a:solidFill>
                        </a:rPr>
                        <a:t> settings, no BPM buttons</a:t>
                      </a:r>
                      <a:endParaRPr lang="en-US" sz="1200" b="1" i="0" u="none" strike="noStrike" dirty="0">
                        <a:solidFill>
                          <a:srgbClr val="FFC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Case 2:</a:t>
                      </a:r>
                      <a:b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same</a:t>
                      </a:r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</a:rPr>
                        <a:t> as today in mm, no BPM buttons</a:t>
                      </a:r>
                      <a:endParaRPr lang="en-US" sz="1200" b="1" i="0" u="none" strike="noStrike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solidFill>
                            <a:srgbClr val="3366FF"/>
                          </a:solidFill>
                        </a:rPr>
                        <a:t>Case 3:</a:t>
                      </a:r>
                      <a:br>
                        <a:rPr lang="en-US" sz="1200" u="none" strike="noStrike" dirty="0" smtClean="0">
                          <a:solidFill>
                            <a:srgbClr val="3366FF"/>
                          </a:solidFill>
                        </a:rPr>
                      </a:br>
                      <a:r>
                        <a:rPr lang="en-US" sz="1200" u="none" strike="noStrike" dirty="0" smtClean="0">
                          <a:solidFill>
                            <a:srgbClr val="3366FF"/>
                          </a:solidFill>
                        </a:rPr>
                        <a:t>Keeping retractions in</a:t>
                      </a:r>
                      <a:r>
                        <a:rPr lang="en-US" sz="1200" u="none" strike="noStrike" baseline="0" dirty="0" smtClean="0">
                          <a:solidFill>
                            <a:srgbClr val="3366FF"/>
                          </a:solidFill>
                        </a:rPr>
                        <a:t> σ, no BPM buttons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Case 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4:</a:t>
                      </a: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same</a:t>
                      </a:r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</a:rPr>
                        <a:t> as today in mm, BPM buttons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3366FF"/>
                          </a:solidFill>
                        </a:rPr>
                        <a:t>Case </a:t>
                      </a:r>
                      <a:r>
                        <a:rPr lang="en-US" sz="1200" u="none" strike="noStrike" dirty="0" smtClean="0">
                          <a:solidFill>
                            <a:srgbClr val="3366FF"/>
                          </a:solidFill>
                        </a:rPr>
                        <a:t>5:</a:t>
                      </a:r>
                      <a:r>
                        <a:rPr lang="en-US" sz="1200" u="none" strike="noStrike" dirty="0" smtClean="0">
                          <a:solidFill>
                            <a:srgbClr val="3366FF"/>
                          </a:solidFill>
                        </a:rPr>
                        <a:t/>
                      </a:r>
                      <a:br>
                        <a:rPr lang="en-US" sz="1200" u="none" strike="noStrike" dirty="0" smtClean="0">
                          <a:solidFill>
                            <a:srgbClr val="3366FF"/>
                          </a:solidFill>
                        </a:rPr>
                      </a:br>
                      <a:r>
                        <a:rPr lang="en-US" sz="1200" u="none" strike="noStrike" dirty="0" smtClean="0">
                          <a:solidFill>
                            <a:srgbClr val="3366FF"/>
                          </a:solidFill>
                        </a:rPr>
                        <a:t>Keeping retractions in</a:t>
                      </a:r>
                      <a:r>
                        <a:rPr lang="en-US" sz="1200" u="none" strike="noStrike" baseline="0" dirty="0" smtClean="0">
                          <a:solidFill>
                            <a:srgbClr val="3366FF"/>
                          </a:solidFill>
                        </a:rPr>
                        <a:t> σ, BPM buttons,</a:t>
                      </a:r>
                      <a:r>
                        <a:rPr lang="en-US" sz="1200" b="1" i="0" u="none" strike="noStrike" baseline="0" dirty="0" smtClean="0">
                          <a:solidFill>
                            <a:srgbClr val="3366FF"/>
                          </a:solidFill>
                          <a:latin typeface="Calibri"/>
                        </a:rPr>
                        <a:t> </a:t>
                      </a:r>
                      <a:endParaRPr lang="en-US" sz="1200" u="none" strike="noStrike" baseline="0" dirty="0" smtClean="0">
                        <a:solidFill>
                          <a:srgbClr val="3366FF"/>
                        </a:solidFill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TCP 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6.7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5.5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5.5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5.5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5.5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TCSG </a:t>
                      </a:r>
                      <a:r>
                        <a:rPr lang="en-US" sz="1200" u="none" strike="noStrike" dirty="0"/>
                        <a:t>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latin typeface="+mn-lt"/>
                        </a:rPr>
                        <a:t>9.9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8.0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7.5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8.0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7.5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TCLA 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latin typeface="+mn-lt"/>
                        </a:rPr>
                        <a:t>12.5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10.6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9.5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10.6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9.5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TCSG </a:t>
                      </a:r>
                      <a:r>
                        <a:rPr lang="en-US" sz="1200" u="none" strike="noStrike" dirty="0"/>
                        <a:t>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latin typeface="+mn-lt"/>
                        </a:rPr>
                        <a:t>10.7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9.1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8.3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9.1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8.3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TCDQ 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latin typeface="+mn-lt"/>
                        </a:rPr>
                        <a:t>11.2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9.6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8.8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9.6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8.8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TCT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latin typeface="+mn-lt"/>
                        </a:rPr>
                        <a:t>12.7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11.1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10.3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10.0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9.1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/>
                        <a:t>aperture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latin typeface="+mn-lt"/>
                        </a:rPr>
                        <a:t>14.3</a:t>
                      </a:r>
                      <a:endParaRPr lang="en-US" sz="12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/>
                        <a:t>12.6</a:t>
                      </a:r>
                      <a:endParaRPr lang="en-US" sz="12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/>
                        <a:t>11.7</a:t>
                      </a:r>
                      <a:endParaRPr lang="en-US" sz="12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/>
                        <a:t>11.2</a:t>
                      </a:r>
                      <a:endParaRPr lang="en-US" sz="12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/>
                        <a:t>10.3</a:t>
                      </a:r>
                      <a:endParaRPr lang="en-US" sz="12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59492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Should work for cleaning hierarchy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5949280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3366FF"/>
                </a:solidFill>
              </a:rPr>
              <a:t>Might require more frequent setups to keep hierarchy</a:t>
            </a:r>
            <a:endParaRPr lang="en-US" b="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38" y="1865606"/>
            <a:ext cx="9144000" cy="499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Preliminary β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*-reach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2012.12.11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4713" y="1075383"/>
            <a:ext cx="8551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0" dirty="0">
                <a:solidFill>
                  <a:srgbClr val="000000"/>
                </a:solidFill>
                <a:latin typeface="Calibri"/>
                <a:cs typeface="Calibri"/>
              </a:rPr>
              <a:t>Crossing plane aperture scaled from most pessimistic 2011/2012 measurements (11 </a:t>
            </a:r>
            <a:r>
              <a:rPr lang="el-GR" sz="2000" b="0" dirty="0">
                <a:solidFill>
                  <a:srgbClr val="000000"/>
                </a:solidFill>
                <a:latin typeface="Calibri"/>
                <a:cs typeface="Calibri"/>
              </a:rPr>
              <a:t>σ</a:t>
            </a:r>
            <a:r>
              <a:rPr lang="en-GB" sz="2000" b="0" dirty="0">
                <a:solidFill>
                  <a:srgbClr val="000000"/>
                </a:solidFill>
                <a:latin typeface="Calibri"/>
                <a:cs typeface="Calibri"/>
              </a:rPr>
              <a:t> at 4 </a:t>
            </a:r>
            <a:r>
              <a:rPr lang="en-GB" sz="2000" b="0" dirty="0" err="1">
                <a:solidFill>
                  <a:srgbClr val="000000"/>
                </a:solidFill>
                <a:latin typeface="Calibri"/>
                <a:cs typeface="Calibri"/>
              </a:rPr>
              <a:t>TeV</a:t>
            </a:r>
            <a:r>
              <a:rPr lang="en-GB" sz="2000" b="0" dirty="0">
                <a:solidFill>
                  <a:srgbClr val="000000"/>
                </a:solidFill>
                <a:latin typeface="Calibri"/>
                <a:cs typeface="Calibri"/>
              </a:rPr>
              <a:t>, 60cm, 145 </a:t>
            </a:r>
            <a:r>
              <a:rPr lang="el-GR" sz="2000" b="0" dirty="0">
                <a:solidFill>
                  <a:srgbClr val="000000"/>
                </a:solidFill>
                <a:latin typeface="Calibri"/>
                <a:cs typeface="Calibri"/>
              </a:rPr>
              <a:t>μ</a:t>
            </a:r>
            <a:r>
              <a:rPr lang="en-GB" sz="2000" b="0" dirty="0">
                <a:solidFill>
                  <a:srgbClr val="000000"/>
                </a:solidFill>
                <a:latin typeface="Calibri"/>
                <a:cs typeface="Calibri"/>
              </a:rPr>
              <a:t>rad) to 6.5 </a:t>
            </a:r>
            <a:r>
              <a:rPr lang="en-GB" sz="2000" b="0" dirty="0" err="1">
                <a:solidFill>
                  <a:srgbClr val="000000"/>
                </a:solidFill>
                <a:latin typeface="Calibri"/>
                <a:cs typeface="Calibri"/>
              </a:rPr>
              <a:t>TeV</a:t>
            </a:r>
            <a:r>
              <a:rPr lang="en-GB"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2000" b="0" dirty="0" smtClean="0">
                <a:solidFill>
                  <a:srgbClr val="000000"/>
                </a:solidFill>
                <a:latin typeface="Calibri"/>
                <a:cs typeface="Calibri"/>
              </a:rPr>
              <a:t>configurations</a:t>
            </a:r>
          </a:p>
          <a:p>
            <a:pPr marL="342900" indent="-34290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  <a:latin typeface="Calibri"/>
                <a:cs typeface="Calibri"/>
              </a:rPr>
              <a:t>Given aperture that is protected gives </a:t>
            </a:r>
            <a:r>
              <a:rPr lang="en-US" sz="2000" b="0" dirty="0">
                <a:solidFill>
                  <a:schemeClr val="tx1"/>
                </a:solidFill>
                <a:latin typeface="Calibri"/>
                <a:cs typeface="Calibri"/>
              </a:rPr>
              <a:t>β*</a:t>
            </a:r>
            <a:endParaRPr lang="en-GB" sz="2000" b="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  <a:latin typeface="Calibri"/>
                <a:cs typeface="Calibri"/>
              </a:rPr>
              <a:t>Reach between ~31cm and ~55cm in crossing plane with BPM buttons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73177" y="4683580"/>
            <a:ext cx="4896544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779912" y="4683580"/>
            <a:ext cx="0" cy="171853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83568" y="4875481"/>
            <a:ext cx="4896544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3366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67421" y="4385886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Mm kept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2103" y="4889942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3366FF"/>
                </a:solidFill>
              </a:rPr>
              <a:t>σ</a:t>
            </a:r>
            <a:r>
              <a:rPr lang="en-GB" sz="1200" dirty="0" smtClean="0">
                <a:solidFill>
                  <a:srgbClr val="3366FF"/>
                </a:solidFill>
              </a:rPr>
              <a:t> kept</a:t>
            </a:r>
            <a:endParaRPr lang="en-US" sz="1200" dirty="0">
              <a:solidFill>
                <a:srgbClr val="3366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514212" y="4869889"/>
            <a:ext cx="0" cy="1460213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3366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1363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2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38" y="1891563"/>
            <a:ext cx="9144000" cy="499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Preliminary β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*-reach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2012.12.11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84713" y="1075383"/>
                <a:ext cx="8839815" cy="1388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20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Separation plane </a:t>
                </a:r>
                <a:r>
                  <a:rPr lang="en-US" sz="2000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aperture scaled from </a:t>
                </a:r>
                <a:r>
                  <a:rPr lang="en-US" sz="20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11 </a:t>
                </a:r>
                <a:r>
                  <a:rPr lang="el-GR" sz="2000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σ</a:t>
                </a:r>
                <a:r>
                  <a:rPr lang="en-GB" sz="2000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 at 4 </a:t>
                </a:r>
                <a:r>
                  <a:rPr lang="en-GB" sz="2000" b="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TeV</a:t>
                </a:r>
                <a:r>
                  <a:rPr lang="en-GB" sz="2000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, 60cm, 145 </a:t>
                </a:r>
                <a:r>
                  <a:rPr lang="el-GR" sz="2000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μ</a:t>
                </a:r>
                <a:r>
                  <a:rPr lang="en-GB" sz="2000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rad) to 6.5 </a:t>
                </a:r>
                <a:r>
                  <a:rPr lang="en-GB" sz="2000" b="0" dirty="0" err="1">
                    <a:solidFill>
                      <a:srgbClr val="000000"/>
                    </a:solidFill>
                    <a:latin typeface="Calibri"/>
                    <a:cs typeface="Calibri"/>
                  </a:rPr>
                  <a:t>TeV</a:t>
                </a:r>
                <a:r>
                  <a:rPr lang="en-GB" sz="2000" b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 </a:t>
                </a:r>
                <a:r>
                  <a:rPr lang="en-GB" sz="20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configurations. Note discrepancy with 2011 measurement!</a:t>
                </a:r>
              </a:p>
              <a:p>
                <a:pPr marL="342900" indent="-342900">
                  <a:buFont typeface="Arial"/>
                  <a:buChar char="•"/>
                </a:pPr>
                <a:r>
                  <a:rPr lang="en-GB" sz="20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Assumed separation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Calibri"/>
                          </a:rPr>
                          <m:t>7/6.5</m:t>
                        </m:r>
                      </m:e>
                    </m:rad>
                    <m:r>
                      <a:rPr lang="en-GB" sz="20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Calibri"/>
                      </a:rPr>
                      <m:t> ×0.5=0.52</m:t>
                    </m:r>
                  </m:oMath>
                </a14:m>
                <a:r>
                  <a:rPr lang="en-GB" sz="20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 mm</a:t>
                </a:r>
              </a:p>
              <a:p>
                <a:pPr marL="342900" indent="-342900">
                  <a:buFont typeface="Arial"/>
                  <a:buChar char="•"/>
                </a:pPr>
                <a:r>
                  <a:rPr lang="en-GB" sz="2000" b="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Reach with BPM: 33cm-39cm. limiting plane depending on configuration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13" y="1075383"/>
                <a:ext cx="8839815" cy="1388393"/>
              </a:xfrm>
              <a:prstGeom prst="rect">
                <a:avLst/>
              </a:prstGeom>
              <a:blipFill rotWithShape="1">
                <a:blip r:embed="rId3"/>
                <a:stretch>
                  <a:fillRect l="-621" t="-2193" b="-70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 bwMode="auto">
          <a:xfrm>
            <a:off x="673177" y="4709537"/>
            <a:ext cx="4896544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987824" y="4709537"/>
            <a:ext cx="0" cy="171853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683568" y="4901438"/>
            <a:ext cx="4896544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3366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667421" y="4411843"/>
            <a:ext cx="8082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Mm kept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2103" y="4915899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3366FF"/>
                </a:solidFill>
              </a:rPr>
              <a:t>σ</a:t>
            </a:r>
            <a:r>
              <a:rPr lang="en-GB" sz="1200" dirty="0" smtClean="0">
                <a:solidFill>
                  <a:srgbClr val="3366FF"/>
                </a:solidFill>
              </a:rPr>
              <a:t> kept</a:t>
            </a:r>
            <a:endParaRPr lang="en-US" sz="1200" dirty="0">
              <a:solidFill>
                <a:srgbClr val="3366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566167" y="4895846"/>
            <a:ext cx="0" cy="1460213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3366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0352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Summary: β*-reach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2012.12.11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955966"/>
              </p:ext>
            </p:extLst>
          </p:nvPr>
        </p:nvGraphicFramePr>
        <p:xfrm>
          <a:off x="2526" y="1052736"/>
          <a:ext cx="9141475" cy="5760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5428"/>
                <a:gridCol w="1709978"/>
                <a:gridCol w="1865431"/>
                <a:gridCol w="2176336"/>
                <a:gridCol w="1334302"/>
              </a:tblGrid>
              <a:tr h="28290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 ns, 2.5 um</a:t>
                      </a:r>
                      <a:endParaRPr lang="en-GB" sz="13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beta* crossing (cm)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beta* separation (cm)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Half crossing angle (</a:t>
                      </a:r>
                      <a:r>
                        <a:rPr lang="en-GB" sz="1300" b="1" u="none" strike="noStrike" dirty="0" err="1">
                          <a:effectLst/>
                        </a:rPr>
                        <a:t>urad</a:t>
                      </a:r>
                      <a:r>
                        <a:rPr lang="en-GB" sz="1300" b="1" u="none" strike="noStrike" dirty="0">
                          <a:effectLst/>
                        </a:rPr>
                        <a:t>)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BB </a:t>
                      </a:r>
                      <a:r>
                        <a:rPr lang="en-GB" sz="1300" b="1" u="none" strike="noStrike" dirty="0" err="1">
                          <a:effectLst/>
                        </a:rPr>
                        <a:t>sep</a:t>
                      </a:r>
                      <a:r>
                        <a:rPr lang="en-GB" sz="1300" b="1" u="none" strike="noStrike" dirty="0">
                          <a:effectLst/>
                        </a:rPr>
                        <a:t> (sigma)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mm scaled, no BPM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47</a:t>
                      </a:r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49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129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9.3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mm scaled, BPM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39</a:t>
                      </a:r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39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141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9.3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2 sig retraction, no BPM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42</a:t>
                      </a:r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43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136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9.3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2 sig retraction, BPM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35</a:t>
                      </a:r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33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150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9.3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290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 ns, 1.6 um</a:t>
                      </a:r>
                      <a:endParaRPr lang="en-GB" sz="13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beta* crossing (cm)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beta* separation (cm)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Half crossing angle (</a:t>
                      </a:r>
                      <a:r>
                        <a:rPr lang="en-GB" sz="1300" b="1" u="none" strike="noStrike" dirty="0" err="1">
                          <a:effectLst/>
                        </a:rPr>
                        <a:t>urad</a:t>
                      </a:r>
                      <a:r>
                        <a:rPr lang="en-GB" sz="1300" b="1" u="none" strike="noStrike" dirty="0">
                          <a:effectLst/>
                        </a:rPr>
                        <a:t>)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BB </a:t>
                      </a:r>
                      <a:r>
                        <a:rPr lang="en-GB" sz="1300" b="1" u="none" strike="noStrike" dirty="0" err="1">
                          <a:effectLst/>
                        </a:rPr>
                        <a:t>sep</a:t>
                      </a:r>
                      <a:r>
                        <a:rPr lang="en-GB" sz="1300" b="1" u="none" strike="noStrike" dirty="0">
                          <a:effectLst/>
                        </a:rPr>
                        <a:t> (sigma)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mm scaled, no BPM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43</a:t>
                      </a:r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49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108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9.3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mm scaled, BPM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35</a:t>
                      </a:r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39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119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9.3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2 sig retraction, no BPM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38</a:t>
                      </a:r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43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115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9.3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2 sig retraction, BPM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31</a:t>
                      </a:r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33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127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9.3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290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 ns, 3.75 um</a:t>
                      </a:r>
                      <a:endParaRPr lang="en-GB" sz="13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beta* crossing (cm)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beta* separation (cm)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Half crossing angle (</a:t>
                      </a:r>
                      <a:r>
                        <a:rPr lang="en-GB" sz="1300" b="1" u="none" strike="noStrike" dirty="0" err="1">
                          <a:effectLst/>
                        </a:rPr>
                        <a:t>urad</a:t>
                      </a:r>
                      <a:r>
                        <a:rPr lang="en-GB" sz="1300" b="1" u="none" strike="noStrike" dirty="0">
                          <a:effectLst/>
                        </a:rPr>
                        <a:t>)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BB </a:t>
                      </a:r>
                      <a:r>
                        <a:rPr lang="en-GB" sz="1300" b="1" u="none" strike="noStrike" dirty="0" err="1">
                          <a:effectLst/>
                        </a:rPr>
                        <a:t>sep</a:t>
                      </a:r>
                      <a:r>
                        <a:rPr lang="en-GB" sz="1300" b="1" u="none" strike="noStrike" dirty="0">
                          <a:effectLst/>
                        </a:rPr>
                        <a:t> (sigma)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mm scaled, no BPM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60</a:t>
                      </a:r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49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180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12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mm scaled, BPM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52</a:t>
                      </a:r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39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194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12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2 sig retraction, no BPM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55</a:t>
                      </a:r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43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189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12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2 sig retraction, BPM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46</a:t>
                      </a:r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33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205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12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8290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 ns, 1.9 um</a:t>
                      </a:r>
                      <a:endParaRPr lang="en-GB" sz="1300" b="1" i="1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beta* crossing (cm)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beta* separation (cm)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Half crossing angle (</a:t>
                      </a:r>
                      <a:r>
                        <a:rPr lang="en-GB" sz="1300" b="1" u="none" strike="noStrike" dirty="0" err="1">
                          <a:effectLst/>
                        </a:rPr>
                        <a:t>urad</a:t>
                      </a:r>
                      <a:r>
                        <a:rPr lang="en-GB" sz="1300" b="1" u="none" strike="noStrike" dirty="0">
                          <a:effectLst/>
                        </a:rPr>
                        <a:t>)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BB </a:t>
                      </a:r>
                      <a:r>
                        <a:rPr lang="en-GB" sz="1300" b="1" u="none" strike="noStrike" dirty="0" err="1">
                          <a:effectLst/>
                        </a:rPr>
                        <a:t>sep</a:t>
                      </a:r>
                      <a:r>
                        <a:rPr lang="en-GB" sz="1300" b="1" u="none" strike="noStrike" dirty="0">
                          <a:effectLst/>
                        </a:rPr>
                        <a:t> (sigma)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mm scaled, no BPM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49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49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141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12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mm scaled, BPM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42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39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154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12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2 sig retraction, no BPM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45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43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149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12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0411"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1" u="none" strike="noStrike" dirty="0">
                          <a:effectLst/>
                        </a:rPr>
                        <a:t>2 sig retraction, BPM</a:t>
                      </a:r>
                      <a:endParaRPr lang="en-GB" sz="13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37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33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163</a:t>
                      </a:r>
                      <a:endParaRPr lang="en-GB" sz="13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 dirty="0">
                          <a:effectLst/>
                        </a:rPr>
                        <a:t>12</a:t>
                      </a:r>
                      <a:endParaRPr lang="en-GB" sz="13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76256" y="5507359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FF0000"/>
                </a:solidFill>
              </a:rPr>
              <a:t>Updates after MD?</a:t>
            </a:r>
            <a:endParaRPr lang="en-GB" b="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 bwMode="auto">
          <a:xfrm flipV="1">
            <a:off x="8562936" y="5301208"/>
            <a:ext cx="329544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839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Summary: β*-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reach in crossing plane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2012.12.11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683568" y="4869160"/>
            <a:ext cx="1224136" cy="36004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052736"/>
            <a:ext cx="9297405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18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" y="2492896"/>
            <a:ext cx="8000139" cy="436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Collapsing separation earlier?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2012.12.11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 bwMode="auto">
          <a:xfrm>
            <a:off x="683568" y="4869160"/>
            <a:ext cx="1224136" cy="36004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0456" y="1049238"/>
            <a:ext cx="8828088" cy="497205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Discussion (R. Tomas, S. Fartoukh) can we collapse the separation earlier and gain aperture at end of squeeze?</a:t>
            </a:r>
          </a:p>
          <a:p>
            <a:pPr>
              <a:buFont typeface="Arial"/>
              <a:buChar char="•"/>
            </a:pPr>
            <a:r>
              <a:rPr lang="en-US" dirty="0" smtClean="0"/>
              <a:t>Separation of 0.52mm gives ~830 </a:t>
            </a:r>
            <a:r>
              <a:rPr lang="el-GR" dirty="0" smtClean="0"/>
              <a:t>μ</a:t>
            </a:r>
            <a:r>
              <a:rPr lang="en-GB" dirty="0" smtClean="0"/>
              <a:t>m </a:t>
            </a:r>
            <a:r>
              <a:rPr lang="en-US" dirty="0" smtClean="0"/>
              <a:t>orbit in triplet. At </a:t>
            </a:r>
            <a:r>
              <a:rPr lang="el-GR" dirty="0" smtClean="0"/>
              <a:t>β</a:t>
            </a:r>
            <a:r>
              <a:rPr lang="en-GB" dirty="0" smtClean="0"/>
              <a:t>*=0.55m, 6.5 </a:t>
            </a:r>
            <a:r>
              <a:rPr lang="en-GB" dirty="0" err="1" smtClean="0"/>
              <a:t>TeV</a:t>
            </a:r>
            <a:r>
              <a:rPr lang="en-GB" dirty="0" smtClean="0"/>
              <a:t>, corresponds to about 0.5</a:t>
            </a:r>
            <a:r>
              <a:rPr lang="el-GR" dirty="0" smtClean="0"/>
              <a:t>σ</a:t>
            </a:r>
            <a:r>
              <a:rPr lang="en-GB" dirty="0" smtClean="0"/>
              <a:t>. Smaller gain for smaller </a:t>
            </a:r>
            <a:r>
              <a:rPr lang="el-GR" dirty="0"/>
              <a:t>β</a:t>
            </a:r>
            <a:r>
              <a:rPr lang="en-GB" dirty="0" smtClean="0"/>
              <a:t>* as </a:t>
            </a:r>
            <a:r>
              <a:rPr lang="el-GR" dirty="0" smtClean="0"/>
              <a:t>σ</a:t>
            </a:r>
            <a:r>
              <a:rPr lang="en-GB" dirty="0" smtClean="0"/>
              <a:t> in triplet grows</a:t>
            </a:r>
          </a:p>
          <a:p>
            <a:pPr lvl="1">
              <a:buFont typeface="Arial"/>
              <a:buChar char="•"/>
            </a:pPr>
            <a:r>
              <a:rPr lang="en-GB" dirty="0" smtClean="0"/>
              <a:t>Could gain us a few centimetres in </a:t>
            </a:r>
            <a:r>
              <a:rPr lang="el-GR" dirty="0"/>
              <a:t>β</a:t>
            </a:r>
            <a:r>
              <a:rPr lang="en-GB" dirty="0" smtClean="0"/>
              <a:t>*, but nothing dramatic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512120" y="4726442"/>
            <a:ext cx="0" cy="184788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647048" y="4726612"/>
            <a:ext cx="0" cy="184788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055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22" b="45691"/>
          <a:stretch/>
        </p:blipFill>
        <p:spPr bwMode="auto">
          <a:xfrm>
            <a:off x="1043608" y="3717032"/>
            <a:ext cx="7005084" cy="290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beams: crossing </a:t>
            </a:r>
            <a:r>
              <a:rPr lang="en-US" dirty="0" err="1" smtClean="0"/>
              <a:t>vs</a:t>
            </a:r>
            <a:r>
              <a:rPr lang="en-US" dirty="0" smtClean="0"/>
              <a:t> separation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80728"/>
            <a:ext cx="8828088" cy="497205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3333CC"/>
                </a:solidFill>
              </a:rPr>
              <a:t>Results shown here assume keeping the present crossing and separation planes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If using flat beams, maybe </a:t>
            </a:r>
            <a:r>
              <a:rPr lang="en-US" sz="1800" dirty="0" smtClean="0">
                <a:solidFill>
                  <a:srgbClr val="FF0000"/>
                </a:solidFill>
              </a:rPr>
              <a:t>advantageous to squeeze more in plane with larger beam screen</a:t>
            </a:r>
            <a:r>
              <a:rPr lang="en-US" sz="1800" dirty="0" smtClean="0">
                <a:solidFill>
                  <a:schemeClr val="tx1"/>
                </a:solidFill>
              </a:rPr>
              <a:t> (present crossing plane) and have crossing angle in present separation plane (see for example S. Fartoukh in LHC-MAC 2006)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Aperture calculation for this case could in principle be done with scaling in the same way, but we should </a:t>
            </a:r>
            <a:r>
              <a:rPr lang="en-US" sz="1800" dirty="0" smtClean="0">
                <a:solidFill>
                  <a:srgbClr val="FF0000"/>
                </a:solidFill>
              </a:rPr>
              <a:t>make sure that no other aperture bottlenecks become critical 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(e.g. TAN, Q5). Also we should </a:t>
            </a:r>
            <a:r>
              <a:rPr lang="en-US" sz="1800" dirty="0" smtClean="0">
                <a:solidFill>
                  <a:srgbClr val="FF0000"/>
                </a:solidFill>
              </a:rPr>
              <a:t>watch out if the limiting aperture is no longer in the mid-plane.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Once beam parameters are chosen we should choose the solution with max luminosity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buFont typeface="Arial"/>
              <a:buChar char="•"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2012.12.11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19872" y="6248345"/>
            <a:ext cx="2148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0" i="1" dirty="0" smtClean="0">
                <a:solidFill>
                  <a:schemeClr val="tx1"/>
                </a:solidFill>
              </a:rPr>
              <a:t>S. Fartoukh, LHC-MAC 2006</a:t>
            </a:r>
            <a:endParaRPr lang="en-GB" sz="12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3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achieve these settings?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4744"/>
            <a:ext cx="8828088" cy="497205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800" dirty="0" err="1" smtClean="0">
                <a:solidFill>
                  <a:schemeClr val="accent2"/>
                </a:solidFill>
              </a:rPr>
              <a:t>Octupoles</a:t>
            </a:r>
            <a:r>
              <a:rPr lang="en-US" sz="1800" dirty="0" smtClean="0">
                <a:solidFill>
                  <a:schemeClr val="tx1"/>
                </a:solidFill>
              </a:rPr>
              <a:t>: today running at about 500A, max current is 550A. </a:t>
            </a:r>
            <a:r>
              <a:rPr lang="en-US" sz="1800" dirty="0" smtClean="0">
                <a:solidFill>
                  <a:srgbClr val="FF0000"/>
                </a:solidFill>
              </a:rPr>
              <a:t>Possibly we will be limited in </a:t>
            </a:r>
            <a:r>
              <a:rPr lang="en-US" sz="1800" dirty="0" err="1" smtClean="0">
                <a:solidFill>
                  <a:srgbClr val="FF0000"/>
                </a:solidFill>
              </a:rPr>
              <a:t>octupole</a:t>
            </a:r>
            <a:r>
              <a:rPr lang="en-US" sz="1800" dirty="0" smtClean="0">
                <a:solidFill>
                  <a:srgbClr val="FF0000"/>
                </a:solidFill>
              </a:rPr>
              <a:t> strength at 6.5 </a:t>
            </a:r>
            <a:r>
              <a:rPr lang="en-US" sz="1800" dirty="0" err="1" smtClean="0">
                <a:solidFill>
                  <a:srgbClr val="FF0000"/>
                </a:solidFill>
              </a:rPr>
              <a:t>TeV</a:t>
            </a:r>
            <a:endParaRPr lang="en-US" sz="1800" dirty="0" smtClean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600" dirty="0" smtClean="0"/>
              <a:t> Ongoing work in impedance team and beam-beam team to explore limit and optimize </a:t>
            </a:r>
            <a:r>
              <a:rPr lang="en-US" sz="1600" dirty="0" err="1" smtClean="0"/>
              <a:t>octupole</a:t>
            </a:r>
            <a:r>
              <a:rPr lang="en-US" sz="1600" dirty="0" smtClean="0"/>
              <a:t> settings. Beam-beam could possibly be used to stabilize colliding bunches (W. Herr, E. </a:t>
            </a:r>
            <a:r>
              <a:rPr lang="en-US" sz="1600" dirty="0" err="1" smtClean="0"/>
              <a:t>Metral</a:t>
            </a:r>
            <a:r>
              <a:rPr lang="en-US" sz="1600" dirty="0" smtClean="0"/>
              <a:t> et al</a:t>
            </a:r>
            <a:r>
              <a:rPr lang="en-US" sz="1600" dirty="0" smtClean="0"/>
              <a:t>.)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With present </a:t>
            </a:r>
            <a:r>
              <a:rPr lang="en-US" sz="1600" dirty="0" err="1" smtClean="0"/>
              <a:t>octupole</a:t>
            </a:r>
            <a:r>
              <a:rPr lang="en-US" sz="1600" dirty="0" smtClean="0"/>
              <a:t> polarity, possibly not enough strength at 6.5 </a:t>
            </a:r>
            <a:r>
              <a:rPr lang="en-US" sz="1600" dirty="0" err="1" smtClean="0"/>
              <a:t>TeV</a:t>
            </a:r>
            <a:r>
              <a:rPr lang="en-US" sz="1600" dirty="0" smtClean="0"/>
              <a:t> for too small emittance. With opposite polarity, need larger crossing angle or squeeze in flat mode </a:t>
            </a:r>
            <a:br>
              <a:rPr lang="en-US" sz="1600" dirty="0" smtClean="0"/>
            </a:br>
            <a:r>
              <a:rPr lang="en-US" sz="1600" dirty="0" smtClean="0"/>
              <a:t>(S. Fartoukh)</a:t>
            </a:r>
            <a:endParaRPr lang="en-US" sz="1600" dirty="0" smtClean="0"/>
          </a:p>
          <a:p>
            <a:pPr lvl="1">
              <a:buFont typeface="Arial"/>
              <a:buChar char="•"/>
            </a:pPr>
            <a:r>
              <a:rPr lang="en-US" sz="1600" dirty="0" smtClean="0"/>
              <a:t>If we do not manage stabilize the beam, </a:t>
            </a:r>
            <a:r>
              <a:rPr lang="en-US" sz="1600" dirty="0" smtClean="0">
                <a:solidFill>
                  <a:srgbClr val="FF0000"/>
                </a:solidFill>
              </a:rPr>
              <a:t>we might have to open collimators and </a:t>
            </a:r>
            <a:r>
              <a:rPr lang="en-US" sz="1600" dirty="0" smtClean="0">
                <a:solidFill>
                  <a:srgbClr val="FF0000"/>
                </a:solidFill>
              </a:rPr>
              <a:t>increase β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rgbClr val="3333CC"/>
                </a:solidFill>
              </a:rPr>
              <a:t>No </a:t>
            </a:r>
            <a:r>
              <a:rPr lang="en-US" sz="1800" dirty="0" smtClean="0">
                <a:solidFill>
                  <a:srgbClr val="3333CC"/>
                </a:solidFill>
              </a:rPr>
              <a:t>optics constraints treated: </a:t>
            </a:r>
            <a:r>
              <a:rPr lang="en-US" sz="1800" dirty="0" smtClean="0">
                <a:solidFill>
                  <a:schemeClr val="tx1"/>
                </a:solidFill>
              </a:rPr>
              <a:t>We know that off-momentum β-beat and spurious dispersion are</a:t>
            </a:r>
            <a:r>
              <a:rPr lang="en-US" sz="1800" dirty="0" smtClean="0">
                <a:solidFill>
                  <a:srgbClr val="3333CC"/>
                </a:solidFill>
              </a:rPr>
              <a:t> </a:t>
            </a:r>
            <a:r>
              <a:rPr lang="en-US" sz="1800" dirty="0" smtClean="0"/>
              <a:t>more important for smaller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β* (S. Fartoukh et al.). 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Will </a:t>
            </a: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the aperture be worse?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 If so, </a:t>
            </a: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we might have to 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step </a:t>
            </a: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</a:rPr>
              <a:t>back in β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. ATS?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Careful </a:t>
            </a:r>
            <a:r>
              <a:rPr lang="en-US" sz="1800" dirty="0" smtClean="0">
                <a:solidFill>
                  <a:schemeClr val="accent2"/>
                </a:solidFill>
                <a:latin typeface="Calibri"/>
                <a:cs typeface="Calibri"/>
              </a:rPr>
              <a:t>aperture measurements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required as part of commissioning before final decision on 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β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* is taken.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Calibri"/>
                <a:cs typeface="Calibri"/>
              </a:rPr>
              <a:t>Operational procedures to be established for BPM collimators </a:t>
            </a:r>
            <a:r>
              <a:rPr lang="en-US" sz="1800" dirty="0" smtClean="0">
                <a:solidFill>
                  <a:schemeClr val="tx1"/>
                </a:solidFill>
                <a:latin typeface="Calibri"/>
                <a:cs typeface="Calibri"/>
              </a:rPr>
              <a:t>– possibly startup period required to gain operational experience before full gain in margin is exploited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buFont typeface="Arial"/>
              <a:buChar char="•"/>
            </a:pPr>
            <a:endParaRPr lang="en-US" sz="1800" dirty="0" smtClean="0"/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2012.12.11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496" y="1052736"/>
            <a:ext cx="8828088" cy="531033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Introduction: Influence of LHC collimation system on </a:t>
            </a:r>
            <a:r>
              <a:rPr lang="el-GR" sz="2400" dirty="0" smtClean="0"/>
              <a:t>β</a:t>
            </a:r>
            <a:r>
              <a:rPr lang="en-GB" sz="2400" dirty="0" smtClean="0"/>
              <a:t>*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Recap of 2012 run: collimator settings, achieved </a:t>
            </a:r>
            <a:r>
              <a:rPr lang="el-GR" sz="2400" dirty="0"/>
              <a:t>β</a:t>
            </a:r>
            <a:r>
              <a:rPr lang="en-GB" sz="2400" dirty="0" smtClean="0"/>
              <a:t>*, orbit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Changes in LS1 – BPM button collimators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Collimator settings and beta* after LS1. 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2012.12.11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80728"/>
            <a:ext cx="8828088" cy="497205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The collimation system must protect the machine and constrains β*</a:t>
            </a:r>
          </a:p>
          <a:p>
            <a:pPr>
              <a:buFont typeface="Arial"/>
              <a:buChar char="•"/>
            </a:pPr>
            <a:r>
              <a:rPr lang="en-US" dirty="0" smtClean="0"/>
              <a:t>Calculation of collimator settings for </a:t>
            </a:r>
            <a:r>
              <a:rPr lang="en-US" dirty="0" smtClean="0">
                <a:solidFill>
                  <a:srgbClr val="FF0000"/>
                </a:solidFill>
              </a:rPr>
              <a:t>maximizing luminosity performance without compromising protection and cleaning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Tight </a:t>
            </a:r>
            <a:r>
              <a:rPr lang="en-US" dirty="0" smtClean="0">
                <a:solidFill>
                  <a:srgbClr val="3366FF"/>
                </a:solidFill>
              </a:rPr>
              <a:t>settings </a:t>
            </a:r>
            <a:r>
              <a:rPr lang="en-US" dirty="0" smtClean="0"/>
              <a:t>introduced in 2012 based on 2011 performance and MDs. </a:t>
            </a:r>
            <a:r>
              <a:rPr lang="en-US" dirty="0" smtClean="0">
                <a:solidFill>
                  <a:schemeClr val="tx1"/>
                </a:solidFill>
              </a:rPr>
              <a:t>β*=60cm made possible and successfully put into operation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TCTs and TCSG in IR6 to be replaced in LS1 by </a:t>
            </a:r>
            <a:r>
              <a:rPr lang="en-US" dirty="0" smtClean="0">
                <a:solidFill>
                  <a:srgbClr val="3366FF"/>
                </a:solidFill>
              </a:rPr>
              <a:t>collimators with integrated </a:t>
            </a:r>
            <a:r>
              <a:rPr lang="en-US" dirty="0" smtClean="0">
                <a:solidFill>
                  <a:srgbClr val="3366FF"/>
                </a:solidFill>
              </a:rPr>
              <a:t>BPMs</a:t>
            </a:r>
            <a:r>
              <a:rPr lang="en-US" dirty="0" smtClean="0"/>
              <a:t>. Operational experience needed after startup before going to the limit in </a:t>
            </a:r>
            <a:r>
              <a:rPr lang="en-US" dirty="0">
                <a:solidFill>
                  <a:schemeClr val="tx1"/>
                </a:solidFill>
              </a:rPr>
              <a:t>β*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/>
              <a:t>Preliminary performance estimates</a:t>
            </a:r>
            <a:r>
              <a:rPr lang="en-US" dirty="0" smtClean="0">
                <a:solidFill>
                  <a:srgbClr val="3366FF"/>
                </a:solidFill>
              </a:rPr>
              <a:t>: </a:t>
            </a:r>
            <a:r>
              <a:rPr lang="en-US" dirty="0" smtClean="0">
                <a:solidFill>
                  <a:srgbClr val="3366FF"/>
                </a:solidFill>
              </a:rPr>
              <a:t>30cm&lt;β*&lt;</a:t>
            </a:r>
            <a:r>
              <a:rPr lang="en-US" dirty="0" smtClean="0">
                <a:solidFill>
                  <a:srgbClr val="3366FF"/>
                </a:solidFill>
              </a:rPr>
              <a:t>60</a:t>
            </a:r>
            <a:r>
              <a:rPr lang="en-US" dirty="0" smtClean="0">
                <a:solidFill>
                  <a:srgbClr val="3366FF"/>
                </a:solidFill>
              </a:rPr>
              <a:t>cm, depending on plane </a:t>
            </a:r>
            <a:r>
              <a:rPr lang="en-US" dirty="0" smtClean="0"/>
              <a:t>at 6.5 </a:t>
            </a:r>
            <a:r>
              <a:rPr lang="en-US" dirty="0" err="1" smtClean="0"/>
              <a:t>TeV</a:t>
            </a:r>
            <a:r>
              <a:rPr lang="en-US" dirty="0" smtClean="0"/>
              <a:t> provided </a:t>
            </a:r>
            <a:r>
              <a:rPr lang="en-US" dirty="0" err="1" smtClean="0"/>
              <a:t>octupole</a:t>
            </a:r>
            <a:r>
              <a:rPr lang="en-US" dirty="0" smtClean="0"/>
              <a:t> strength and impedance do not cause trouble.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GB" dirty="0" err="1" smtClean="0">
                <a:solidFill>
                  <a:srgbClr val="FF0000"/>
                </a:solidFill>
              </a:rPr>
              <a:t>ollimator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settings </a:t>
            </a:r>
            <a:r>
              <a:rPr lang="en-GB" dirty="0" smtClean="0">
                <a:solidFill>
                  <a:srgbClr val="FF0000"/>
                </a:solidFill>
              </a:rPr>
              <a:t>could be </a:t>
            </a:r>
            <a:r>
              <a:rPr lang="en-GB" dirty="0">
                <a:solidFill>
                  <a:srgbClr val="FF0000"/>
                </a:solidFill>
              </a:rPr>
              <a:t>limited by </a:t>
            </a:r>
            <a:r>
              <a:rPr lang="en-GB" dirty="0" smtClean="0">
                <a:solidFill>
                  <a:srgbClr val="FF0000"/>
                </a:solidFill>
              </a:rPr>
              <a:t>impedance.</a:t>
            </a:r>
          </a:p>
          <a:p>
            <a:pPr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Might consider </a:t>
            </a:r>
            <a:r>
              <a:rPr lang="en-GB" dirty="0" smtClean="0">
                <a:solidFill>
                  <a:srgbClr val="3366FF"/>
                </a:solidFill>
              </a:rPr>
              <a:t>flat optics options </a:t>
            </a:r>
            <a:r>
              <a:rPr lang="en-GB" dirty="0" smtClean="0">
                <a:solidFill>
                  <a:schemeClr val="tx1"/>
                </a:solidFill>
              </a:rPr>
              <a:t>– crossing and separation planes treated separately.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Might not want to go to the limit in </a:t>
            </a:r>
            <a:r>
              <a:rPr lang="en-US" dirty="0">
                <a:solidFill>
                  <a:srgbClr val="FF0000"/>
                </a:solidFill>
              </a:rPr>
              <a:t>β</a:t>
            </a:r>
            <a:r>
              <a:rPr lang="en-US" dirty="0" smtClean="0">
                <a:solidFill>
                  <a:srgbClr val="FF0000"/>
                </a:solidFill>
              </a:rPr>
              <a:t>* for other reasons: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(pileup, intensity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β</a:t>
            </a:r>
            <a:r>
              <a:rPr lang="en-US" dirty="0" smtClean="0">
                <a:solidFill>
                  <a:schemeClr val="tx1"/>
                </a:solidFill>
              </a:rPr>
              <a:t>* in case of instabilities)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2012.12.11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2012.12.11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Collimation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267200"/>
            <a:ext cx="8828088" cy="2133600"/>
          </a:xfrm>
          <a:solidFill>
            <a:schemeClr val="bg1"/>
          </a:solidFill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Multi-stage collimation system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Collimation hierarchy has to be respected in order to achieve satisfactory </a:t>
            </a:r>
            <a:r>
              <a:rPr lang="en-GB" dirty="0" smtClean="0">
                <a:solidFill>
                  <a:srgbClr val="FF0000"/>
                </a:solidFill>
              </a:rPr>
              <a:t>protection and cleaning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Some margins are more critical for machine protection (IR6-TCTs-aperture), others matter mainly for cleaning (IR7, IR7-IR6, IR3)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2012.08.16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8694" y="1098101"/>
            <a:ext cx="2880320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0" dirty="0" smtClean="0">
                <a:latin typeface="Calibri" pitchFamily="34" charset="0"/>
              </a:rPr>
              <a:t>σ</a:t>
            </a:r>
            <a:r>
              <a:rPr lang="en-US" b="0" dirty="0" smtClean="0">
                <a:latin typeface="Calibri" pitchFamily="34" charset="0"/>
              </a:rPr>
              <a:t> calculated with  </a:t>
            </a:r>
            <a:r>
              <a:rPr lang="en-US" b="0" dirty="0" err="1" smtClean="0">
                <a:latin typeface="Calibri" pitchFamily="34" charset="0"/>
              </a:rPr>
              <a:t>emittance</a:t>
            </a:r>
            <a:r>
              <a:rPr lang="en-US" b="0" dirty="0" smtClean="0">
                <a:latin typeface="Calibri" pitchFamily="34" charset="0"/>
              </a:rPr>
              <a:t> = 3.5</a:t>
            </a:r>
            <a:r>
              <a:rPr lang="el-GR" b="0" dirty="0" smtClean="0">
                <a:latin typeface="Calibri" pitchFamily="34" charset="0"/>
              </a:rPr>
              <a:t>μ</a:t>
            </a:r>
            <a:r>
              <a:rPr lang="en-US" b="0" dirty="0" smtClean="0">
                <a:latin typeface="Calibri" pitchFamily="34" charset="0"/>
              </a:rPr>
              <a:t>m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00528" y="2012849"/>
            <a:ext cx="6123800" cy="1820865"/>
          </a:xfrm>
          <a:prstGeom prst="rect">
            <a:avLst/>
          </a:prstGeom>
          <a:gradFill>
            <a:gsLst>
              <a:gs pos="0">
                <a:srgbClr val="FBEAC7"/>
              </a:gs>
              <a:gs pos="0">
                <a:srgbClr val="FEE7F2">
                  <a:lumMod val="0"/>
                  <a:lumOff val="100000"/>
                </a:srgbClr>
              </a:gs>
              <a:gs pos="50000">
                <a:srgbClr val="FBA97D"/>
              </a:gs>
              <a:gs pos="100000">
                <a:srgbClr val="FEE7F2">
                  <a:lumMod val="0"/>
                  <a:lumOff val="100000"/>
                </a:srgb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52178" y="2059500"/>
            <a:ext cx="6153150" cy="317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69764" y="3465414"/>
            <a:ext cx="6153150" cy="317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952178" y="2060476"/>
            <a:ext cx="204788" cy="3175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v-SE" sz="1400" b="1">
              <a:solidFill>
                <a:schemeClr val="tx1"/>
              </a:solidFill>
              <a:ea typeface="ＭＳ Ｐゴシック" pitchFamily="-65" charset="-128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53766" y="3465414"/>
            <a:ext cx="203200" cy="3175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v-SE" sz="1400" b="1">
              <a:solidFill>
                <a:schemeClr val="tx1"/>
              </a:solidFill>
              <a:ea typeface="ＭＳ Ｐゴシック" pitchFamily="-65" charset="-128"/>
            </a:endParaRPr>
          </a:p>
        </p:txBody>
      </p:sp>
      <p:cxnSp>
        <p:nvCxnSpPr>
          <p:cNvPr id="13" name="Straight Arrow Connector 8"/>
          <p:cNvCxnSpPr>
            <a:cxnSpLocks noChangeShapeType="1"/>
          </p:cNvCxnSpPr>
          <p:nvPr/>
        </p:nvCxnSpPr>
        <p:spPr bwMode="auto">
          <a:xfrm>
            <a:off x="780728" y="2933601"/>
            <a:ext cx="622300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947541" y="1958876"/>
            <a:ext cx="204787" cy="3175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v-SE" sz="1400" b="1">
              <a:solidFill>
                <a:schemeClr val="tx1"/>
              </a:solidFill>
              <a:ea typeface="ＭＳ Ｐゴシック" pitchFamily="-65" charset="-128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947541" y="3605114"/>
            <a:ext cx="204787" cy="3175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v-SE" sz="1400" b="1">
              <a:solidFill>
                <a:schemeClr val="tx1"/>
              </a:solidFill>
              <a:ea typeface="ＭＳ Ｐゴシック" pitchFamily="-65" charset="-128"/>
            </a:endParaRPr>
          </a:p>
        </p:txBody>
      </p:sp>
      <p:sp>
        <p:nvSpPr>
          <p:cNvPr id="16" name="TextBox 30"/>
          <p:cNvSpPr txBox="1">
            <a:spLocks noChangeArrowheads="1"/>
          </p:cNvSpPr>
          <p:nvPr/>
        </p:nvSpPr>
        <p:spPr bwMode="auto">
          <a:xfrm>
            <a:off x="780728" y="1773139"/>
            <a:ext cx="5371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rPr>
              <a:t>TCP</a:t>
            </a:r>
            <a:endParaRPr lang="en-US" sz="1400" b="1" dirty="0">
              <a:solidFill>
                <a:schemeClr val="tx1"/>
              </a:solidFill>
              <a:latin typeface="Garamond" pitchFamily="18" charset="0"/>
              <a:ea typeface="ＭＳ Ｐゴシック" pitchFamily="-65" charset="-128"/>
            </a:endParaRPr>
          </a:p>
        </p:txBody>
      </p:sp>
      <p:sp>
        <p:nvSpPr>
          <p:cNvPr id="17" name="TextBox 31"/>
          <p:cNvSpPr txBox="1">
            <a:spLocks noChangeArrowheads="1"/>
          </p:cNvSpPr>
          <p:nvPr/>
        </p:nvSpPr>
        <p:spPr bwMode="auto">
          <a:xfrm>
            <a:off x="1778071" y="1638201"/>
            <a:ext cx="6028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rPr>
              <a:t>TCS7</a:t>
            </a:r>
            <a:endParaRPr lang="en-US" sz="1400" b="1" dirty="0">
              <a:solidFill>
                <a:schemeClr val="tx1"/>
              </a:solidFill>
              <a:latin typeface="Garamond" pitchFamily="18" charset="0"/>
              <a:ea typeface="ＭＳ Ｐゴシック" pitchFamily="-65" charset="-128"/>
            </a:endParaRPr>
          </a:p>
        </p:txBody>
      </p:sp>
      <p:sp>
        <p:nvSpPr>
          <p:cNvPr id="18" name="TextBox 33"/>
          <p:cNvSpPr txBox="1">
            <a:spLocks noChangeArrowheads="1"/>
          </p:cNvSpPr>
          <p:nvPr/>
        </p:nvSpPr>
        <p:spPr bwMode="auto">
          <a:xfrm>
            <a:off x="6038528" y="1524556"/>
            <a:ext cx="10096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rPr>
              <a:t>Aperture</a:t>
            </a:r>
            <a:endParaRPr lang="en-US" sz="1400" b="1" dirty="0">
              <a:solidFill>
                <a:schemeClr val="tx1"/>
              </a:solidFill>
              <a:latin typeface="Garamond" pitchFamily="18" charset="0"/>
              <a:ea typeface="ＭＳ Ｐゴシック" pitchFamily="-65" charset="-128"/>
            </a:endParaRPr>
          </a:p>
          <a:p>
            <a:endParaRPr lang="en-US" sz="1400" b="1" dirty="0">
              <a:solidFill>
                <a:schemeClr val="tx1"/>
              </a:solidFill>
              <a:latin typeface="Garamond" pitchFamily="18" charset="0"/>
              <a:ea typeface="ＭＳ Ｐゴシック" pitchFamily="-65" charset="-128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5603553" y="1695351"/>
            <a:ext cx="204788" cy="3175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v-SE" sz="1400" b="1">
              <a:solidFill>
                <a:schemeClr val="tx1"/>
              </a:solidFill>
              <a:ea typeface="ＭＳ Ｐゴシック" pitchFamily="-65" charset="-128"/>
            </a:endParaRPr>
          </a:p>
        </p:txBody>
      </p:sp>
      <p:sp>
        <p:nvSpPr>
          <p:cNvPr id="20" name="Rectangle 23"/>
          <p:cNvSpPr>
            <a:spLocks noChangeArrowheads="1"/>
          </p:cNvSpPr>
          <p:nvPr/>
        </p:nvSpPr>
        <p:spPr bwMode="auto">
          <a:xfrm>
            <a:off x="5603553" y="3833714"/>
            <a:ext cx="204788" cy="3175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v-SE" sz="1400" b="1">
              <a:solidFill>
                <a:schemeClr val="tx1"/>
              </a:solidFill>
              <a:ea typeface="ＭＳ Ｐゴシック" pitchFamily="-65" charset="-128"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5884541" y="1603276"/>
            <a:ext cx="204787" cy="317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v-SE" sz="1400" b="1">
              <a:solidFill>
                <a:schemeClr val="tx1"/>
              </a:solidFill>
              <a:ea typeface="ＭＳ Ｐゴシック" pitchFamily="-65" charset="-128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5884541" y="3922614"/>
            <a:ext cx="204787" cy="317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v-SE" sz="1400" b="1">
              <a:solidFill>
                <a:schemeClr val="tx1"/>
              </a:solidFill>
              <a:ea typeface="ＭＳ Ｐゴシック" pitchFamily="-65" charset="-128"/>
            </a:endParaRPr>
          </a:p>
        </p:txBody>
      </p:sp>
      <p:sp>
        <p:nvSpPr>
          <p:cNvPr id="23" name="TextBox 32"/>
          <p:cNvSpPr txBox="1">
            <a:spLocks noChangeArrowheads="1"/>
          </p:cNvSpPr>
          <p:nvPr/>
        </p:nvSpPr>
        <p:spPr bwMode="auto">
          <a:xfrm>
            <a:off x="4590728" y="1393612"/>
            <a:ext cx="832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rPr>
              <a:t>TCS6/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rPr>
              <a:t>TCDQ</a:t>
            </a:r>
            <a:endParaRPr lang="en-US" sz="1400" b="1" dirty="0">
              <a:solidFill>
                <a:schemeClr val="tx1"/>
              </a:solidFill>
              <a:latin typeface="Garamond" pitchFamily="18" charset="0"/>
              <a:ea typeface="ＭＳ Ｐゴシック" pitchFamily="-65" charset="-128"/>
            </a:endParaRP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5423066" y="1412776"/>
            <a:ext cx="5499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rPr>
              <a:t>TCT</a:t>
            </a:r>
            <a:endParaRPr lang="en-US" sz="1400" b="1" dirty="0">
              <a:solidFill>
                <a:schemeClr val="tx1"/>
              </a:solidFill>
              <a:latin typeface="Garamond" pitchFamily="18" charset="0"/>
              <a:ea typeface="ＭＳ Ｐゴシック" pitchFamily="-65" charset="-128"/>
            </a:endParaRPr>
          </a:p>
        </p:txBody>
      </p:sp>
      <p:cxnSp>
        <p:nvCxnSpPr>
          <p:cNvPr id="25" name="Straight Arrow Connector 47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1054572" y="2377976"/>
            <a:ext cx="794" cy="10874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6" name="Straight Arrow Connector 50"/>
          <p:cNvCxnSpPr>
            <a:cxnSpLocks noChangeShapeType="1"/>
            <a:stCxn id="14" idx="2"/>
            <a:endCxn id="15" idx="0"/>
          </p:cNvCxnSpPr>
          <p:nvPr/>
        </p:nvCxnSpPr>
        <p:spPr bwMode="auto">
          <a:xfrm>
            <a:off x="2049935" y="2276376"/>
            <a:ext cx="0" cy="13287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3250878" y="1725514"/>
            <a:ext cx="204788" cy="3175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v-SE" sz="1400" b="1">
              <a:solidFill>
                <a:schemeClr val="tx1"/>
              </a:solidFill>
              <a:ea typeface="ＭＳ Ｐゴシック" pitchFamily="-65" charset="-128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3250878" y="3798542"/>
            <a:ext cx="204788" cy="3175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v-SE" sz="1400" b="1">
              <a:solidFill>
                <a:schemeClr val="tx1"/>
              </a:solidFill>
              <a:ea typeface="ＭＳ Ｐゴシック" pitchFamily="-65" charset="-128"/>
            </a:endParaRPr>
          </a:p>
        </p:txBody>
      </p: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3049266" y="1461989"/>
            <a:ext cx="7439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rPr>
              <a:t>TCLA7</a:t>
            </a:r>
            <a:endParaRPr lang="en-US" sz="1400" b="1" dirty="0">
              <a:solidFill>
                <a:schemeClr val="tx1"/>
              </a:solidFill>
              <a:latin typeface="Garamond" pitchFamily="18" charset="0"/>
              <a:ea typeface="ＭＳ Ｐゴシック" pitchFamily="-65" charset="-128"/>
            </a:endParaRPr>
          </a:p>
        </p:txBody>
      </p:sp>
      <p:cxnSp>
        <p:nvCxnSpPr>
          <p:cNvPr id="30" name="Straight Arrow Connector 70"/>
          <p:cNvCxnSpPr>
            <a:cxnSpLocks noChangeShapeType="1"/>
            <a:stCxn id="47" idx="2"/>
            <a:endCxn id="46" idx="0"/>
          </p:cNvCxnSpPr>
          <p:nvPr/>
        </p:nvCxnSpPr>
        <p:spPr bwMode="auto">
          <a:xfrm>
            <a:off x="4932835" y="2198589"/>
            <a:ext cx="0" cy="145341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1" name="Straight Arrow Connector 75"/>
          <p:cNvCxnSpPr>
            <a:cxnSpLocks noChangeShapeType="1"/>
            <a:stCxn id="19" idx="2"/>
            <a:endCxn id="20" idx="0"/>
          </p:cNvCxnSpPr>
          <p:nvPr/>
        </p:nvCxnSpPr>
        <p:spPr bwMode="auto">
          <a:xfrm>
            <a:off x="5705947" y="2012851"/>
            <a:ext cx="0" cy="18208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2" name="TextBox 32"/>
          <p:cNvSpPr txBox="1">
            <a:spLocks noChangeArrowheads="1"/>
          </p:cNvSpPr>
          <p:nvPr/>
        </p:nvSpPr>
        <p:spPr bwMode="auto">
          <a:xfrm>
            <a:off x="6632253" y="2927251"/>
            <a:ext cx="633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rPr>
              <a:t>beam</a:t>
            </a:r>
          </a:p>
        </p:txBody>
      </p:sp>
      <p:cxnSp>
        <p:nvCxnSpPr>
          <p:cNvPr id="33" name="Straight Arrow Connector 75"/>
          <p:cNvCxnSpPr>
            <a:cxnSpLocks noChangeShapeType="1"/>
            <a:stCxn id="21" idx="2"/>
            <a:endCxn id="22" idx="0"/>
          </p:cNvCxnSpPr>
          <p:nvPr/>
        </p:nvCxnSpPr>
        <p:spPr bwMode="auto">
          <a:xfrm>
            <a:off x="5986935" y="1920776"/>
            <a:ext cx="0" cy="20018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34" name="TextBox 71"/>
          <p:cNvSpPr txBox="1">
            <a:spLocks noChangeArrowheads="1"/>
          </p:cNvSpPr>
          <p:nvPr/>
        </p:nvSpPr>
        <p:spPr bwMode="auto">
          <a:xfrm>
            <a:off x="1009328" y="2428776"/>
            <a:ext cx="606901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5.7 </a:t>
            </a:r>
            <a:r>
              <a:rPr lang="el-GR" dirty="0" smtClean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 smtClean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n 		  </a:t>
            </a:r>
            <a:r>
              <a:rPr lang="en-US" dirty="0" smtClean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8.5 </a:t>
            </a:r>
            <a:r>
              <a:rPr lang="el-GR" dirty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n</a:t>
            </a:r>
            <a:r>
              <a:rPr lang="en-US" dirty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   </a:t>
            </a:r>
            <a:r>
              <a:rPr lang="en-US" dirty="0" smtClean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     17.7 </a:t>
            </a:r>
            <a:r>
              <a:rPr lang="el-GR" dirty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 smtClean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n	</a:t>
            </a:r>
            <a:r>
              <a:rPr lang="en-US" dirty="0" smtClean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    		    9.3 </a:t>
            </a:r>
            <a:r>
              <a:rPr lang="el-GR" dirty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 smtClean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n  </a:t>
            </a:r>
            <a:r>
              <a:rPr lang="en-US" dirty="0" smtClean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     15.0 </a:t>
            </a:r>
            <a:r>
              <a:rPr lang="el-GR" dirty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 smtClean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n	</a:t>
            </a:r>
            <a:r>
              <a:rPr lang="en-US" dirty="0" smtClean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        17.5 </a:t>
            </a:r>
            <a:r>
              <a:rPr lang="el-GR" dirty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 smtClean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rPr>
              <a:t>n</a:t>
            </a:r>
          </a:p>
          <a:p>
            <a:r>
              <a:rPr lang="en-US" dirty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5.7 </a:t>
            </a:r>
            <a:r>
              <a:rPr lang="el-GR" dirty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n 		  </a:t>
            </a:r>
            <a:r>
              <a:rPr lang="en-US" dirty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8.5 </a:t>
            </a:r>
            <a:r>
              <a:rPr lang="el-GR" dirty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n</a:t>
            </a:r>
            <a:r>
              <a:rPr lang="en-US" dirty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        17.7 </a:t>
            </a:r>
            <a:r>
              <a:rPr lang="el-GR" dirty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n	</a:t>
            </a:r>
            <a:r>
              <a:rPr lang="en-US" dirty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    		    9.3 </a:t>
            </a:r>
            <a:r>
              <a:rPr lang="el-GR" dirty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n  </a:t>
            </a:r>
            <a:r>
              <a:rPr lang="en-US" dirty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     </a:t>
            </a:r>
            <a:r>
              <a:rPr lang="en-US" dirty="0" smtClean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11.8 </a:t>
            </a:r>
            <a:r>
              <a:rPr lang="el-GR" dirty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n	</a:t>
            </a:r>
            <a:r>
              <a:rPr lang="en-US" dirty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        </a:t>
            </a:r>
            <a:r>
              <a:rPr lang="en-US" dirty="0" smtClean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14.1 </a:t>
            </a:r>
            <a:r>
              <a:rPr lang="el-GR" dirty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 smtClean="0">
                <a:solidFill>
                  <a:srgbClr val="00B0F0"/>
                </a:solidFill>
                <a:latin typeface="Garamond" pitchFamily="18" charset="0"/>
                <a:ea typeface="ＭＳ Ｐゴシック" pitchFamily="-65" charset="-128"/>
              </a:rPr>
              <a:t>n</a:t>
            </a:r>
          </a:p>
          <a:p>
            <a:r>
              <a:rPr lang="en-US" dirty="0" smtClean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4.3 </a:t>
            </a:r>
            <a:r>
              <a:rPr lang="el-GR" dirty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n 		  </a:t>
            </a:r>
            <a:r>
              <a:rPr lang="en-US" dirty="0" smtClean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6.3 </a:t>
            </a:r>
            <a:r>
              <a:rPr lang="el-GR" dirty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n</a:t>
            </a:r>
            <a:r>
              <a:rPr lang="en-US" dirty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        </a:t>
            </a:r>
            <a:r>
              <a:rPr lang="en-US" dirty="0" smtClean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  8.3 </a:t>
            </a:r>
            <a:r>
              <a:rPr lang="el-GR" dirty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n	</a:t>
            </a:r>
            <a:r>
              <a:rPr lang="en-US" dirty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    		    </a:t>
            </a:r>
            <a:r>
              <a:rPr lang="en-US" dirty="0" smtClean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7.1 </a:t>
            </a:r>
            <a:r>
              <a:rPr lang="el-GR" dirty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n  </a:t>
            </a:r>
            <a:r>
              <a:rPr lang="en-US" dirty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     </a:t>
            </a:r>
            <a:r>
              <a:rPr lang="en-US" dirty="0" smtClean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  9.0 </a:t>
            </a:r>
            <a:r>
              <a:rPr lang="el-GR" dirty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n	</a:t>
            </a:r>
            <a:r>
              <a:rPr lang="en-US" dirty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        </a:t>
            </a:r>
            <a:r>
              <a:rPr lang="en-US" dirty="0" smtClean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10.5 </a:t>
            </a:r>
            <a:r>
              <a:rPr lang="el-GR" dirty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rPr>
              <a:t>n</a:t>
            </a:r>
            <a:endParaRPr lang="en-US" dirty="0">
              <a:solidFill>
                <a:srgbClr val="7030A0"/>
              </a:solidFill>
              <a:latin typeface="Garamond" pitchFamily="18" charset="0"/>
              <a:ea typeface="ＭＳ Ｐゴシック" pitchFamily="-65" charset="-128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6.0 </a:t>
            </a:r>
            <a:r>
              <a:rPr lang="el-GR" dirty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n 		  </a:t>
            </a:r>
            <a:r>
              <a:rPr lang="en-US" dirty="0" smtClean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7.0 </a:t>
            </a:r>
            <a:r>
              <a:rPr lang="el-GR" dirty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n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        </a:t>
            </a:r>
            <a:r>
              <a:rPr lang="en-US" dirty="0" smtClean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 10.0 </a:t>
            </a:r>
            <a:r>
              <a:rPr lang="el-GR" dirty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n	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    		    </a:t>
            </a:r>
            <a:r>
              <a:rPr lang="en-US" dirty="0" smtClean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7.5 </a:t>
            </a:r>
            <a:r>
              <a:rPr lang="el-GR" dirty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n  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      </a:t>
            </a:r>
            <a:r>
              <a:rPr lang="en-US" dirty="0" smtClean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 8.3 </a:t>
            </a:r>
            <a:r>
              <a:rPr lang="el-GR" dirty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n	</a:t>
            </a:r>
            <a:r>
              <a:rPr lang="en-US" dirty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        </a:t>
            </a:r>
            <a:r>
              <a:rPr lang="en-US" dirty="0" smtClean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 8.4 </a:t>
            </a:r>
            <a:r>
              <a:rPr lang="el-GR" dirty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σ</a:t>
            </a:r>
            <a:r>
              <a:rPr lang="en-US" baseline="-25000" dirty="0" smtClean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rPr>
              <a:t>n</a:t>
            </a:r>
            <a:endParaRPr lang="en-US" dirty="0">
              <a:solidFill>
                <a:srgbClr val="FF0000"/>
              </a:solidFill>
              <a:latin typeface="Garamond" pitchFamily="18" charset="0"/>
              <a:ea typeface="ＭＳ Ｐゴシック" pitchFamily="-65" charset="-128"/>
            </a:endParaRPr>
          </a:p>
          <a:p>
            <a:endParaRPr lang="en-US" sz="1400" dirty="0">
              <a:solidFill>
                <a:srgbClr val="00B050"/>
              </a:solidFill>
              <a:latin typeface="Garamond" pitchFamily="18" charset="0"/>
              <a:ea typeface="ＭＳ Ｐゴシック" pitchFamily="-65" charset="-128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7148190" y="2446362"/>
            <a:ext cx="1785938" cy="8843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2010, </a:t>
            </a:r>
            <a:r>
              <a:rPr kumimoji="0" lang="el-GR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cs typeface="Calibri"/>
              </a:rPr>
              <a:t>β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cs typeface="Calibri"/>
              </a:rPr>
              <a:t>*=3.5m, 3.5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cs typeface="Calibri"/>
              </a:rPr>
              <a:t>TeV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</a:endParaRPr>
          </a:p>
          <a:p>
            <a:r>
              <a:rPr lang="en-US" sz="1200" dirty="0" smtClean="0">
                <a:solidFill>
                  <a:srgbClr val="00B0F0"/>
                </a:solidFill>
              </a:rPr>
              <a:t>2011,</a:t>
            </a:r>
            <a:r>
              <a:rPr lang="el-GR" sz="12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l-GR" sz="1200" dirty="0">
                <a:solidFill>
                  <a:srgbClr val="00B0F0"/>
                </a:solidFill>
                <a:latin typeface="Calibri"/>
                <a:cs typeface="Calibri"/>
              </a:rPr>
              <a:t>β</a:t>
            </a:r>
            <a:r>
              <a:rPr lang="en-US" sz="1200" dirty="0" smtClean="0">
                <a:solidFill>
                  <a:srgbClr val="00B0F0"/>
                </a:solidFill>
                <a:latin typeface="Calibri"/>
                <a:cs typeface="Calibri"/>
              </a:rPr>
              <a:t>*=1.0m, 3.5 </a:t>
            </a:r>
            <a:r>
              <a:rPr lang="en-US" sz="1200" dirty="0" err="1" smtClean="0">
                <a:solidFill>
                  <a:srgbClr val="00B0F0"/>
                </a:solidFill>
                <a:latin typeface="Calibri"/>
                <a:cs typeface="Calibri"/>
              </a:rPr>
              <a:t>TeV</a:t>
            </a:r>
            <a:endParaRPr lang="en-US" sz="1200" dirty="0" smtClean="0">
              <a:solidFill>
                <a:srgbClr val="00B0F0"/>
              </a:solidFill>
            </a:endParaRPr>
          </a:p>
          <a:p>
            <a:r>
              <a:rPr lang="en-US" sz="1200" dirty="0" smtClean="0">
                <a:solidFill>
                  <a:srgbClr val="7030A0"/>
                </a:solidFill>
              </a:rPr>
              <a:t>2012,</a:t>
            </a:r>
            <a:r>
              <a:rPr lang="el-GR" sz="12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l-GR" sz="1200" dirty="0">
                <a:solidFill>
                  <a:srgbClr val="7030A0"/>
                </a:solidFill>
                <a:latin typeface="Calibri"/>
                <a:cs typeface="Calibri"/>
              </a:rPr>
              <a:t>β</a:t>
            </a:r>
            <a:r>
              <a:rPr lang="en-US" sz="1200" dirty="0" smtClean="0">
                <a:solidFill>
                  <a:srgbClr val="7030A0"/>
                </a:solidFill>
                <a:latin typeface="Calibri"/>
                <a:cs typeface="Calibri"/>
              </a:rPr>
              <a:t>*=0.6m, 4 </a:t>
            </a:r>
            <a:r>
              <a:rPr lang="en-US" sz="1200" dirty="0" err="1" smtClean="0">
                <a:solidFill>
                  <a:srgbClr val="7030A0"/>
                </a:solidFill>
                <a:latin typeface="Calibri"/>
                <a:cs typeface="Calibri"/>
              </a:rPr>
              <a:t>TeV</a:t>
            </a:r>
            <a:endParaRPr lang="en-US" sz="1200" dirty="0" smtClean="0">
              <a:solidFill>
                <a:srgbClr val="7030A0"/>
              </a:solidFill>
            </a:endParaRPr>
          </a:p>
          <a:p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Nom, </a:t>
            </a:r>
            <a:r>
              <a:rPr lang="el-GR" sz="1200" dirty="0" smtClean="0">
                <a:solidFill>
                  <a:srgbClr val="FF0000"/>
                </a:solidFill>
                <a:latin typeface="Calibri"/>
                <a:cs typeface="Calibri"/>
              </a:rPr>
              <a:t>β</a:t>
            </a:r>
            <a: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  <a:t>*=0.55m, 7 </a:t>
            </a:r>
            <a:r>
              <a:rPr lang="en-US" sz="1200" dirty="0" err="1" smtClean="0">
                <a:solidFill>
                  <a:srgbClr val="FF0000"/>
                </a:solidFill>
                <a:latin typeface="Calibri"/>
                <a:cs typeface="Calibri"/>
              </a:rPr>
              <a:t>TeV</a:t>
            </a:r>
            <a:endParaRPr lang="en-US" sz="1200" dirty="0">
              <a:solidFill>
                <a:srgbClr val="FF0000"/>
              </a:solidFill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20691571">
            <a:off x="1237928" y="2089787"/>
            <a:ext cx="609600" cy="153987"/>
          </a:xfrm>
          <a:prstGeom prst="rightArrow">
            <a:avLst/>
          </a:prstGeom>
          <a:gradFill>
            <a:gsLst>
              <a:gs pos="0">
                <a:srgbClr val="FBEAC7">
                  <a:lumMod val="26000"/>
                  <a:lumOff val="74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>
                  <a:lumMod val="26000"/>
                  <a:lumOff val="74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978132">
            <a:off x="1228570" y="3487726"/>
            <a:ext cx="609600" cy="153987"/>
          </a:xfrm>
          <a:prstGeom prst="rightArrow">
            <a:avLst/>
          </a:prstGeom>
          <a:gradFill>
            <a:gsLst>
              <a:gs pos="0">
                <a:srgbClr val="FBEAC7">
                  <a:lumMod val="26000"/>
                  <a:lumOff val="74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>
                  <a:lumMod val="26000"/>
                  <a:lumOff val="74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1137128" y="3625925"/>
            <a:ext cx="862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rPr>
              <a:t>Secondary</a:t>
            </a:r>
          </a:p>
          <a:p>
            <a:r>
              <a:rPr lang="en-US" sz="1200" i="1" dirty="0" smtClean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rPr>
              <a:t>halo</a:t>
            </a:r>
            <a:endParaRPr lang="en-US" sz="1200" b="1" i="1" dirty="0">
              <a:solidFill>
                <a:schemeClr val="tx1"/>
              </a:solidFill>
              <a:latin typeface="Garamond" pitchFamily="18" charset="0"/>
              <a:ea typeface="ＭＳ Ｐゴシック" pitchFamily="-65" charset="-128"/>
            </a:endParaRPr>
          </a:p>
        </p:txBody>
      </p:sp>
      <p:sp>
        <p:nvSpPr>
          <p:cNvPr id="39" name="TextBox 30"/>
          <p:cNvSpPr txBox="1">
            <a:spLocks noChangeArrowheads="1"/>
          </p:cNvSpPr>
          <p:nvPr/>
        </p:nvSpPr>
        <p:spPr bwMode="auto">
          <a:xfrm rot="16200000">
            <a:off x="-51927" y="2774070"/>
            <a:ext cx="10279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rPr>
              <a:t>Primary halo</a:t>
            </a:r>
            <a:endParaRPr lang="en-US" sz="1200" b="1" i="1" dirty="0">
              <a:solidFill>
                <a:schemeClr val="tx1"/>
              </a:solidFill>
              <a:latin typeface="Garamond" pitchFamily="18" charset="0"/>
              <a:ea typeface="ＭＳ Ｐゴシック" pitchFamily="-65" charset="-128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600528" y="2376024"/>
            <a:ext cx="328080" cy="1107630"/>
          </a:xfrm>
          <a:prstGeom prst="rightArrow">
            <a:avLst/>
          </a:prstGeom>
          <a:gradFill>
            <a:gsLst>
              <a:gs pos="0">
                <a:srgbClr val="FBEAC7">
                  <a:lumMod val="26000"/>
                  <a:lumOff val="74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>
                  <a:lumMod val="26000"/>
                  <a:lumOff val="74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 rot="20691571">
            <a:off x="2371398" y="1861187"/>
            <a:ext cx="609600" cy="153987"/>
          </a:xfrm>
          <a:prstGeom prst="rightArrow">
            <a:avLst/>
          </a:prstGeom>
          <a:gradFill>
            <a:gsLst>
              <a:gs pos="0">
                <a:srgbClr val="FBEAC7">
                  <a:lumMod val="26000"/>
                  <a:lumOff val="74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>
                  <a:lumMod val="26000"/>
                  <a:lumOff val="74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978132">
            <a:off x="2447770" y="3730439"/>
            <a:ext cx="609600" cy="153987"/>
          </a:xfrm>
          <a:prstGeom prst="rightArrow">
            <a:avLst/>
          </a:prstGeom>
          <a:gradFill>
            <a:gsLst>
              <a:gs pos="0">
                <a:srgbClr val="FBEAC7">
                  <a:lumMod val="26000"/>
                  <a:lumOff val="74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>
                  <a:lumMod val="26000"/>
                  <a:lumOff val="74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3" name="TextBox 30"/>
          <p:cNvSpPr txBox="1">
            <a:spLocks noChangeArrowheads="1"/>
          </p:cNvSpPr>
          <p:nvPr/>
        </p:nvSpPr>
        <p:spPr bwMode="auto">
          <a:xfrm>
            <a:off x="2286040" y="3778325"/>
            <a:ext cx="704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rPr>
              <a:t>Tertiary</a:t>
            </a:r>
          </a:p>
          <a:p>
            <a:r>
              <a:rPr lang="en-US" sz="1200" i="1" dirty="0" smtClean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rPr>
              <a:t>halo</a:t>
            </a:r>
            <a:endParaRPr lang="en-US" sz="1200" b="1" i="1" dirty="0">
              <a:solidFill>
                <a:schemeClr val="tx1"/>
              </a:solidFill>
              <a:latin typeface="Garamond" pitchFamily="18" charset="0"/>
              <a:ea typeface="ＭＳ Ｐゴシック" pitchFamily="-65" charset="-128"/>
            </a:endParaRPr>
          </a:p>
        </p:txBody>
      </p:sp>
      <p:sp>
        <p:nvSpPr>
          <p:cNvPr id="44" name="Right Arrow 43"/>
          <p:cNvSpPr/>
          <p:nvPr/>
        </p:nvSpPr>
        <p:spPr bwMode="auto">
          <a:xfrm rot="435446">
            <a:off x="2452474" y="3729021"/>
            <a:ext cx="3057307" cy="120211"/>
          </a:xfrm>
          <a:prstGeom prst="rightArrow">
            <a:avLst/>
          </a:prstGeom>
          <a:gradFill>
            <a:gsLst>
              <a:gs pos="0">
                <a:srgbClr val="FBEAC7">
                  <a:lumMod val="26000"/>
                  <a:lumOff val="74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>
                  <a:lumMod val="26000"/>
                  <a:lumOff val="74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5" name="Right Arrow 44"/>
          <p:cNvSpPr/>
          <p:nvPr/>
        </p:nvSpPr>
        <p:spPr bwMode="auto">
          <a:xfrm rot="21217165">
            <a:off x="2450610" y="1956492"/>
            <a:ext cx="3057307" cy="120211"/>
          </a:xfrm>
          <a:prstGeom prst="rightArrow">
            <a:avLst/>
          </a:prstGeom>
          <a:gradFill>
            <a:gsLst>
              <a:gs pos="0">
                <a:srgbClr val="FBEAC7">
                  <a:lumMod val="26000"/>
                  <a:lumOff val="74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>
                  <a:lumMod val="26000"/>
                  <a:lumOff val="74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727253" y="3652004"/>
            <a:ext cx="411163" cy="3175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v-SE" sz="1400" b="1">
              <a:solidFill>
                <a:schemeClr val="tx1"/>
              </a:solidFill>
              <a:ea typeface="ＭＳ Ｐゴシック" pitchFamily="-65" charset="-128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727253" y="1881089"/>
            <a:ext cx="411163" cy="31750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sv-SE" sz="1400" b="1">
              <a:solidFill>
                <a:schemeClr val="tx1"/>
              </a:solidFill>
              <a:ea typeface="ＭＳ Ｐゴシック" pitchFamily="-65" charset="-128"/>
            </a:endParaRPr>
          </a:p>
        </p:txBody>
      </p:sp>
      <p:cxnSp>
        <p:nvCxnSpPr>
          <p:cNvPr id="48" name="Straight Arrow Connector 67"/>
          <p:cNvCxnSpPr>
            <a:cxnSpLocks noChangeShapeType="1"/>
            <a:stCxn id="27" idx="2"/>
            <a:endCxn id="28" idx="0"/>
          </p:cNvCxnSpPr>
          <p:nvPr/>
        </p:nvCxnSpPr>
        <p:spPr bwMode="auto">
          <a:xfrm>
            <a:off x="3353272" y="2043014"/>
            <a:ext cx="0" cy="175552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49" name="Right Arrow 48"/>
          <p:cNvSpPr/>
          <p:nvPr/>
        </p:nvSpPr>
        <p:spPr bwMode="auto">
          <a:xfrm rot="20691571">
            <a:off x="4017242" y="2140441"/>
            <a:ext cx="642495" cy="248529"/>
          </a:xfrm>
          <a:prstGeom prst="rightArrow">
            <a:avLst/>
          </a:prstGeom>
          <a:gradFill>
            <a:gsLst>
              <a:gs pos="0">
                <a:srgbClr val="FBEAC7">
                  <a:lumMod val="26000"/>
                  <a:lumOff val="74000"/>
                </a:srgbClr>
              </a:gs>
              <a:gs pos="17999">
                <a:srgbClr val="FEE7F2"/>
              </a:gs>
              <a:gs pos="36000">
                <a:srgbClr val="FF0000"/>
              </a:gs>
              <a:gs pos="61000">
                <a:srgbClr val="FF0000"/>
              </a:gs>
              <a:gs pos="82001">
                <a:srgbClr val="FBD49C"/>
              </a:gs>
              <a:gs pos="100000">
                <a:srgbClr val="FEE7F2">
                  <a:lumMod val="26000"/>
                  <a:lumOff val="74000"/>
                </a:srgbClr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0" name="TextBox 30"/>
          <p:cNvSpPr txBox="1">
            <a:spLocks noChangeArrowheads="1"/>
          </p:cNvSpPr>
          <p:nvPr/>
        </p:nvSpPr>
        <p:spPr bwMode="auto">
          <a:xfrm>
            <a:off x="3795504" y="2319263"/>
            <a:ext cx="678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rPr>
              <a:t>Kicked </a:t>
            </a:r>
          </a:p>
          <a:p>
            <a:r>
              <a:rPr lang="en-US" sz="1200" b="1" i="1" dirty="0" smtClean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rPr>
              <a:t>beam</a:t>
            </a:r>
            <a:endParaRPr lang="en-US" sz="1200" b="1" i="1" dirty="0">
              <a:solidFill>
                <a:schemeClr val="tx1"/>
              </a:solidFill>
              <a:latin typeface="Garamond" pitchFamily="18" charset="0"/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34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6" grpId="0" animBg="1"/>
      <p:bldP spid="37" grpId="0" animBg="1"/>
      <p:bldP spid="38" grpId="0"/>
      <p:bldP spid="40" grpId="0" animBg="1"/>
      <p:bldP spid="41" grpId="0" animBg="1"/>
      <p:bldP spid="42" grpId="0" animBg="1"/>
      <p:bldP spid="43" grpId="0"/>
      <p:bldP spid="44" grpId="0" animBg="1"/>
      <p:bldP spid="45" grpId="0" animBg="1"/>
      <p:bldP spid="49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margins in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28088" cy="52383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In IR7, non-critical margins </a:t>
            </a:r>
            <a:r>
              <a:rPr lang="en-US" dirty="0" smtClean="0"/>
              <a:t>in 2010 and 2011 calculated by keeping the same retraction in mm as at injection (intermediate collimation scheme) in order to provide sufficient room for imperfections (optics / orbit stability)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2012, we </a:t>
            </a:r>
            <a:r>
              <a:rPr lang="en-US" dirty="0" smtClean="0">
                <a:solidFill>
                  <a:srgbClr val="00B050"/>
                </a:solidFill>
              </a:rPr>
              <a:t>reduced margins in IR7 based on empirical studies: MD on tight settings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Critical margins: </a:t>
            </a:r>
            <a:r>
              <a:rPr lang="en-US" dirty="0" smtClean="0"/>
              <a:t>If </a:t>
            </a:r>
            <a:r>
              <a:rPr lang="en-US" dirty="0"/>
              <a:t>margins </a:t>
            </a:r>
            <a:r>
              <a:rPr lang="en-US" dirty="0">
                <a:solidFill>
                  <a:srgbClr val="FF0000"/>
                </a:solidFill>
              </a:rPr>
              <a:t>IR6-TCTs-aperture</a:t>
            </a:r>
            <a:r>
              <a:rPr lang="en-US" dirty="0"/>
              <a:t> are violated, sensitive equipment (TCTs or aperture) might be exposed during the unlikely case of an accident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Critical margins </a:t>
            </a:r>
            <a:r>
              <a:rPr lang="en-US" dirty="0">
                <a:solidFill>
                  <a:srgbClr val="FF0000"/>
                </a:solidFill>
              </a:rPr>
              <a:t>calculated based on in-depth analysis of previous </a:t>
            </a:r>
            <a:r>
              <a:rPr lang="en-US" dirty="0" smtClean="0">
                <a:solidFill>
                  <a:srgbClr val="FF0000"/>
                </a:solidFill>
              </a:rPr>
              <a:t>runs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Components of critical margins: </a:t>
            </a:r>
            <a:r>
              <a:rPr lang="en-US" dirty="0" smtClean="0">
                <a:solidFill>
                  <a:schemeClr val="tx1"/>
                </a:solidFill>
              </a:rPr>
              <a:t>orbit, </a:t>
            </a:r>
            <a:r>
              <a:rPr lang="el-GR" dirty="0">
                <a:solidFill>
                  <a:schemeClr val="tx1"/>
                </a:solidFill>
              </a:rPr>
              <a:t>β </a:t>
            </a:r>
            <a:r>
              <a:rPr lang="el-GR" dirty="0" smtClean="0">
                <a:solidFill>
                  <a:schemeClr val="tx1"/>
                </a:solidFill>
              </a:rPr>
              <a:t>–</a:t>
            </a:r>
            <a:r>
              <a:rPr lang="en-US" dirty="0" smtClean="0">
                <a:solidFill>
                  <a:schemeClr val="tx1"/>
                </a:solidFill>
              </a:rPr>
              <a:t>beat, </a:t>
            </a:r>
            <a:r>
              <a:rPr lang="en-US" dirty="0" err="1" smtClean="0">
                <a:solidFill>
                  <a:schemeClr val="tx1"/>
                </a:solidFill>
              </a:rPr>
              <a:t>lumi</a:t>
            </a:r>
            <a:r>
              <a:rPr lang="en-US" dirty="0" smtClean="0">
                <a:solidFill>
                  <a:schemeClr val="tx1"/>
                </a:solidFill>
              </a:rPr>
              <a:t> scans, positioning errors and setup errors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Philosophy: Margins should be respected more than 99% of time =&gt; risk of damage &lt; 1 in ~300 years for TCTs, less than 30000 years for triplet (see Evian </a:t>
            </a:r>
            <a:r>
              <a:rPr lang="en-US" dirty="0" smtClean="0">
                <a:solidFill>
                  <a:schemeClr val="tx1"/>
                </a:solidFill>
              </a:rPr>
              <a:t>2010-2011)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2012.08.16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 settings in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4744"/>
            <a:ext cx="8828088" cy="1512168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Collimator settings calculated using square sum of errors except van der Meer scans (see Evian 2011 and Chamonix 2012).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Proposed tight settings based on 2011 MDs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 for improved cleaning and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en-GB" dirty="0" smtClean="0">
                <a:solidFill>
                  <a:schemeClr val="tx1"/>
                </a:solidFill>
              </a:rPr>
              <a:t>*-reach.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2012.08.16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65791"/>
            <a:ext cx="7092280" cy="214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457846" cy="74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50576" y="5229200"/>
            <a:ext cx="8828088" cy="15121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5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050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Calibri" pitchFamily="34" charset="0"/>
              </a:defRPr>
            </a:lvl2pPr>
            <a:lvl3pPr marL="1143000" indent="-228600" algn="l" defTabSz="457200" rtl="0" eaLnBrk="0" fontAlgn="base" hangingPunct="0">
              <a:lnSpc>
                <a:spcPct val="105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600">
                <a:solidFill>
                  <a:srgbClr val="000000"/>
                </a:solidFill>
                <a:latin typeface="Calibri" pitchFamily="34" charset="0"/>
              </a:defRPr>
            </a:lvl3pPr>
            <a:lvl4pPr marL="16002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Calibri" pitchFamily="34" charset="0"/>
              </a:defRPr>
            </a:lvl4pPr>
            <a:lvl5pPr marL="20574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eaLnBrk="0" fontAlgn="base" hangingPunct="0">
              <a:lnSpc>
                <a:spcPct val="105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2012 tight settings similar to 2011 settings accounting for the real emittance!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Proposed </a:t>
            </a:r>
            <a:r>
              <a:rPr lang="el-GR" dirty="0">
                <a:solidFill>
                  <a:srgbClr val="FF0000"/>
                </a:solidFill>
              </a:rPr>
              <a:t>β</a:t>
            </a:r>
            <a:r>
              <a:rPr lang="en-GB" dirty="0" smtClean="0">
                <a:solidFill>
                  <a:srgbClr val="FF0000"/>
                </a:solidFill>
              </a:rPr>
              <a:t>*=60cm as baseline. Successfully put into operation!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aperture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4744"/>
            <a:ext cx="8828088" cy="497205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Aperture measured using a collimator scan </a:t>
            </a:r>
            <a:r>
              <a:rPr lang="en-US" dirty="0" smtClean="0"/>
              <a:t>and losses provoked by the transverse damper</a:t>
            </a:r>
          </a:p>
          <a:p>
            <a:pPr>
              <a:buFont typeface="Arial"/>
              <a:buChar char="•"/>
            </a:pPr>
            <a:r>
              <a:rPr lang="en-US" dirty="0" smtClean="0"/>
              <a:t>Collimator moved in steps </a:t>
            </a:r>
            <a:br>
              <a:rPr lang="en-US" dirty="0" smtClean="0"/>
            </a:br>
            <a:r>
              <a:rPr lang="en-US" dirty="0" smtClean="0"/>
              <a:t>while provoking losses. </a:t>
            </a:r>
            <a:br>
              <a:rPr lang="en-US" dirty="0" smtClean="0"/>
            </a:br>
            <a:r>
              <a:rPr lang="en-US" dirty="0" smtClean="0"/>
              <a:t>Monitoring BLMs at </a:t>
            </a:r>
            <a:br>
              <a:rPr lang="en-US" dirty="0" smtClean="0"/>
            </a:br>
            <a:r>
              <a:rPr lang="en-US" dirty="0" smtClean="0"/>
              <a:t>collimator and aperture </a:t>
            </a:r>
            <a:br>
              <a:rPr lang="en-US" dirty="0" smtClean="0"/>
            </a:br>
            <a:r>
              <a:rPr lang="en-US" dirty="0" smtClean="0"/>
              <a:t>bottleneck.</a:t>
            </a:r>
          </a:p>
          <a:p>
            <a:pPr>
              <a:buFont typeface="Arial"/>
              <a:buChar char="•"/>
            </a:pPr>
            <a:r>
              <a:rPr lang="en-US" dirty="0" smtClean="0"/>
              <a:t>Significant improvement in </a:t>
            </a:r>
            <a:br>
              <a:rPr lang="en-US" dirty="0" smtClean="0"/>
            </a:br>
            <a:r>
              <a:rPr lang="en-US" dirty="0" smtClean="0"/>
              <a:t>measurement speed since </a:t>
            </a:r>
            <a:br>
              <a:rPr lang="en-US" dirty="0" smtClean="0"/>
            </a:br>
            <a:r>
              <a:rPr lang="en-US" dirty="0" smtClean="0"/>
              <a:t>last year!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Result: triplet aperture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measured to 11 – 12 </a:t>
            </a:r>
            <a:r>
              <a:rPr lang="en-US" dirty="0" err="1" smtClean="0">
                <a:solidFill>
                  <a:schemeClr val="accent2"/>
                </a:solidFill>
              </a:rPr>
              <a:t>σ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depending on IP and plane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Predicted: &gt;10.8 </a:t>
            </a:r>
            <a:r>
              <a:rPr lang="en-US" dirty="0" err="1">
                <a:solidFill>
                  <a:schemeClr val="accent2"/>
                </a:solidFill>
              </a:rPr>
              <a:t>σ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2012.08.16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249" y="2132856"/>
            <a:ext cx="5336239" cy="38164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20272" y="2132856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tx1"/>
                </a:solidFill>
              </a:rPr>
              <a:t>S. </a:t>
            </a:r>
            <a:r>
              <a:rPr lang="en-US" b="0" i="1" dirty="0" smtClean="0">
                <a:solidFill>
                  <a:schemeClr val="tx1"/>
                </a:solidFill>
              </a:rPr>
              <a:t>Redaelli et al. </a:t>
            </a:r>
          </a:p>
          <a:p>
            <a:r>
              <a:rPr lang="en-US" b="0" i="1" dirty="0" smtClean="0">
                <a:solidFill>
                  <a:schemeClr val="tx1"/>
                </a:solidFill>
              </a:rPr>
              <a:t>in IPAC12</a:t>
            </a:r>
            <a:endParaRPr lang="en-US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9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67431"/>
            <a:ext cx="4410075" cy="23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39" y="3861048"/>
            <a:ext cx="4410075" cy="23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60" y="1152107"/>
            <a:ext cx="4184645" cy="256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</a:t>
            </a:r>
            <a:r>
              <a:rPr lang="en-US" dirty="0" smtClean="0"/>
              <a:t>orbit </a:t>
            </a:r>
            <a:r>
              <a:rPr lang="en-US" dirty="0" smtClean="0"/>
              <a:t>stability in stable beams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23950"/>
            <a:ext cx="4953000" cy="49720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Very good stability within </a:t>
            </a:r>
            <a:r>
              <a:rPr lang="en-US" sz="1800" dirty="0" smtClean="0"/>
              <a:t>fills, almost better than before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But sometimes orbit is off  </a:t>
            </a:r>
            <a:r>
              <a:rPr lang="en-US" sz="1800" dirty="0" err="1" smtClean="0"/>
              <a:t>wrt</a:t>
            </a:r>
            <a:r>
              <a:rPr lang="en-US" sz="1800" dirty="0" smtClean="0"/>
              <a:t> reference during whole fill. Example: IR1 V B2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B1 V looks better – centered around zero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R. Bruce 2011.12.13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44408" y="2060848"/>
            <a:ext cx="452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TCT</a:t>
            </a:r>
            <a:endParaRPr lang="sv-SE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3400" y="1239143"/>
            <a:ext cx="81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Upstream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triplet </a:t>
            </a:r>
            <a:endParaRPr lang="sv-SE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3212976"/>
            <a:ext cx="104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  <a:latin typeface="Calibri" pitchFamily="34" charset="0"/>
              </a:rPr>
              <a:t>Downstream </a:t>
            </a:r>
          </a:p>
          <a:p>
            <a:r>
              <a:rPr lang="en-US" sz="1200" dirty="0" smtClean="0">
                <a:solidFill>
                  <a:schemeClr val="accent2"/>
                </a:solidFill>
                <a:latin typeface="Calibri" pitchFamily="34" charset="0"/>
              </a:rPr>
              <a:t>triplet </a:t>
            </a:r>
            <a:endParaRPr lang="sv-SE" sz="12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2348880"/>
            <a:ext cx="1264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</a:rPr>
              <a:t>Reference from</a:t>
            </a:r>
          </a:p>
          <a:p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</a:rPr>
              <a:t>collimation setup</a:t>
            </a:r>
            <a:endParaRPr lang="sv-SE" sz="12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6012160" y="2060849"/>
            <a:ext cx="504056" cy="4320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324600" y="1253384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IR1 </a:t>
            </a: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V B2</a:t>
            </a:r>
            <a:endParaRPr lang="sv-SE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5" name="Curved Left Arrow 14"/>
          <p:cNvSpPr/>
          <p:nvPr/>
        </p:nvSpPr>
        <p:spPr bwMode="auto">
          <a:xfrm>
            <a:off x="8265695" y="3017589"/>
            <a:ext cx="857944" cy="2016224"/>
          </a:xfrm>
          <a:prstGeom prst="curvedLef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28184" y="3800073"/>
            <a:ext cx="21143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IR1 </a:t>
            </a: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V B2, reduction in margin</a:t>
            </a:r>
            <a:endParaRPr lang="sv-SE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13623" y="3789040"/>
            <a:ext cx="2053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IR1 </a:t>
            </a: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V B1, reduction in margin</a:t>
            </a:r>
            <a:endParaRPr lang="sv-SE" sz="12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8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  <p:bldP spid="9" grpId="0"/>
      <p:bldP spid="19" grpId="0"/>
      <p:bldP spid="15" grpId="0" animBg="1"/>
      <p:bldP spid="28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429" y="3861048"/>
            <a:ext cx="4410075" cy="23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081601"/>
            <a:ext cx="4410075" cy="234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2012 orbit stability in stable beams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23950"/>
            <a:ext cx="4953000" cy="49720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IR5 better than last year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Worst case is </a:t>
            </a:r>
            <a:r>
              <a:rPr lang="en-US" sz="1800" dirty="0" smtClean="0">
                <a:solidFill>
                  <a:srgbClr val="3366FF"/>
                </a:solidFill>
              </a:rPr>
              <a:t>0.9 </a:t>
            </a:r>
            <a:r>
              <a:rPr lang="el-GR" sz="1800" dirty="0" smtClean="0">
                <a:solidFill>
                  <a:srgbClr val="3366FF"/>
                </a:solidFill>
              </a:rPr>
              <a:t>σ</a:t>
            </a:r>
            <a:r>
              <a:rPr lang="en-GB" sz="1800" dirty="0" smtClean="0">
                <a:solidFill>
                  <a:srgbClr val="3366FF"/>
                </a:solidFill>
              </a:rPr>
              <a:t> for a 99% coverage between TCT/triplet </a:t>
            </a:r>
            <a:r>
              <a:rPr lang="en-GB" sz="1800" dirty="0" smtClean="0"/>
              <a:t>(was 1.1</a:t>
            </a:r>
            <a:r>
              <a:rPr lang="el-GR" sz="1800" dirty="0"/>
              <a:t> σ</a:t>
            </a:r>
            <a:r>
              <a:rPr lang="en-GB" sz="1800" dirty="0"/>
              <a:t> </a:t>
            </a:r>
            <a:r>
              <a:rPr lang="en-GB" sz="1800" dirty="0" smtClean="0"/>
              <a:t>in 2011).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Compatible with change of beam size from </a:t>
            </a:r>
            <a:r>
              <a:rPr lang="el-GR" sz="1800" dirty="0" smtClean="0"/>
              <a:t>β</a:t>
            </a:r>
            <a:r>
              <a:rPr lang="en-GB" sz="1800" dirty="0" smtClean="0"/>
              <a:t>* and energy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>
                <a:solidFill>
                  <a:srgbClr val="3366FF"/>
                </a:solidFill>
              </a:rPr>
              <a:t>1.3 </a:t>
            </a:r>
            <a:r>
              <a:rPr lang="el-GR" sz="1800" dirty="0">
                <a:solidFill>
                  <a:srgbClr val="3366FF"/>
                </a:solidFill>
              </a:rPr>
              <a:t>σ</a:t>
            </a:r>
            <a:r>
              <a:rPr lang="en-GB" sz="1800" dirty="0">
                <a:solidFill>
                  <a:srgbClr val="3366FF"/>
                </a:solidFill>
              </a:rPr>
              <a:t> </a:t>
            </a:r>
            <a:r>
              <a:rPr lang="en-GB" sz="1800" dirty="0" smtClean="0">
                <a:solidFill>
                  <a:srgbClr val="3366FF"/>
                </a:solidFill>
              </a:rPr>
              <a:t>needed for 99% coverage IR6/TCTs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(was </a:t>
            </a:r>
            <a:r>
              <a:rPr lang="en-GB" sz="1800" dirty="0"/>
              <a:t>1.1</a:t>
            </a:r>
            <a:r>
              <a:rPr lang="el-GR" sz="1800" dirty="0"/>
              <a:t> σ</a:t>
            </a:r>
            <a:r>
              <a:rPr lang="en-GB" sz="1800" dirty="0"/>
              <a:t> in </a:t>
            </a:r>
            <a:r>
              <a:rPr lang="en-GB" sz="1800" dirty="0" smtClean="0"/>
              <a:t>2011)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Slightly worse than expected from change in beam size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R. Bruce 2011.12.13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915449" y="1124744"/>
            <a:ext cx="2059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IR5 </a:t>
            </a:r>
            <a:r>
              <a:rPr lang="en-US" sz="1200" dirty="0">
                <a:solidFill>
                  <a:schemeClr val="tx1"/>
                </a:solidFill>
                <a:latin typeface="Calibri" pitchFamily="34" charset="0"/>
              </a:rPr>
              <a:t>H</a:t>
            </a:r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 B2, reduction in margin</a:t>
            </a:r>
            <a:endParaRPr lang="sv-SE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3645024"/>
            <a:ext cx="2374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Calibri" pitchFamily="34" charset="0"/>
              </a:rPr>
              <a:t>reduction in margin IR6 – IR1 B2 H</a:t>
            </a:r>
            <a:endParaRPr lang="sv-SE" sz="12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0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496" y="1052736"/>
            <a:ext cx="8828088" cy="531033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Introduction: Influence of LHC collimation system on </a:t>
            </a:r>
            <a:r>
              <a:rPr lang="el-GR" sz="2400" dirty="0" smtClean="0"/>
              <a:t>β</a:t>
            </a:r>
            <a:r>
              <a:rPr lang="en-GB" sz="2400" dirty="0" smtClean="0"/>
              <a:t>*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Recap of 2012 run: collimator settings, achieved </a:t>
            </a:r>
            <a:r>
              <a:rPr lang="el-GR" sz="2400" dirty="0"/>
              <a:t>β</a:t>
            </a:r>
            <a:r>
              <a:rPr lang="en-GB" sz="2400" dirty="0" smtClean="0"/>
              <a:t>*, orbit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Changes in LS1 – BPM button collimators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Collimator settings and beta* after LS1. 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2012.12.11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193609" y="2852936"/>
            <a:ext cx="792088" cy="50405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88944</TotalTime>
  <Words>1690</Words>
  <Application>Microsoft Office PowerPoint</Application>
  <PresentationFormat>On-screen Show (4:3)</PresentationFormat>
  <Paragraphs>347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ＭＳ Ｐゴシック</vt:lpstr>
      <vt:lpstr>Garamond</vt:lpstr>
      <vt:lpstr>Lucida Sans Unicode</vt:lpstr>
      <vt:lpstr>Standardformgivning</vt:lpstr>
      <vt:lpstr>PowerPoint Presentation</vt:lpstr>
      <vt:lpstr>Outline</vt:lpstr>
      <vt:lpstr>Collimation system</vt:lpstr>
      <vt:lpstr>Calculation of margins in hierarchy</vt:lpstr>
      <vt:lpstr>Collimator settings in 2012</vt:lpstr>
      <vt:lpstr>Measured aperture 2012</vt:lpstr>
      <vt:lpstr>2012 orbit stability in stable beams</vt:lpstr>
      <vt:lpstr>2012 orbit stability in stable beams</vt:lpstr>
      <vt:lpstr>Outline</vt:lpstr>
      <vt:lpstr>LS1 improvements – integrated BPMs</vt:lpstr>
      <vt:lpstr>Preliminary scenarios after LS1</vt:lpstr>
      <vt:lpstr>Preliminary collimator settings after LS1</vt:lpstr>
      <vt:lpstr>Preliminary β*-reach</vt:lpstr>
      <vt:lpstr>Preliminary β*-reach</vt:lpstr>
      <vt:lpstr>Summary: β*-reach</vt:lpstr>
      <vt:lpstr>Summary: β*-reach in crossing plane</vt:lpstr>
      <vt:lpstr>Collapsing separation earlier?</vt:lpstr>
      <vt:lpstr>Flat beams: crossing vs separation plane</vt:lpstr>
      <vt:lpstr>Can we achieve these settings?</vt:lpstr>
      <vt:lpstr>Conclusions</vt:lpstr>
      <vt:lpstr>Backup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to CERCA</dc:title>
  <dc:creator>assmann</dc:creator>
  <cp:lastModifiedBy>Roderik Bruce</cp:lastModifiedBy>
  <cp:revision>2628</cp:revision>
  <cp:lastPrinted>1601-01-01T00:00:00Z</cp:lastPrinted>
  <dcterms:created xsi:type="dcterms:W3CDTF">2010-06-03T09:34:16Z</dcterms:created>
  <dcterms:modified xsi:type="dcterms:W3CDTF">2012-12-11T15:58:10Z</dcterms:modified>
</cp:coreProperties>
</file>