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2"/>
  </p:notesMasterIdLst>
  <p:sldIdLst>
    <p:sldId id="1074" r:id="rId2"/>
    <p:sldId id="1019" r:id="rId3"/>
    <p:sldId id="1071" r:id="rId4"/>
    <p:sldId id="1063" r:id="rId5"/>
    <p:sldId id="1068" r:id="rId6"/>
    <p:sldId id="1069" r:id="rId7"/>
    <p:sldId id="1065" r:id="rId8"/>
    <p:sldId id="1070" r:id="rId9"/>
    <p:sldId id="1076" r:id="rId10"/>
    <p:sldId id="1067" r:id="rId11"/>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960663"/>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49" autoAdjust="0"/>
    <p:restoredTop sz="94686" autoAdjust="0"/>
  </p:normalViewPr>
  <p:slideViewPr>
    <p:cSldViewPr>
      <p:cViewPr varScale="1">
        <p:scale>
          <a:sx n="98" d="100"/>
          <a:sy n="98" d="100"/>
        </p:scale>
        <p:origin x="-114" y="-96"/>
      </p:cViewPr>
      <p:guideLst>
        <p:guide orient="horz" pos="2160"/>
        <p:guide pos="2880"/>
      </p:guideLst>
    </p:cSldViewPr>
  </p:slideViewPr>
  <p:outlineViewPr>
    <p:cViewPr>
      <p:scale>
        <a:sx n="33" d="100"/>
        <a:sy n="33" d="100"/>
      </p:scale>
      <p:origin x="0" y="43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GB" dirty="0" smtClean="0"/>
              <a:t>Chamonix 2011 -  Beam observations with different bunch </a:t>
            </a:r>
            <a:r>
              <a:rPr lang="en-GB" dirty="0" err="1" smtClean="0"/>
              <a:t>spacings</a:t>
            </a:r>
            <a:r>
              <a:rPr lang="en-GB" dirty="0" smtClean="0"/>
              <a:t> and overall synthesis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0C18BF5E-72E5-4E2B-A2B5-074F2FC07C82}" type="datetime1">
              <a:rPr lang="en-US" smtClean="0"/>
              <a:pPr/>
              <a:t>3/29/2011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4"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4"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91CE25EC-77E0-4224-BE2A-B8E4E1DA3620}" type="datetime1">
              <a:rPr lang="en-US" smtClean="0"/>
              <a:pPr>
                <a:defRPr/>
              </a:pPr>
              <a:t>3/29/2011</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GB" smtClean="0"/>
              <a:t>Chamonix 2011 -  Beam observations with different bunch spacings and overall synthesis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61" r:id="rId2"/>
  </p:sldLayoutIdLst>
  <p:hf hdr="0" ft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09600" y="3886200"/>
            <a:ext cx="7924800" cy="1752600"/>
          </a:xfrm>
        </p:spPr>
        <p:txBody>
          <a:bodyPr/>
          <a:lstStyle/>
          <a:p>
            <a:r>
              <a:rPr lang="en-GB" dirty="0" smtClean="0"/>
              <a:t>Scrubbing run plan</a:t>
            </a:r>
          </a:p>
          <a:p>
            <a:r>
              <a:rPr lang="en-GB" sz="2400" dirty="0" smtClean="0"/>
              <a:t>G. Arduini with input from: V. Baglin, S. Claudet, J.-M. Jimenez, E. </a:t>
            </a:r>
            <a:r>
              <a:rPr lang="en-GB" sz="2400" dirty="0" err="1" smtClean="0"/>
              <a:t>Métral</a:t>
            </a:r>
            <a:r>
              <a:rPr lang="en-GB" sz="2400" dirty="0" smtClean="0"/>
              <a:t>, G. Rumolo, L. Tavian, F. Zimmermann</a:t>
            </a:r>
            <a:endParaRPr lang="en-GB" sz="2400" dirty="0"/>
          </a:p>
        </p:txBody>
      </p:sp>
      <p:sp>
        <p:nvSpPr>
          <p:cNvPr id="3" name="Slide Number Placeholder 2"/>
          <p:cNvSpPr>
            <a:spLocks noGrp="1"/>
          </p:cNvSpPr>
          <p:nvPr>
            <p:ph type="sldNum" sz="quarter" idx="4294967295"/>
          </p:nvPr>
        </p:nvSpPr>
        <p:spPr>
          <a:xfrm>
            <a:off x="7010400" y="6553200"/>
            <a:ext cx="2133600" cy="168275"/>
          </a:xfrm>
        </p:spPr>
        <p:txBody>
          <a:bodyPr/>
          <a:lstStyle/>
          <a:p>
            <a:fld id="{20D66058-8582-419F-AA3B-A79C8D77E78A}" type="slidenum">
              <a:rPr lang="en-US" smtClean="0"/>
              <a:pPr/>
              <a:t>1</a:t>
            </a:fld>
            <a:endParaRPr lang="en-US"/>
          </a:p>
        </p:txBody>
      </p:sp>
      <p:sp>
        <p:nvSpPr>
          <p:cNvPr id="4" name="Date Placeholder 3"/>
          <p:cNvSpPr>
            <a:spLocks noGrp="1"/>
          </p:cNvSpPr>
          <p:nvPr>
            <p:ph type="dt" sz="half" idx="4294967295"/>
          </p:nvPr>
        </p:nvSpPr>
        <p:spPr>
          <a:xfrm>
            <a:off x="0" y="6553200"/>
            <a:ext cx="2133600" cy="168275"/>
          </a:xfrm>
        </p:spPr>
        <p:txBody>
          <a:bodyPr/>
          <a:lstStyle/>
          <a:p>
            <a:fld id="{0C18BF5E-72E5-4E2B-A2B5-074F2FC07C82}" type="datetime1">
              <a:rPr lang="en-US" smtClean="0"/>
              <a:pPr/>
              <a:t>3/29/2011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Measurements</a:t>
            </a:r>
            <a:endParaRPr lang="en-GB" dirty="0"/>
          </a:p>
        </p:txBody>
      </p:sp>
      <p:sp>
        <p:nvSpPr>
          <p:cNvPr id="2" name="Content Placeholder 1"/>
          <p:cNvSpPr>
            <a:spLocks noGrp="1"/>
          </p:cNvSpPr>
          <p:nvPr>
            <p:ph idx="4294967295"/>
          </p:nvPr>
        </p:nvSpPr>
        <p:spPr>
          <a:xfrm>
            <a:off x="0" y="914400"/>
            <a:ext cx="9144000" cy="5257800"/>
          </a:xfrm>
        </p:spPr>
        <p:txBody>
          <a:bodyPr/>
          <a:lstStyle/>
          <a:p>
            <a:pPr lvl="2">
              <a:buNone/>
            </a:pPr>
            <a:endParaRPr lang="en-US" sz="800" dirty="0" smtClean="0">
              <a:sym typeface="Wingdings" pitchFamily="2" charset="2"/>
            </a:endParaRPr>
          </a:p>
          <a:p>
            <a:pPr lvl="1"/>
            <a:r>
              <a:rPr lang="en-US" sz="1600" dirty="0" err="1" smtClean="0">
                <a:sym typeface="Wingdings" pitchFamily="2" charset="2"/>
              </a:rPr>
              <a:t>Emittance</a:t>
            </a:r>
            <a:r>
              <a:rPr lang="en-US" sz="1600" dirty="0" smtClean="0">
                <a:sym typeface="Wingdings" pitchFamily="2" charset="2"/>
              </a:rPr>
              <a:t> along the trains  ? + Federico</a:t>
            </a:r>
          </a:p>
          <a:p>
            <a:pPr lvl="1"/>
            <a:r>
              <a:rPr lang="en-US" sz="1600" dirty="0" smtClean="0">
                <a:sym typeface="Wingdings" pitchFamily="2" charset="2"/>
              </a:rPr>
              <a:t>Tune shift along the bunch train with </a:t>
            </a:r>
            <a:r>
              <a:rPr lang="en-US" sz="1600" dirty="0" err="1" smtClean="0">
                <a:sym typeface="Wingdings" pitchFamily="2" charset="2"/>
              </a:rPr>
              <a:t>Schottky</a:t>
            </a:r>
            <a:r>
              <a:rPr lang="en-US" sz="1600" dirty="0" smtClean="0">
                <a:sym typeface="Wingdings" pitchFamily="2" charset="2"/>
              </a:rPr>
              <a:t>  Tatiana + (logged?)</a:t>
            </a:r>
          </a:p>
          <a:p>
            <a:pPr lvl="1"/>
            <a:r>
              <a:rPr lang="en-US" sz="1600" dirty="0" smtClean="0">
                <a:sym typeface="Wingdings" pitchFamily="2" charset="2"/>
              </a:rPr>
              <a:t>Stable phase  Giulia, Walter + Elena S.</a:t>
            </a:r>
          </a:p>
          <a:p>
            <a:pPr lvl="1"/>
            <a:r>
              <a:rPr lang="en-US" sz="1600" dirty="0" smtClean="0">
                <a:sym typeface="Wingdings" pitchFamily="2" charset="2"/>
              </a:rPr>
              <a:t>BBQ  ?</a:t>
            </a:r>
          </a:p>
          <a:p>
            <a:pPr lvl="1"/>
            <a:r>
              <a:rPr lang="en-US" sz="1600" dirty="0" err="1" smtClean="0">
                <a:sym typeface="Wingdings" pitchFamily="2" charset="2"/>
              </a:rPr>
              <a:t>HeadTail</a:t>
            </a:r>
            <a:r>
              <a:rPr lang="en-US" sz="1600" dirty="0" smtClean="0">
                <a:sym typeface="Wingdings" pitchFamily="2" charset="2"/>
              </a:rPr>
              <a:t> monitor  Benoit?</a:t>
            </a:r>
          </a:p>
          <a:p>
            <a:pPr lvl="1"/>
            <a:r>
              <a:rPr lang="en-US" sz="1600" dirty="0" smtClean="0">
                <a:sym typeface="Wingdings" pitchFamily="2" charset="2"/>
              </a:rPr>
              <a:t>Heat load  Walter + Cryogenics</a:t>
            </a:r>
          </a:p>
          <a:p>
            <a:pPr lvl="1"/>
            <a:r>
              <a:rPr lang="en-US" sz="1600" dirty="0" smtClean="0">
                <a:sym typeface="Wingdings" pitchFamily="2" charset="2"/>
              </a:rPr>
              <a:t>Vacuum pressures  Vacuum team</a:t>
            </a:r>
          </a:p>
          <a:p>
            <a:pPr lvl="1"/>
            <a:r>
              <a:rPr lang="en-US" sz="1600" dirty="0" smtClean="0">
                <a:sym typeface="Wingdings" pitchFamily="2" charset="2"/>
              </a:rPr>
              <a:t>Bunch-by-bunch position  Dedicated monitor available? Who is responsible in ABP?</a:t>
            </a:r>
          </a:p>
          <a:p>
            <a:pPr lvl="1"/>
            <a:r>
              <a:rPr lang="en-US" sz="1600" dirty="0" smtClean="0">
                <a:sym typeface="Wingdings" pitchFamily="2" charset="2"/>
              </a:rPr>
              <a:t>Lifetime of the bunches along the train  Giulia? + ….</a:t>
            </a:r>
          </a:p>
          <a:p>
            <a:pPr lvl="1"/>
            <a:endParaRPr lang="en-US" sz="1600" dirty="0" smtClean="0">
              <a:sym typeface="Wingdings" pitchFamily="2" charset="2"/>
            </a:endParaRPr>
          </a:p>
          <a:p>
            <a:pPr lvl="1"/>
            <a:endParaRPr lang="en-US" sz="1600" dirty="0" smtClean="0">
              <a:sym typeface="Wingdings" pitchFamily="2" charset="2"/>
            </a:endParaRPr>
          </a:p>
          <a:p>
            <a:pPr lvl="1"/>
            <a:r>
              <a:rPr lang="en-US" sz="1600" dirty="0" smtClean="0">
                <a:sym typeface="Wingdings" pitchFamily="2" charset="2"/>
              </a:rPr>
              <a:t>What else?</a:t>
            </a:r>
          </a:p>
        </p:txBody>
      </p:sp>
      <p:sp>
        <p:nvSpPr>
          <p:cNvPr id="4" name="Date Placeholder 3"/>
          <p:cNvSpPr>
            <a:spLocks noGrp="1"/>
          </p:cNvSpPr>
          <p:nvPr>
            <p:ph type="dt" sz="half" idx="12"/>
          </p:nvPr>
        </p:nvSpPr>
        <p:spPr/>
        <p:txBody>
          <a:bodyPr/>
          <a:lstStyle/>
          <a:p>
            <a:fld id="{BA9E23BA-3BF5-4BE2-B433-70C8BB84FEA6}"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Aims of the scrubbing run</a:t>
            </a:r>
            <a:endParaRPr lang="en-GB" dirty="0"/>
          </a:p>
        </p:txBody>
      </p:sp>
      <p:sp>
        <p:nvSpPr>
          <p:cNvPr id="2" name="Content Placeholder 1"/>
          <p:cNvSpPr>
            <a:spLocks noGrp="1"/>
          </p:cNvSpPr>
          <p:nvPr>
            <p:ph idx="4294967295"/>
          </p:nvPr>
        </p:nvSpPr>
        <p:spPr>
          <a:xfrm>
            <a:off x="304800" y="990600"/>
            <a:ext cx="8534400" cy="5257800"/>
          </a:xfrm>
        </p:spPr>
        <p:txBody>
          <a:bodyPr/>
          <a:lstStyle/>
          <a:p>
            <a:r>
              <a:rPr lang="en-US" sz="2400" dirty="0" smtClean="0">
                <a:sym typeface="Wingdings" pitchFamily="2" charset="2"/>
              </a:rPr>
              <a:t>Reduction of the SEY in the </a:t>
            </a:r>
            <a:r>
              <a:rPr lang="en-US" sz="2400" dirty="0" smtClean="0">
                <a:solidFill>
                  <a:srgbClr val="FF0000"/>
                </a:solidFill>
                <a:sym typeface="Wingdings" pitchFamily="2" charset="2"/>
              </a:rPr>
              <a:t>arcs</a:t>
            </a:r>
            <a:r>
              <a:rPr lang="en-US" sz="2400" dirty="0" smtClean="0">
                <a:sym typeface="Wingdings" pitchFamily="2" charset="2"/>
              </a:rPr>
              <a:t> and straight sections to allow for operation with 75 and possibly 50 ns beams with acceptable heat load and vacuum pressure rise and acceptable blow-up</a:t>
            </a:r>
          </a:p>
          <a:p>
            <a:r>
              <a:rPr lang="en-US" sz="2400" dirty="0" smtClean="0">
                <a:sym typeface="Wingdings" pitchFamily="2" charset="2"/>
              </a:rPr>
              <a:t>Allow fast ramp-up with 75 or possibly 50 ns beams up to 900 – 1400 bunches in steps of 100-200 bunches per step (see Chamonix)</a:t>
            </a:r>
          </a:p>
          <a:p>
            <a:endParaRPr lang="en-US" sz="1400" dirty="0" smtClean="0">
              <a:sym typeface="Wingdings" pitchFamily="2" charset="2"/>
            </a:endParaRPr>
          </a:p>
          <a:p>
            <a:r>
              <a:rPr lang="en-US" sz="2400" dirty="0" smtClean="0">
                <a:sym typeface="Wingdings" pitchFamily="2" charset="2"/>
              </a:rPr>
              <a:t>To be noted:</a:t>
            </a:r>
          </a:p>
          <a:p>
            <a:pPr lvl="1"/>
            <a:r>
              <a:rPr lang="en-US" sz="2000" dirty="0" smtClean="0">
                <a:sym typeface="Wingdings" pitchFamily="2" charset="2"/>
              </a:rPr>
              <a:t>The 50 ns beam has an higher potential in terms of bunch population in the injectors</a:t>
            </a:r>
          </a:p>
          <a:p>
            <a:endParaRPr lang="en-US" sz="1100" dirty="0" smtClean="0">
              <a:sym typeface="Wingdings" pitchFamily="2" charset="2"/>
            </a:endParaRPr>
          </a:p>
          <a:p>
            <a:r>
              <a:rPr lang="en-US" sz="2400" dirty="0" smtClean="0">
                <a:sym typeface="Wingdings" pitchFamily="2" charset="2"/>
              </a:rPr>
              <a:t>As a by-product:</a:t>
            </a:r>
          </a:p>
          <a:p>
            <a:pPr lvl="1"/>
            <a:r>
              <a:rPr lang="en-US" sz="2000" dirty="0" smtClean="0">
                <a:sym typeface="Wingdings" pitchFamily="2" charset="2"/>
              </a:rPr>
              <a:t>Allow early detection of issues for high intensity operation (RF, UFOs, etc.)</a:t>
            </a:r>
            <a:endParaRPr lang="en-US" sz="1400" dirty="0" smtClean="0">
              <a:sym typeface="Wingdings" pitchFamily="2" charset="2"/>
            </a:endParaRPr>
          </a:p>
        </p:txBody>
      </p:sp>
      <p:sp>
        <p:nvSpPr>
          <p:cNvPr id="4" name="Date Placeholder 3"/>
          <p:cNvSpPr>
            <a:spLocks noGrp="1"/>
          </p:cNvSpPr>
          <p:nvPr>
            <p:ph type="dt" sz="half" idx="12"/>
          </p:nvPr>
        </p:nvSpPr>
        <p:spPr/>
        <p:txBody>
          <a:bodyPr/>
          <a:lstStyle/>
          <a:p>
            <a:fld id="{0A555528-B419-42A5-8B42-A3322751153D}"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Scrubbing run requirements</a:t>
            </a:r>
            <a:endParaRPr lang="en-GB" dirty="0"/>
          </a:p>
        </p:txBody>
      </p:sp>
      <p:sp>
        <p:nvSpPr>
          <p:cNvPr id="2" name="Content Placeholder 1"/>
          <p:cNvSpPr>
            <a:spLocks noGrp="1"/>
          </p:cNvSpPr>
          <p:nvPr>
            <p:ph idx="4294967295"/>
          </p:nvPr>
        </p:nvSpPr>
        <p:spPr>
          <a:xfrm>
            <a:off x="0" y="990600"/>
            <a:ext cx="9144000" cy="5257800"/>
          </a:xfrm>
        </p:spPr>
        <p:txBody>
          <a:bodyPr/>
          <a:lstStyle/>
          <a:p>
            <a:r>
              <a:rPr lang="en-US" sz="2400" dirty="0" smtClean="0">
                <a:sym typeface="Wingdings" pitchFamily="2" charset="2"/>
              </a:rPr>
              <a:t>Requirements for the scrubbing run:</a:t>
            </a:r>
            <a:endParaRPr lang="en-US" sz="1800" dirty="0" smtClean="0">
              <a:sym typeface="Wingdings" pitchFamily="2" charset="2"/>
            </a:endParaRPr>
          </a:p>
          <a:p>
            <a:pPr lvl="1"/>
            <a:r>
              <a:rPr lang="en-US" sz="2000" dirty="0" smtClean="0">
                <a:sym typeface="Wingdings" pitchFamily="2" charset="2"/>
              </a:rPr>
              <a:t>In the injectors:</a:t>
            </a:r>
          </a:p>
          <a:p>
            <a:pPr lvl="2"/>
            <a:r>
              <a:rPr lang="en-US" sz="1600" dirty="0" smtClean="0">
                <a:sym typeface="Wingdings" pitchFamily="2" charset="2"/>
              </a:rPr>
              <a:t>50 ns beam with up to 1.5x10</a:t>
            </a:r>
            <a:r>
              <a:rPr lang="en-US" sz="1600" baseline="30000" dirty="0" smtClean="0">
                <a:sym typeface="Wingdings" pitchFamily="2" charset="2"/>
              </a:rPr>
              <a:t>11</a:t>
            </a:r>
            <a:r>
              <a:rPr lang="en-US" sz="1600" dirty="0" smtClean="0">
                <a:sym typeface="Wingdings" pitchFamily="2" charset="2"/>
              </a:rPr>
              <a:t> p/bunch with </a:t>
            </a:r>
            <a:r>
              <a:rPr lang="en-US" sz="1600" dirty="0" err="1" smtClean="0">
                <a:sym typeface="Wingdings" pitchFamily="2" charset="2"/>
              </a:rPr>
              <a:t>emittances</a:t>
            </a:r>
            <a:r>
              <a:rPr lang="en-US" sz="1600" dirty="0" smtClean="0">
                <a:sym typeface="Wingdings" pitchFamily="2" charset="2"/>
              </a:rPr>
              <a:t> in the range 2-3.5 </a:t>
            </a:r>
            <a:r>
              <a:rPr lang="en-US" sz="1600" dirty="0" smtClean="0">
                <a:latin typeface="Symbol" pitchFamily="18" charset="2"/>
                <a:sym typeface="Wingdings" pitchFamily="2" charset="2"/>
              </a:rPr>
              <a:t>m</a:t>
            </a:r>
            <a:r>
              <a:rPr lang="en-US" sz="1600" dirty="0" smtClean="0">
                <a:sym typeface="Wingdings" pitchFamily="2" charset="2"/>
              </a:rPr>
              <a:t>m (single and double batch injection)</a:t>
            </a:r>
          </a:p>
          <a:p>
            <a:pPr lvl="2"/>
            <a:r>
              <a:rPr lang="en-US" sz="1600" dirty="0" smtClean="0">
                <a:sym typeface="Wingdings" pitchFamily="2" charset="2"/>
              </a:rPr>
              <a:t>25 ns beam with 1.15x10</a:t>
            </a:r>
            <a:r>
              <a:rPr lang="en-US" sz="1600" baseline="30000" dirty="0" smtClean="0">
                <a:sym typeface="Wingdings" pitchFamily="2" charset="2"/>
              </a:rPr>
              <a:t>11</a:t>
            </a:r>
            <a:r>
              <a:rPr lang="en-US" sz="1600" dirty="0" smtClean="0">
                <a:sym typeface="Wingdings" pitchFamily="2" charset="2"/>
              </a:rPr>
              <a:t> p/bunch with nominal </a:t>
            </a:r>
            <a:r>
              <a:rPr lang="en-US" sz="1600" dirty="0" err="1" smtClean="0">
                <a:sym typeface="Wingdings" pitchFamily="2" charset="2"/>
              </a:rPr>
              <a:t>emittance</a:t>
            </a:r>
            <a:endParaRPr lang="en-US" sz="1600" dirty="0" smtClean="0">
              <a:sym typeface="Wingdings" pitchFamily="2" charset="2"/>
            </a:endParaRPr>
          </a:p>
          <a:p>
            <a:pPr lvl="2"/>
            <a:endParaRPr lang="en-US" sz="200" dirty="0" smtClean="0">
              <a:sym typeface="Wingdings" pitchFamily="2" charset="2"/>
            </a:endParaRPr>
          </a:p>
          <a:p>
            <a:endParaRPr lang="en-US" sz="2400" dirty="0" smtClean="0">
              <a:sym typeface="Wingdings" pitchFamily="2" charset="2"/>
            </a:endParaRPr>
          </a:p>
          <a:p>
            <a:r>
              <a:rPr lang="en-US" sz="2400" dirty="0" smtClean="0">
                <a:sym typeface="Wingdings" pitchFamily="2" charset="2"/>
              </a:rPr>
              <a:t>During the scrubbing run: </a:t>
            </a:r>
          </a:p>
          <a:p>
            <a:pPr lvl="2"/>
            <a:r>
              <a:rPr lang="en-US" sz="1600" dirty="0" smtClean="0">
                <a:sym typeface="Wingdings" pitchFamily="2" charset="2"/>
              </a:rPr>
              <a:t>Solenoids (experimental and anti e-cloud) and experimental dipoles should be OFF</a:t>
            </a:r>
          </a:p>
          <a:p>
            <a:pPr lvl="2"/>
            <a:r>
              <a:rPr lang="en-US" sz="1600" dirty="0" smtClean="0">
                <a:sym typeface="Wingdings" pitchFamily="2" charset="2"/>
              </a:rPr>
              <a:t>Vacuum interlock levels should be temporarily increased to 1x10</a:t>
            </a:r>
            <a:r>
              <a:rPr lang="en-US" sz="1600" baseline="30000" dirty="0" smtClean="0">
                <a:sym typeface="Wingdings" pitchFamily="2" charset="2"/>
              </a:rPr>
              <a:t>-6 </a:t>
            </a:r>
            <a:r>
              <a:rPr lang="en-US" sz="1600" dirty="0" smtClean="0">
                <a:sym typeface="Wingdings" pitchFamily="2" charset="2"/>
              </a:rPr>
              <a:t>mbar (from 4x10</a:t>
            </a:r>
            <a:r>
              <a:rPr lang="en-US" sz="1600" baseline="30000" dirty="0" smtClean="0">
                <a:sym typeface="Wingdings" pitchFamily="2" charset="2"/>
              </a:rPr>
              <a:t>-7</a:t>
            </a:r>
            <a:r>
              <a:rPr lang="en-US" sz="1600" dirty="0" smtClean="0">
                <a:sym typeface="Wingdings" pitchFamily="2" charset="2"/>
              </a:rPr>
              <a:t> mbar) where and if needed and compatibly with machine and experiment protection requirements</a:t>
            </a:r>
          </a:p>
          <a:p>
            <a:pPr lvl="2"/>
            <a:r>
              <a:rPr lang="en-US" sz="1600" dirty="0" err="1" smtClean="0">
                <a:sym typeface="Wingdings" pitchFamily="2" charset="2"/>
              </a:rPr>
              <a:t>Cryo</a:t>
            </a:r>
            <a:r>
              <a:rPr lang="en-US" sz="1600" dirty="0" smtClean="0">
                <a:sym typeface="Wingdings" pitchFamily="2" charset="2"/>
              </a:rPr>
              <a:t> valve regulation for the beam screen in the arcs set to 25 K for the cells used for heat load reference measurements</a:t>
            </a:r>
            <a:endParaRPr lang="en-US" dirty="0" smtClean="0">
              <a:solidFill>
                <a:srgbClr val="FF0000"/>
              </a:solidFill>
              <a:sym typeface="Wingdings" pitchFamily="2" charset="2"/>
            </a:endParaRPr>
          </a:p>
        </p:txBody>
      </p:sp>
      <p:sp>
        <p:nvSpPr>
          <p:cNvPr id="4" name="Date Placeholder 3"/>
          <p:cNvSpPr>
            <a:spLocks noGrp="1"/>
          </p:cNvSpPr>
          <p:nvPr>
            <p:ph type="dt" sz="half" idx="12"/>
          </p:nvPr>
        </p:nvSpPr>
        <p:spPr/>
        <p:txBody>
          <a:bodyPr/>
          <a:lstStyle/>
          <a:p>
            <a:fld id="{0A555528-B419-42A5-8B42-A3322751153D}"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Preparation</a:t>
            </a:r>
            <a:endParaRPr lang="en-GB" dirty="0"/>
          </a:p>
        </p:txBody>
      </p:sp>
      <p:sp>
        <p:nvSpPr>
          <p:cNvPr id="2" name="Content Placeholder 1"/>
          <p:cNvSpPr>
            <a:spLocks noGrp="1"/>
          </p:cNvSpPr>
          <p:nvPr>
            <p:ph idx="4294967295"/>
          </p:nvPr>
        </p:nvSpPr>
        <p:spPr>
          <a:xfrm>
            <a:off x="304800" y="914400"/>
            <a:ext cx="8534400" cy="5257800"/>
          </a:xfrm>
        </p:spPr>
        <p:txBody>
          <a:bodyPr/>
          <a:lstStyle/>
          <a:p>
            <a:pPr lvl="1"/>
            <a:r>
              <a:rPr lang="en-US" sz="2000" dirty="0" smtClean="0">
                <a:sym typeface="Wingdings" pitchFamily="2" charset="2"/>
              </a:rPr>
              <a:t>Heat load calibration for a few cells (including one with inverted beam screens in Sector 34)  3-4 hours with no powering and no beam at the end of the technical stop on Thursday</a:t>
            </a:r>
          </a:p>
          <a:p>
            <a:pPr lvl="1"/>
            <a:endParaRPr lang="en-US" sz="2000" dirty="0" smtClean="0">
              <a:sym typeface="Wingdings" pitchFamily="2" charset="2"/>
            </a:endParaRPr>
          </a:p>
          <a:p>
            <a:pPr lvl="1"/>
            <a:r>
              <a:rPr lang="en-US" sz="2000" dirty="0" smtClean="0">
                <a:sym typeface="Wingdings" pitchFamily="2" charset="2"/>
              </a:rPr>
              <a:t>Injection of up to 96 bunches with 75 ns spacing (as intermediate step to prepare injection of 50 ns beam </a:t>
            </a:r>
            <a:r>
              <a:rPr lang="en-US" sz="2000" smtClean="0">
                <a:sym typeface="Wingdings" pitchFamily="2" charset="2"/>
              </a:rPr>
              <a:t>injection)</a:t>
            </a:r>
          </a:p>
          <a:p>
            <a:pPr lvl="1"/>
            <a:endParaRPr lang="en-US" sz="2000" dirty="0" smtClean="0">
              <a:sym typeface="Wingdings" pitchFamily="2" charset="2"/>
            </a:endParaRPr>
          </a:p>
          <a:p>
            <a:pPr lvl="1"/>
            <a:r>
              <a:rPr lang="en-US" sz="2000" dirty="0" smtClean="0">
                <a:sym typeface="Wingdings" pitchFamily="2" charset="2"/>
              </a:rPr>
              <a:t>Injection of up to 144 bunches with 50 ns spacing</a:t>
            </a:r>
          </a:p>
          <a:p>
            <a:pPr lvl="1"/>
            <a:endParaRPr lang="en-US" sz="2000" dirty="0" smtClean="0">
              <a:sym typeface="Wingdings" pitchFamily="2" charset="2"/>
            </a:endParaRPr>
          </a:p>
          <a:p>
            <a:pPr lvl="1"/>
            <a:r>
              <a:rPr lang="en-US" sz="2000" dirty="0" smtClean="0">
                <a:sym typeface="Wingdings" pitchFamily="2" charset="2"/>
              </a:rPr>
              <a:t>If significant pressure rises during the setting-up of injection  interleave setting-up with scrubbing to allow next step in injection. Increase of the vacuum interlock level might be required already in this phase in some locations.</a:t>
            </a:r>
            <a:endParaRPr lang="en-US" sz="2400" dirty="0" smtClean="0">
              <a:sym typeface="Wingdings" pitchFamily="2" charset="2"/>
            </a:endParaRPr>
          </a:p>
          <a:p>
            <a:pPr lvl="1">
              <a:buNone/>
            </a:pPr>
            <a:endParaRPr lang="en-US" sz="800" dirty="0" smtClean="0">
              <a:sym typeface="Wingdings" pitchFamily="2" charset="2"/>
            </a:endParaRPr>
          </a:p>
        </p:txBody>
      </p:sp>
      <p:sp>
        <p:nvSpPr>
          <p:cNvPr id="4" name="Date Placeholder 3"/>
          <p:cNvSpPr>
            <a:spLocks noGrp="1"/>
          </p:cNvSpPr>
          <p:nvPr>
            <p:ph type="dt" sz="half" idx="12"/>
          </p:nvPr>
        </p:nvSpPr>
        <p:spPr/>
        <p:txBody>
          <a:bodyPr/>
          <a:lstStyle/>
          <a:p>
            <a:fld id="{7D2E4C08-6A47-4981-AF6F-7810214158AB}"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Day 1-3</a:t>
            </a:r>
            <a:endParaRPr lang="en-GB" dirty="0"/>
          </a:p>
        </p:txBody>
      </p:sp>
      <p:sp>
        <p:nvSpPr>
          <p:cNvPr id="2" name="Content Placeholder 1"/>
          <p:cNvSpPr>
            <a:spLocks noGrp="1"/>
          </p:cNvSpPr>
          <p:nvPr>
            <p:ph idx="4294967295"/>
          </p:nvPr>
        </p:nvSpPr>
        <p:spPr>
          <a:xfrm>
            <a:off x="304800" y="914400"/>
            <a:ext cx="8534400" cy="5257800"/>
          </a:xfrm>
        </p:spPr>
        <p:txBody>
          <a:bodyPr/>
          <a:lstStyle/>
          <a:p>
            <a:r>
              <a:rPr lang="en-US" sz="2400" dirty="0" smtClean="0">
                <a:sym typeface="Wingdings" pitchFamily="2" charset="2"/>
              </a:rPr>
              <a:t>Inject trains of up to 4x36 bunches (&gt;1.3x10</a:t>
            </a:r>
            <a:r>
              <a:rPr lang="en-US" sz="2400" baseline="30000" dirty="0" smtClean="0">
                <a:sym typeface="Wingdings" pitchFamily="2" charset="2"/>
              </a:rPr>
              <a:t>11</a:t>
            </a:r>
            <a:r>
              <a:rPr lang="en-US" sz="2400" dirty="0" smtClean="0">
                <a:sym typeface="Wingdings" pitchFamily="2" charset="2"/>
              </a:rPr>
              <a:t> p/b) with 50 ns spacing with nominal </a:t>
            </a:r>
            <a:r>
              <a:rPr lang="en-US" sz="2400" dirty="0" err="1" smtClean="0">
                <a:sym typeface="Wingdings" pitchFamily="2" charset="2"/>
              </a:rPr>
              <a:t>emittance</a:t>
            </a:r>
            <a:r>
              <a:rPr lang="en-US" sz="2400" dirty="0" smtClean="0">
                <a:sym typeface="Wingdings" pitchFamily="2" charset="2"/>
              </a:rPr>
              <a:t> up to &gt;1000 bunches compatibly with vacuum rise, heat loads and beam stability:</a:t>
            </a:r>
          </a:p>
          <a:p>
            <a:endParaRPr lang="en-US" sz="900" dirty="0" smtClean="0">
              <a:sym typeface="Wingdings" pitchFamily="2" charset="2"/>
            </a:endParaRPr>
          </a:p>
          <a:p>
            <a:pPr lvl="1"/>
            <a:r>
              <a:rPr lang="en-US" sz="2000" dirty="0" smtClean="0">
                <a:sym typeface="Wingdings" pitchFamily="2" charset="2"/>
              </a:rPr>
              <a:t>Injection of trains of 36 bunches from the SPS and nominal spacing in the LHC (975 ns – i.e. 38 empty 25 ns slots)</a:t>
            </a:r>
          </a:p>
          <a:p>
            <a:pPr lvl="2"/>
            <a:r>
              <a:rPr lang="en-US" sz="1600" dirty="0" smtClean="0">
                <a:sym typeface="Wingdings" pitchFamily="2" charset="2"/>
              </a:rPr>
              <a:t>Monitoring of the temperature of the beam screens and RF stable phase (</a:t>
            </a:r>
            <a:r>
              <a:rPr lang="en-GB" sz="1600" dirty="0" smtClean="0">
                <a:latin typeface="Symbol" pitchFamily="18" charset="2"/>
              </a:rPr>
              <a:t>µ </a:t>
            </a:r>
            <a:r>
              <a:rPr lang="en-US" sz="1600" dirty="0" smtClean="0">
                <a:sym typeface="Wingdings" pitchFamily="2" charset="2"/>
              </a:rPr>
              <a:t>energy loss) as well as vacuum evolution to follow-up the scrubbing progress</a:t>
            </a:r>
          </a:p>
          <a:p>
            <a:pPr lvl="2"/>
            <a:endParaRPr lang="en-US" sz="1600" dirty="0" smtClean="0">
              <a:sym typeface="Wingdings" pitchFamily="2" charset="2"/>
            </a:endParaRPr>
          </a:p>
          <a:p>
            <a:pPr lvl="1"/>
            <a:r>
              <a:rPr lang="en-US" sz="2000" dirty="0" smtClean="0">
                <a:sym typeface="Wingdings" pitchFamily="2" charset="2"/>
              </a:rPr>
              <a:t>Once filled the whole machine dump and go to the next step: injection of nx36 bunches from SPS and nominal spacing in the LHC (n=2,3,4)</a:t>
            </a:r>
          </a:p>
          <a:p>
            <a:pPr lvl="1"/>
            <a:endParaRPr lang="en-US" sz="2000" dirty="0" smtClean="0">
              <a:sym typeface="Wingdings" pitchFamily="2" charset="2"/>
            </a:endParaRPr>
          </a:p>
          <a:p>
            <a:pPr lvl="1"/>
            <a:r>
              <a:rPr lang="en-US" sz="2000" dirty="0" smtClean="0">
                <a:sym typeface="Wingdings" pitchFamily="2" charset="2"/>
              </a:rPr>
              <a:t>Try and reduce bunch-length or the transverse </a:t>
            </a:r>
            <a:r>
              <a:rPr lang="en-US" sz="2000" dirty="0" err="1" smtClean="0">
                <a:sym typeface="Wingdings" pitchFamily="2" charset="2"/>
              </a:rPr>
              <a:t>emittance</a:t>
            </a:r>
            <a:r>
              <a:rPr lang="en-US" sz="2000" dirty="0" smtClean="0">
                <a:sym typeface="Wingdings" pitchFamily="2" charset="2"/>
              </a:rPr>
              <a:t> of the beam to enhance scrubbing.</a:t>
            </a:r>
          </a:p>
          <a:p>
            <a:pPr lvl="1"/>
            <a:endParaRPr lang="en-US" sz="2400" dirty="0" smtClean="0">
              <a:sym typeface="Wingdings" pitchFamily="2" charset="2"/>
            </a:endParaRPr>
          </a:p>
          <a:p>
            <a:pPr lvl="1">
              <a:buNone/>
            </a:pPr>
            <a:endParaRPr lang="en-US" sz="800" dirty="0" smtClean="0">
              <a:sym typeface="Wingdings" pitchFamily="2" charset="2"/>
            </a:endParaRPr>
          </a:p>
        </p:txBody>
      </p:sp>
      <p:sp>
        <p:nvSpPr>
          <p:cNvPr id="4" name="Date Placeholder 3"/>
          <p:cNvSpPr>
            <a:spLocks noGrp="1"/>
          </p:cNvSpPr>
          <p:nvPr>
            <p:ph type="dt" sz="half" idx="12"/>
          </p:nvPr>
        </p:nvSpPr>
        <p:spPr/>
        <p:txBody>
          <a:bodyPr/>
          <a:lstStyle/>
          <a:p>
            <a:fld id="{2EE6E04E-8B4E-46FA-BF56-6F27AC6300B6}"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Day 4</a:t>
            </a:r>
            <a:endParaRPr lang="en-GB" dirty="0"/>
          </a:p>
        </p:txBody>
      </p:sp>
      <p:sp>
        <p:nvSpPr>
          <p:cNvPr id="2" name="Content Placeholder 1"/>
          <p:cNvSpPr>
            <a:spLocks noGrp="1"/>
          </p:cNvSpPr>
          <p:nvPr>
            <p:ph idx="4294967295"/>
          </p:nvPr>
        </p:nvSpPr>
        <p:spPr>
          <a:xfrm>
            <a:off x="304800" y="914400"/>
            <a:ext cx="8534400" cy="5257800"/>
          </a:xfrm>
        </p:spPr>
        <p:txBody>
          <a:bodyPr/>
          <a:lstStyle/>
          <a:p>
            <a:r>
              <a:rPr lang="en-US" sz="2400" dirty="0" smtClean="0">
                <a:sym typeface="Wingdings" pitchFamily="2" charset="2"/>
              </a:rPr>
              <a:t>Evaluation of the sensitivity to orbit distortion and radial position at 450 </a:t>
            </a:r>
            <a:r>
              <a:rPr lang="en-US" sz="2400" dirty="0" err="1" smtClean="0">
                <a:sym typeface="Wingdings" pitchFamily="2" charset="2"/>
              </a:rPr>
              <a:t>GeV</a:t>
            </a:r>
            <a:r>
              <a:rPr lang="en-US" sz="2400" dirty="0" smtClean="0">
                <a:sym typeface="Wingdings" pitchFamily="2" charset="2"/>
              </a:rPr>
              <a:t>/c </a:t>
            </a:r>
          </a:p>
          <a:p>
            <a:pPr lvl="1"/>
            <a:r>
              <a:rPr lang="en-US" sz="2000" dirty="0" smtClean="0">
                <a:sym typeface="Wingdings" pitchFamily="2" charset="2"/>
              </a:rPr>
              <a:t>Introduce a peak-to-peak orbit distortion of ±1 mm</a:t>
            </a:r>
            <a:endParaRPr lang="en-US" sz="2000" dirty="0" smtClean="0">
              <a:solidFill>
                <a:srgbClr val="FF0000"/>
              </a:solidFill>
              <a:sym typeface="Wingdings" pitchFamily="2" charset="2"/>
            </a:endParaRPr>
          </a:p>
          <a:p>
            <a:pPr lvl="1"/>
            <a:r>
              <a:rPr lang="en-US" sz="2000" dirty="0" smtClean="0">
                <a:sym typeface="Wingdings" pitchFamily="2" charset="2"/>
              </a:rPr>
              <a:t>Introduce a radial position error of ±1×10</a:t>
            </a:r>
            <a:r>
              <a:rPr lang="en-US" sz="2000" baseline="30000" dirty="0" smtClean="0">
                <a:sym typeface="Wingdings" pitchFamily="2" charset="2"/>
              </a:rPr>
              <a:t>-3</a:t>
            </a:r>
            <a:endParaRPr lang="en-US" sz="2000" dirty="0" smtClean="0">
              <a:solidFill>
                <a:srgbClr val="FF0000"/>
              </a:solidFill>
              <a:sym typeface="Wingdings" pitchFamily="2" charset="2"/>
            </a:endParaRPr>
          </a:p>
          <a:p>
            <a:pPr>
              <a:buNone/>
            </a:pPr>
            <a:endParaRPr lang="en-US" sz="2400" dirty="0" smtClean="0">
              <a:sym typeface="Wingdings" pitchFamily="2" charset="2"/>
            </a:endParaRPr>
          </a:p>
          <a:p>
            <a:r>
              <a:rPr lang="en-US" sz="2400" dirty="0" smtClean="0">
                <a:sym typeface="Wingdings" pitchFamily="2" charset="2"/>
              </a:rPr>
              <a:t>Ramp/squeeze/collision with 50 ns beams (number of bunches as achieved with 75 ns). For the ramp vacuum interlock levels will be restored to nominal settings. Preceded by test ramp. Requires check of LSS6 BPMs</a:t>
            </a:r>
          </a:p>
          <a:p>
            <a:endParaRPr lang="en-US" sz="2400" dirty="0" smtClean="0">
              <a:sym typeface="Wingdings" pitchFamily="2" charset="2"/>
            </a:endParaRPr>
          </a:p>
          <a:p>
            <a:r>
              <a:rPr lang="en-US" sz="2400" dirty="0" smtClean="0">
                <a:sym typeface="Wingdings" pitchFamily="2" charset="2"/>
              </a:rPr>
              <a:t>Reduce separation bumps and crossing angles with one beam to check sensitivity to local orbit</a:t>
            </a:r>
          </a:p>
          <a:p>
            <a:endParaRPr lang="en-US" sz="2400" dirty="0" smtClean="0">
              <a:sym typeface="Wingdings" pitchFamily="2" charset="2"/>
            </a:endParaRPr>
          </a:p>
          <a:p>
            <a:endParaRPr lang="en-US" sz="2400" dirty="0" smtClean="0">
              <a:sym typeface="Wingdings" pitchFamily="2" charset="2"/>
            </a:endParaRPr>
          </a:p>
          <a:p>
            <a:pPr lvl="1">
              <a:buNone/>
            </a:pPr>
            <a:endParaRPr lang="en-US" sz="800" dirty="0" smtClean="0">
              <a:sym typeface="Wingdings" pitchFamily="2" charset="2"/>
            </a:endParaRPr>
          </a:p>
        </p:txBody>
      </p:sp>
      <p:sp>
        <p:nvSpPr>
          <p:cNvPr id="4" name="Date Placeholder 3"/>
          <p:cNvSpPr>
            <a:spLocks noGrp="1"/>
          </p:cNvSpPr>
          <p:nvPr>
            <p:ph type="dt" sz="half" idx="12"/>
          </p:nvPr>
        </p:nvSpPr>
        <p:spPr/>
        <p:txBody>
          <a:bodyPr/>
          <a:lstStyle/>
          <a:p>
            <a:fld id="{7360C894-EB68-4468-A2F1-1BCAC2F34764}"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Day 5-7</a:t>
            </a:r>
            <a:endParaRPr lang="en-GB" dirty="0"/>
          </a:p>
        </p:txBody>
      </p:sp>
      <p:sp>
        <p:nvSpPr>
          <p:cNvPr id="2" name="Content Placeholder 1"/>
          <p:cNvSpPr>
            <a:spLocks noGrp="1"/>
          </p:cNvSpPr>
          <p:nvPr>
            <p:ph idx="4294967295"/>
          </p:nvPr>
        </p:nvSpPr>
        <p:spPr>
          <a:xfrm>
            <a:off x="0" y="914400"/>
            <a:ext cx="9144000" cy="5257800"/>
          </a:xfrm>
        </p:spPr>
        <p:txBody>
          <a:bodyPr/>
          <a:lstStyle/>
          <a:p>
            <a:pPr lvl="2">
              <a:buNone/>
            </a:pPr>
            <a:endParaRPr lang="en-US" sz="800" dirty="0" smtClean="0">
              <a:sym typeface="Wingdings" pitchFamily="2" charset="2"/>
            </a:endParaRPr>
          </a:p>
          <a:p>
            <a:r>
              <a:rPr lang="en-US" sz="2400" dirty="0" smtClean="0">
                <a:sym typeface="Wingdings" pitchFamily="2" charset="2"/>
              </a:rPr>
              <a:t>Inject trains of 4x36 bunches (&gt;1.3x10</a:t>
            </a:r>
            <a:r>
              <a:rPr lang="en-US" sz="2400" baseline="30000" dirty="0" smtClean="0">
                <a:sym typeface="Wingdings" pitchFamily="2" charset="2"/>
              </a:rPr>
              <a:t>11</a:t>
            </a:r>
            <a:r>
              <a:rPr lang="en-US" sz="2400" dirty="0" smtClean="0">
                <a:sym typeface="Wingdings" pitchFamily="2" charset="2"/>
              </a:rPr>
              <a:t> p/b) with 50 ns spacing with small transverse </a:t>
            </a:r>
            <a:r>
              <a:rPr lang="en-US" sz="2400" dirty="0" err="1" smtClean="0">
                <a:sym typeface="Wingdings" pitchFamily="2" charset="2"/>
              </a:rPr>
              <a:t>emittance</a:t>
            </a:r>
            <a:r>
              <a:rPr lang="en-US" sz="2400" dirty="0" smtClean="0">
                <a:sym typeface="Wingdings" pitchFamily="2" charset="2"/>
              </a:rPr>
              <a:t> </a:t>
            </a:r>
          </a:p>
          <a:p>
            <a:r>
              <a:rPr lang="en-US" sz="2400" dirty="0" smtClean="0">
                <a:sym typeface="Wingdings" pitchFamily="2" charset="2"/>
              </a:rPr>
              <a:t>if saturation in the scrubbing with 50 ns beams inject up to  2x72 bunches (1.1-1.2x10</a:t>
            </a:r>
            <a:r>
              <a:rPr lang="en-US" sz="2400" baseline="30000" dirty="0" smtClean="0">
                <a:sym typeface="Wingdings" pitchFamily="2" charset="2"/>
              </a:rPr>
              <a:t>11</a:t>
            </a:r>
            <a:r>
              <a:rPr lang="en-US" sz="2400" dirty="0" smtClean="0">
                <a:sym typeface="Wingdings" pitchFamily="2" charset="2"/>
              </a:rPr>
              <a:t> p/b) with 25 ns spacing with nominal </a:t>
            </a:r>
            <a:r>
              <a:rPr lang="en-US" sz="2400" dirty="0" err="1" smtClean="0">
                <a:sym typeface="Wingdings" pitchFamily="2" charset="2"/>
              </a:rPr>
              <a:t>emittance</a:t>
            </a:r>
            <a:r>
              <a:rPr lang="en-US" sz="2400" dirty="0" smtClean="0">
                <a:sym typeface="Wingdings" pitchFamily="2" charset="2"/>
              </a:rPr>
              <a:t> up to ~2000 bunches compatibly with vacuum rise, heat loads and beam stability:</a:t>
            </a:r>
          </a:p>
          <a:p>
            <a:pPr lvl="1"/>
            <a:r>
              <a:rPr lang="en-US" sz="2000" dirty="0" smtClean="0">
                <a:sym typeface="Wingdings" pitchFamily="2" charset="2"/>
              </a:rPr>
              <a:t>Injection of 25 ns beams (same number of bunches as 50 ns, same user in SPS) will require 1-3 shifts of injection set-up</a:t>
            </a:r>
          </a:p>
          <a:p>
            <a:pPr lvl="1"/>
            <a:r>
              <a:rPr lang="en-US" sz="2000" dirty="0" smtClean="0">
                <a:sym typeface="Wingdings" pitchFamily="2" charset="2"/>
              </a:rPr>
              <a:t>Injection of trains of 72 bunches from the SPS and nominal spacing in the LHC (975 ns – i.e. 38 empty 25 ns slots)</a:t>
            </a:r>
          </a:p>
          <a:p>
            <a:pPr lvl="2"/>
            <a:r>
              <a:rPr lang="en-US" sz="1600" dirty="0" smtClean="0">
                <a:sym typeface="Wingdings" pitchFamily="2" charset="2"/>
              </a:rPr>
              <a:t>Monitoring of the temperature of the beam screens and RF stable phase (</a:t>
            </a:r>
            <a:r>
              <a:rPr lang="en-GB" sz="1600" dirty="0" smtClean="0">
                <a:latin typeface="Symbol" pitchFamily="18" charset="2"/>
              </a:rPr>
              <a:t>µ </a:t>
            </a:r>
            <a:r>
              <a:rPr lang="en-US" sz="1600" dirty="0" smtClean="0">
                <a:sym typeface="Wingdings" pitchFamily="2" charset="2"/>
              </a:rPr>
              <a:t>energy loss) as well as vacuum evolution to follow-up the scrubbing progress</a:t>
            </a:r>
          </a:p>
          <a:p>
            <a:pPr lvl="1"/>
            <a:r>
              <a:rPr lang="en-US" sz="2000" dirty="0" smtClean="0">
                <a:sym typeface="Wingdings" pitchFamily="2" charset="2"/>
              </a:rPr>
              <a:t>Once filled the whole machine go to the next step: injection of 2x72 bunches from SPS and nominal spacing in the LHC</a:t>
            </a:r>
          </a:p>
          <a:p>
            <a:pPr lvl="1"/>
            <a:r>
              <a:rPr lang="en-US" sz="2000" dirty="0" smtClean="0">
                <a:sym typeface="Wingdings" pitchFamily="2" charset="2"/>
              </a:rPr>
              <a:t>Try and reduce bunch-length to enhance scrubbing</a:t>
            </a:r>
            <a:endParaRPr lang="en-US" sz="800" dirty="0" smtClean="0">
              <a:sym typeface="Wingdings" pitchFamily="2" charset="2"/>
            </a:endParaRPr>
          </a:p>
          <a:p>
            <a:pPr lvl="1"/>
            <a:endParaRPr lang="en-US" sz="2000" dirty="0" smtClean="0">
              <a:sym typeface="Wingdings" pitchFamily="2" charset="2"/>
            </a:endParaRPr>
          </a:p>
        </p:txBody>
      </p:sp>
      <p:sp>
        <p:nvSpPr>
          <p:cNvPr id="4" name="Date Placeholder 3"/>
          <p:cNvSpPr>
            <a:spLocks noGrp="1"/>
          </p:cNvSpPr>
          <p:nvPr>
            <p:ph type="dt" sz="half" idx="12"/>
          </p:nvPr>
        </p:nvSpPr>
        <p:spPr/>
        <p:txBody>
          <a:bodyPr/>
          <a:lstStyle/>
          <a:p>
            <a:fld id="{7D47182D-2623-44DE-B8AD-18CD61D03D99}"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Day 8</a:t>
            </a:r>
            <a:endParaRPr lang="en-GB" dirty="0"/>
          </a:p>
        </p:txBody>
      </p:sp>
      <p:sp>
        <p:nvSpPr>
          <p:cNvPr id="2" name="Content Placeholder 1"/>
          <p:cNvSpPr>
            <a:spLocks noGrp="1"/>
          </p:cNvSpPr>
          <p:nvPr>
            <p:ph idx="4294967295"/>
          </p:nvPr>
        </p:nvSpPr>
        <p:spPr>
          <a:xfrm>
            <a:off x="0" y="914400"/>
            <a:ext cx="9144000" cy="5257800"/>
          </a:xfrm>
        </p:spPr>
        <p:txBody>
          <a:bodyPr/>
          <a:lstStyle/>
          <a:p>
            <a:pPr lvl="2">
              <a:buNone/>
            </a:pPr>
            <a:endParaRPr lang="en-US" sz="800" dirty="0" smtClean="0">
              <a:sym typeface="Wingdings" pitchFamily="2" charset="2"/>
            </a:endParaRPr>
          </a:p>
          <a:p>
            <a:r>
              <a:rPr lang="en-US" sz="2000" dirty="0" smtClean="0">
                <a:sym typeface="Wingdings" pitchFamily="2" charset="2"/>
              </a:rPr>
              <a:t>Ramp/squeeze/collision with 50 ns beams (same number of bunches as achieved with 75 ns if compatible with vacuum). For the ramp vacuum interlock levels will be restored to nominal settings.</a:t>
            </a:r>
          </a:p>
          <a:p>
            <a:endParaRPr lang="en-US" sz="2000" dirty="0" smtClean="0">
              <a:sym typeface="Wingdings" pitchFamily="2" charset="2"/>
            </a:endParaRPr>
          </a:p>
          <a:p>
            <a:r>
              <a:rPr lang="en-US" sz="2000" dirty="0" smtClean="0">
                <a:sym typeface="Wingdings" pitchFamily="2" charset="2"/>
              </a:rPr>
              <a:t>Criteria for the decision on operation with 75 or 50 ns:</a:t>
            </a:r>
          </a:p>
          <a:p>
            <a:r>
              <a:rPr lang="en-US" sz="1800" dirty="0" smtClean="0">
                <a:sym typeface="Wingdings" pitchFamily="2" charset="2"/>
              </a:rPr>
              <a:t>50 ns: </a:t>
            </a:r>
            <a:endParaRPr lang="en-US" sz="1600" dirty="0" smtClean="0">
              <a:sym typeface="Wingdings" pitchFamily="2" charset="2"/>
            </a:endParaRPr>
          </a:p>
          <a:p>
            <a:pPr lvl="1"/>
            <a:r>
              <a:rPr lang="en-US" sz="1600" dirty="0" smtClean="0">
                <a:sym typeface="Wingdings" pitchFamily="2" charset="2"/>
              </a:rPr>
              <a:t>if pressures after injection of ~900 bunches with 50 ns spacing are in the range of 10</a:t>
            </a:r>
            <a:r>
              <a:rPr lang="en-US" sz="1600" baseline="30000" dirty="0" smtClean="0">
                <a:sym typeface="Wingdings" pitchFamily="2" charset="2"/>
              </a:rPr>
              <a:t>-8</a:t>
            </a:r>
            <a:r>
              <a:rPr lang="en-US" sz="1600" dirty="0" smtClean="0">
                <a:sym typeface="Wingdings" pitchFamily="2" charset="2"/>
              </a:rPr>
              <a:t> mbar or lower, heat loads </a:t>
            </a:r>
            <a:r>
              <a:rPr lang="en-US" sz="1600" dirty="0" smtClean="0">
                <a:sym typeface="Wingdings" pitchFamily="2" charset="2"/>
              </a:rPr>
              <a:t>due </a:t>
            </a:r>
            <a:r>
              <a:rPr lang="en-US" sz="1600" smtClean="0">
                <a:sym typeface="Wingdings" pitchFamily="2" charset="2"/>
              </a:rPr>
              <a:t>to e-cloud in </a:t>
            </a:r>
            <a:r>
              <a:rPr lang="en-US" sz="1600" dirty="0" smtClean="0">
                <a:sym typeface="Wingdings" pitchFamily="2" charset="2"/>
              </a:rPr>
              <a:t>the range of 10 </a:t>
            </a:r>
            <a:r>
              <a:rPr lang="en-US" sz="1600" dirty="0" err="1" smtClean="0">
                <a:sym typeface="Wingdings" pitchFamily="2" charset="2"/>
              </a:rPr>
              <a:t>mW</a:t>
            </a:r>
            <a:r>
              <a:rPr lang="en-US" sz="1600" dirty="0" smtClean="0">
                <a:sym typeface="Wingdings" pitchFamily="2" charset="2"/>
              </a:rPr>
              <a:t>/m/aperture or lower and limited transverse blow-up (&lt;20 %) is observed at the injection plateau. It must be noted that the bunch intensity achievable with 50 ns is larger than with 75 ns</a:t>
            </a:r>
          </a:p>
          <a:p>
            <a:pPr lvl="1"/>
            <a:r>
              <a:rPr lang="en-US" sz="1600" dirty="0" smtClean="0">
                <a:sym typeface="Wingdings" pitchFamily="2" charset="2"/>
              </a:rPr>
              <a:t>If no evidence on strong dependence on energy/orbit</a:t>
            </a:r>
          </a:p>
          <a:p>
            <a:r>
              <a:rPr lang="en-US" sz="1800" dirty="0" smtClean="0">
                <a:sym typeface="Wingdings" pitchFamily="2" charset="2"/>
              </a:rPr>
              <a:t>75 ns:</a:t>
            </a:r>
          </a:p>
          <a:p>
            <a:pPr lvl="1"/>
            <a:r>
              <a:rPr lang="en-US" sz="1600" dirty="0" smtClean="0">
                <a:sym typeface="Wingdings" pitchFamily="2" charset="2"/>
              </a:rPr>
              <a:t>If the above criteria are not met</a:t>
            </a:r>
          </a:p>
          <a:p>
            <a:pPr lvl="1"/>
            <a:endParaRPr lang="en-US" sz="1800" dirty="0" smtClean="0">
              <a:sym typeface="Wingdings" pitchFamily="2" charset="2"/>
            </a:endParaRPr>
          </a:p>
          <a:p>
            <a:pPr lvl="1"/>
            <a:endParaRPr lang="en-US" sz="2000" dirty="0" smtClean="0">
              <a:sym typeface="Wingdings" pitchFamily="2" charset="2"/>
            </a:endParaRPr>
          </a:p>
        </p:txBody>
      </p:sp>
      <p:sp>
        <p:nvSpPr>
          <p:cNvPr id="4" name="Date Placeholder 3"/>
          <p:cNvSpPr>
            <a:spLocks noGrp="1"/>
          </p:cNvSpPr>
          <p:nvPr>
            <p:ph type="dt" sz="half" idx="12"/>
          </p:nvPr>
        </p:nvSpPr>
        <p:spPr/>
        <p:txBody>
          <a:bodyPr/>
          <a:lstStyle/>
          <a:p>
            <a:fld id="{BA9E23BA-3BF5-4BE2-B433-70C8BB84FEA6}"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848600" cy="792163"/>
          </a:xfrm>
        </p:spPr>
        <p:txBody>
          <a:bodyPr/>
          <a:lstStyle/>
          <a:p>
            <a:r>
              <a:rPr lang="en-GB" dirty="0" smtClean="0"/>
              <a:t>Impact of injection septum change in SPS</a:t>
            </a:r>
            <a:endParaRPr lang="en-GB" dirty="0"/>
          </a:p>
        </p:txBody>
      </p:sp>
      <p:sp>
        <p:nvSpPr>
          <p:cNvPr id="2" name="Content Placeholder 1"/>
          <p:cNvSpPr>
            <a:spLocks noGrp="1"/>
          </p:cNvSpPr>
          <p:nvPr>
            <p:ph idx="4294967295"/>
          </p:nvPr>
        </p:nvSpPr>
        <p:spPr>
          <a:xfrm>
            <a:off x="0" y="914400"/>
            <a:ext cx="9144000" cy="5257800"/>
          </a:xfrm>
        </p:spPr>
        <p:txBody>
          <a:bodyPr/>
          <a:lstStyle/>
          <a:p>
            <a:pPr lvl="2">
              <a:buNone/>
            </a:pPr>
            <a:endParaRPr lang="en-US" sz="800" dirty="0" smtClean="0">
              <a:sym typeface="Wingdings" pitchFamily="2" charset="2"/>
            </a:endParaRPr>
          </a:p>
          <a:p>
            <a:r>
              <a:rPr lang="en-US" sz="2000" dirty="0" smtClean="0">
                <a:sym typeface="Wingdings" pitchFamily="2" charset="2"/>
              </a:rPr>
              <a:t>Venting of the SPS TIDVG absorber is required to replace the SPS injection septum</a:t>
            </a:r>
          </a:p>
          <a:p>
            <a:r>
              <a:rPr lang="en-US" sz="2000" dirty="0" smtClean="0">
                <a:sym typeface="Wingdings" pitchFamily="2" charset="2"/>
              </a:rPr>
              <a:t>This might lead to </a:t>
            </a:r>
            <a:r>
              <a:rPr lang="en-US" sz="2000" dirty="0" err="1" smtClean="0">
                <a:sym typeface="Wingdings" pitchFamily="2" charset="2"/>
              </a:rPr>
              <a:t>outgassing</a:t>
            </a:r>
            <a:r>
              <a:rPr lang="en-US" sz="2000" dirty="0" smtClean="0">
                <a:sym typeface="Wingdings" pitchFamily="2" charset="2"/>
              </a:rPr>
              <a:t> when dumping the LHC beam on the dump</a:t>
            </a:r>
          </a:p>
          <a:p>
            <a:r>
              <a:rPr lang="en-US" sz="2000" dirty="0" smtClean="0">
                <a:sym typeface="Wingdings" pitchFamily="2" charset="2"/>
              </a:rPr>
              <a:t>The extent of the phenomenon will be better known only during the pumping down after the repair and when we will start to put beam in the SPS.</a:t>
            </a:r>
          </a:p>
          <a:p>
            <a:endParaRPr lang="en-US" sz="2000" dirty="0" smtClean="0">
              <a:sym typeface="Wingdings" pitchFamily="2" charset="2"/>
            </a:endParaRPr>
          </a:p>
          <a:p>
            <a:r>
              <a:rPr lang="en-US" sz="2000" dirty="0" smtClean="0">
                <a:sym typeface="Wingdings" pitchFamily="2" charset="2"/>
              </a:rPr>
              <a:t>We might be limited in intensity for a couple of days  Plan B to be defined with studies with no experimental magnets ON:</a:t>
            </a:r>
          </a:p>
          <a:p>
            <a:pPr lvl="1"/>
            <a:r>
              <a:rPr lang="en-US" sz="1600" dirty="0" smtClean="0">
                <a:sym typeface="Wingdings" pitchFamily="2" charset="2"/>
              </a:rPr>
              <a:t>RF set-up with equal voltages on B1/B2</a:t>
            </a:r>
          </a:p>
          <a:p>
            <a:pPr lvl="1"/>
            <a:r>
              <a:rPr lang="en-US" sz="1600" dirty="0" smtClean="0">
                <a:sym typeface="Wingdings" pitchFamily="2" charset="2"/>
              </a:rPr>
              <a:t>Test ramp</a:t>
            </a:r>
          </a:p>
          <a:p>
            <a:pPr lvl="1"/>
            <a:r>
              <a:rPr lang="en-US" sz="1600" dirty="0" smtClean="0">
                <a:sym typeface="Wingdings" pitchFamily="2" charset="2"/>
              </a:rPr>
              <a:t>Injection and abort gap cleaning setting-up</a:t>
            </a:r>
          </a:p>
          <a:p>
            <a:pPr lvl="1"/>
            <a:r>
              <a:rPr lang="en-US" sz="1600" dirty="0" smtClean="0">
                <a:sym typeface="Wingdings" pitchFamily="2" charset="2"/>
              </a:rPr>
              <a:t>Decay correction</a:t>
            </a:r>
          </a:p>
          <a:p>
            <a:pPr lvl="1"/>
            <a:r>
              <a:rPr lang="en-US" sz="1600" dirty="0" smtClean="0">
                <a:sym typeface="Wingdings" pitchFamily="2" charset="2"/>
              </a:rPr>
              <a:t>Snapback correction</a:t>
            </a:r>
          </a:p>
          <a:p>
            <a:pPr lvl="1"/>
            <a:r>
              <a:rPr lang="en-US" sz="1600" dirty="0" smtClean="0">
                <a:sym typeface="Wingdings" pitchFamily="2" charset="2"/>
              </a:rPr>
              <a:t>RF feedback optimization</a:t>
            </a:r>
          </a:p>
        </p:txBody>
      </p:sp>
      <p:sp>
        <p:nvSpPr>
          <p:cNvPr id="4" name="Date Placeholder 3"/>
          <p:cNvSpPr>
            <a:spLocks noGrp="1"/>
          </p:cNvSpPr>
          <p:nvPr>
            <p:ph type="dt" sz="half" idx="12"/>
          </p:nvPr>
        </p:nvSpPr>
        <p:spPr/>
        <p:txBody>
          <a:bodyPr/>
          <a:lstStyle/>
          <a:p>
            <a:fld id="{BA9E23BA-3BF5-4BE2-B433-70C8BB84FEA6}" type="datetime1">
              <a:rPr lang="en-US" smtClean="0"/>
              <a:pPr/>
              <a:t>3/29/2011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25804</TotalTime>
  <Words>1096</Words>
  <Application>Microsoft Office PowerPoint</Application>
  <PresentationFormat>On-screen Show (4:3)</PresentationFormat>
  <Paragraphs>114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LHCpresentations</vt:lpstr>
      <vt:lpstr>Slide 1</vt:lpstr>
      <vt:lpstr>Aims of the scrubbing run</vt:lpstr>
      <vt:lpstr>Scrubbing run requirements</vt:lpstr>
      <vt:lpstr>Preparation</vt:lpstr>
      <vt:lpstr>Day 1-3</vt:lpstr>
      <vt:lpstr>Day 4</vt:lpstr>
      <vt:lpstr>Day 5-7</vt:lpstr>
      <vt:lpstr>Day 8</vt:lpstr>
      <vt:lpstr>Impact of injection septum change in SPS</vt:lpstr>
      <vt:lpstr>Measurements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2022</cp:revision>
  <dcterms:created xsi:type="dcterms:W3CDTF">2010-04-25T23:23:07Z</dcterms:created>
  <dcterms:modified xsi:type="dcterms:W3CDTF">2011-03-29T11:51:19Z</dcterms:modified>
</cp:coreProperties>
</file>