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2" r:id="rId2"/>
    <p:sldId id="376" r:id="rId3"/>
    <p:sldId id="372" r:id="rId4"/>
    <p:sldId id="373" r:id="rId5"/>
    <p:sldId id="363" r:id="rId6"/>
    <p:sldId id="370" r:id="rId7"/>
    <p:sldId id="369" r:id="rId8"/>
    <p:sldId id="364" r:id="rId9"/>
    <p:sldId id="365" r:id="rId10"/>
    <p:sldId id="366" r:id="rId11"/>
    <p:sldId id="367" r:id="rId12"/>
    <p:sldId id="368" r:id="rId13"/>
    <p:sldId id="375" r:id="rId14"/>
    <p:sldId id="374" r:id="rId15"/>
    <p:sldId id="371" r:id="rId16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9900"/>
    <a:srgbClr val="FF3399"/>
    <a:srgbClr val="FF99FF"/>
    <a:srgbClr val="3366FF"/>
    <a:srgbClr val="3399FF"/>
    <a:srgbClr val="00B050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23" autoAdjust="0"/>
    <p:restoredTop sz="97368" autoAdjust="0"/>
  </p:normalViewPr>
  <p:slideViewPr>
    <p:cSldViewPr>
      <p:cViewPr>
        <p:scale>
          <a:sx n="80" d="100"/>
          <a:sy n="80" d="100"/>
        </p:scale>
        <p:origin x="-80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7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3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3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885976A-A0CA-490D-85CF-8E2EB2C5C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91063"/>
            <a:ext cx="543560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CB8A93B-B9CE-4315-91A4-A3BAA9811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9025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292100" indent="-292100" algn="l">
              <a:buFont typeface="Wingdings" pitchFamily="2" charset="2"/>
              <a:buChar char="q"/>
              <a:defRPr/>
            </a:lvl1pPr>
            <a:lvl2pPr marL="690563" indent="-233363" algn="l">
              <a:buClr>
                <a:srgbClr val="0000FF"/>
              </a:buClr>
              <a:buFont typeface="Arial" pitchFamily="34" charset="0"/>
              <a:buChar char="–"/>
              <a:defRPr sz="1800"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</a:t>
            </a:r>
            <a:r>
              <a:rPr lang="en-US" smtClean="0"/>
              <a:t>subtitle style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76200" y="6629400"/>
            <a:ext cx="89916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6200" y="6629400"/>
            <a:ext cx="9067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9144" bIns="9144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2"/>
                </a:solidFill>
                <a:latin typeface="Arial" pitchFamily="34" charset="0"/>
              </a:rPr>
              <a:t>LBOC			12-Apr-2011		 CERN		</a:t>
            </a:r>
            <a:r>
              <a:rPr lang="en-US" sz="1000" dirty="0" err="1">
                <a:solidFill>
                  <a:schemeClr val="bg2"/>
                </a:solidFill>
                <a:latin typeface="Arial" pitchFamily="34" charset="0"/>
              </a:rPr>
              <a:t>Massimiliano</a:t>
            </a:r>
            <a:r>
              <a:rPr lang="en-US" sz="1000" dirty="0">
                <a:solidFill>
                  <a:schemeClr val="bg2"/>
                </a:solidFill>
                <a:latin typeface="Arial" pitchFamily="34" charset="0"/>
              </a:rPr>
              <a:t> Ferro-</a:t>
            </a:r>
            <a:r>
              <a:rPr lang="en-US" sz="1000" dirty="0" err="1">
                <a:solidFill>
                  <a:schemeClr val="bg2"/>
                </a:solidFill>
                <a:latin typeface="Arial" pitchFamily="34" charset="0"/>
              </a:rPr>
              <a:t>Luzzi</a:t>
            </a:r>
            <a:r>
              <a:rPr lang="en-US" sz="1000" dirty="0">
                <a:solidFill>
                  <a:schemeClr val="bg2"/>
                </a:solidFill>
                <a:latin typeface="Arial" pitchFamily="34" charset="0"/>
              </a:rPr>
              <a:t>  	             </a:t>
            </a:r>
            <a:fld id="{2CE2BF0E-EAC4-44F9-A70B-8055AC863F61}" type="slidenum">
              <a:rPr lang="en-US" sz="1200" b="1">
                <a:solidFill>
                  <a:schemeClr val="bg2"/>
                </a:solidFill>
                <a:latin typeface="Arial" pitchFamily="34" charset="0"/>
              </a:rPr>
              <a:pPr>
                <a:defRPr/>
              </a:pPr>
              <a:t>‹#›</a:t>
            </a:fld>
            <a:endParaRPr lang="en-US" sz="1200" b="1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43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AEAEA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Char char="–"/>
        <a:defRPr>
          <a:solidFill>
            <a:srgbClr val="0033CC"/>
          </a:solidFill>
          <a:latin typeface="+mn-lt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Font typeface="Wingdings" pitchFamily="2" charset="2"/>
        <a:buChar char="§"/>
        <a:defRPr sz="1600">
          <a:solidFill>
            <a:srgbClr val="008000"/>
          </a:solidFill>
          <a:latin typeface="+mn-lt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Proposed physics filling schemes for intensity ramp-up</a:t>
            </a:r>
            <a:endParaRPr lang="en-US" dirty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8001000" cy="3502025"/>
          </a:xfrm>
        </p:spPr>
        <p:txBody>
          <a:bodyPr/>
          <a:lstStyle/>
          <a:p>
            <a:r>
              <a:rPr lang="en-US" smtClean="0"/>
              <a:t>75ns  and 50ns</a:t>
            </a:r>
          </a:p>
          <a:p>
            <a:r>
              <a:rPr lang="en-US" b="1" smtClean="0"/>
              <a:t>Aim:</a:t>
            </a:r>
            <a:r>
              <a:rPr lang="en-US" smtClean="0"/>
              <a:t> define a "handy" sequence of schemes for the intensity ramp-up (to maximum) that takes into account "learning"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0" y="3886200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28600" y="3886200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886200" y="36576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191000" y="36576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3" name="Rectangle 372"/>
          <p:cNvSpPr/>
          <p:nvPr/>
        </p:nvSpPr>
        <p:spPr>
          <a:xfrm>
            <a:off x="3810000" y="3581400"/>
            <a:ext cx="2057400" cy="533400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4" name="Rectangle 373"/>
          <p:cNvSpPr/>
          <p:nvPr/>
        </p:nvSpPr>
        <p:spPr>
          <a:xfrm>
            <a:off x="6172200" y="3581400"/>
            <a:ext cx="1371600" cy="533400"/>
          </a:xfrm>
          <a:prstGeom prst="rect">
            <a:avLst/>
          </a:prstGeom>
          <a:solidFill>
            <a:srgbClr val="3399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1" name="Rectangle 340"/>
          <p:cNvSpPr/>
          <p:nvPr/>
        </p:nvSpPr>
        <p:spPr>
          <a:xfrm>
            <a:off x="685800" y="3581400"/>
            <a:ext cx="1371600" cy="533400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2" name="Rectangle 341"/>
          <p:cNvSpPr/>
          <p:nvPr/>
        </p:nvSpPr>
        <p:spPr>
          <a:xfrm>
            <a:off x="2362200" y="3581400"/>
            <a:ext cx="1371600" cy="533400"/>
          </a:xfrm>
          <a:prstGeom prst="rect">
            <a:avLst/>
          </a:prstGeom>
          <a:solidFill>
            <a:srgbClr val="3399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75ns schemes: 920b is special</a:t>
            </a:r>
            <a:endParaRPr lang="en-US" dirty="0"/>
          </a:p>
        </p:txBody>
      </p:sp>
      <p:sp>
        <p:nvSpPr>
          <p:cNvPr id="11275" name="Content Placeholder 2"/>
          <p:cNvSpPr>
            <a:spLocks noGrp="1"/>
          </p:cNvSpPr>
          <p:nvPr>
            <p:ph idx="1"/>
          </p:nvPr>
        </p:nvSpPr>
        <p:spPr>
          <a:xfrm>
            <a:off x="76200" y="5029200"/>
            <a:ext cx="8915400" cy="1600200"/>
          </a:xfrm>
        </p:spPr>
        <p:txBody>
          <a:bodyPr/>
          <a:lstStyle/>
          <a:p>
            <a:r>
              <a:rPr lang="en-US" smtClean="0"/>
              <a:t>NOTE: this last scheme is not necessarily THE scheme we will use for routine lumi production</a:t>
            </a:r>
          </a:p>
          <a:p>
            <a:r>
              <a:rPr lang="en-US" smtClean="0"/>
              <a:t>It is only the last scheme of the intensity ramp-up, through which it would be nice to have some sort of coherence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828800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2057400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2057400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58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906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1000" y="1371600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1600200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715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0763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13811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6859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4479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7527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0575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33623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7715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10763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3811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6859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4479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7527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0575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33623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0" y="3657600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28600" y="3657600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381000" y="11430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6" name="Content Placeholder 2"/>
          <p:cNvSpPr txBox="1">
            <a:spLocks/>
          </p:cNvSpPr>
          <p:nvPr/>
        </p:nvSpPr>
        <p:spPr bwMode="auto">
          <a:xfrm>
            <a:off x="304800" y="1112838"/>
            <a:ext cx="3810000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00			empty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			probe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8			8b 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			24b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   24		48b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   24   24		72b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   24   24   24	96b injection</a:t>
            </a:r>
          </a:p>
        </p:txBody>
      </p:sp>
      <p:cxnSp>
        <p:nvCxnSpPr>
          <p:cNvPr id="320" name="Straight Connector 319"/>
          <p:cNvCxnSpPr/>
          <p:nvPr/>
        </p:nvCxnSpPr>
        <p:spPr>
          <a:xfrm rot="16200000" flipV="1">
            <a:off x="6210300" y="4076700"/>
            <a:ext cx="152400" cy="76200"/>
          </a:xfrm>
          <a:prstGeom prst="line">
            <a:avLst/>
          </a:prstGeom>
          <a:ln w="952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9" name="TextBox 338"/>
          <p:cNvSpPr txBox="1">
            <a:spLocks noChangeArrowheads="1"/>
          </p:cNvSpPr>
          <p:nvPr/>
        </p:nvSpPr>
        <p:spPr bwMode="auto">
          <a:xfrm>
            <a:off x="6248400" y="4171950"/>
            <a:ext cx="88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AGK last</a:t>
            </a:r>
          </a:p>
          <a:p>
            <a:r>
              <a:rPr lang="en-US" sz="1000" b="1">
                <a:solidFill>
                  <a:srgbClr val="FF0000"/>
                </a:solidFill>
              </a:rPr>
              <a:t>bucket (Q4)</a:t>
            </a:r>
          </a:p>
        </p:txBody>
      </p:sp>
      <p:sp>
        <p:nvSpPr>
          <p:cNvPr id="344" name="Rectangle 343"/>
          <p:cNvSpPr/>
          <p:nvPr/>
        </p:nvSpPr>
        <p:spPr>
          <a:xfrm>
            <a:off x="45815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5" name="Rectangle 344"/>
          <p:cNvSpPr/>
          <p:nvPr/>
        </p:nvSpPr>
        <p:spPr>
          <a:xfrm>
            <a:off x="48863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6" name="Rectangle 345"/>
          <p:cNvSpPr/>
          <p:nvPr/>
        </p:nvSpPr>
        <p:spPr>
          <a:xfrm>
            <a:off x="51911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7" name="Rectangle 346"/>
          <p:cNvSpPr/>
          <p:nvPr/>
        </p:nvSpPr>
        <p:spPr>
          <a:xfrm>
            <a:off x="54959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" name="Rectangle 347"/>
          <p:cNvSpPr/>
          <p:nvPr/>
        </p:nvSpPr>
        <p:spPr>
          <a:xfrm>
            <a:off x="62579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65627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0" name="Rectangle 349"/>
          <p:cNvSpPr/>
          <p:nvPr/>
        </p:nvSpPr>
        <p:spPr>
          <a:xfrm>
            <a:off x="68675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1" name="Rectangle 350"/>
          <p:cNvSpPr/>
          <p:nvPr/>
        </p:nvSpPr>
        <p:spPr>
          <a:xfrm>
            <a:off x="7172325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4" name="Rectangle 353"/>
          <p:cNvSpPr/>
          <p:nvPr/>
        </p:nvSpPr>
        <p:spPr>
          <a:xfrm>
            <a:off x="45815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5" name="Rectangle 354"/>
          <p:cNvSpPr/>
          <p:nvPr/>
        </p:nvSpPr>
        <p:spPr>
          <a:xfrm>
            <a:off x="48863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6" name="Rectangle 355"/>
          <p:cNvSpPr/>
          <p:nvPr/>
        </p:nvSpPr>
        <p:spPr>
          <a:xfrm>
            <a:off x="51911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7" name="Rectangle 356"/>
          <p:cNvSpPr/>
          <p:nvPr/>
        </p:nvSpPr>
        <p:spPr>
          <a:xfrm>
            <a:off x="54959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" name="Rectangle 357"/>
          <p:cNvSpPr/>
          <p:nvPr/>
        </p:nvSpPr>
        <p:spPr>
          <a:xfrm>
            <a:off x="62579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65627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0" name="Rectangle 359"/>
          <p:cNvSpPr/>
          <p:nvPr/>
        </p:nvSpPr>
        <p:spPr>
          <a:xfrm>
            <a:off x="68675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1" name="Rectangle 360"/>
          <p:cNvSpPr/>
          <p:nvPr/>
        </p:nvSpPr>
        <p:spPr>
          <a:xfrm>
            <a:off x="7172325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7" name="Rectangle 366"/>
          <p:cNvSpPr/>
          <p:nvPr/>
        </p:nvSpPr>
        <p:spPr>
          <a:xfrm>
            <a:off x="3886200" y="3886200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" name="Rectangle 367"/>
          <p:cNvSpPr/>
          <p:nvPr/>
        </p:nvSpPr>
        <p:spPr>
          <a:xfrm>
            <a:off x="4191000" y="3886200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9" name="Right Brace 368"/>
          <p:cNvSpPr/>
          <p:nvPr/>
        </p:nvSpPr>
        <p:spPr>
          <a:xfrm rot="16200000">
            <a:off x="5600700" y="1638300"/>
            <a:ext cx="152400" cy="3733800"/>
          </a:xfrm>
          <a:prstGeom prst="rightBrace">
            <a:avLst>
              <a:gd name="adj1" fmla="val 4226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1" name="TextBox 370"/>
          <p:cNvSpPr txBox="1"/>
          <p:nvPr/>
        </p:nvSpPr>
        <p:spPr>
          <a:xfrm>
            <a:off x="4724400" y="2971800"/>
            <a:ext cx="2505075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repeat x3  (Q2-Q3-Q4)</a:t>
            </a:r>
          </a:p>
        </p:txBody>
      </p:sp>
      <p:sp>
        <p:nvSpPr>
          <p:cNvPr id="372" name="TextBox 371"/>
          <p:cNvSpPr txBox="1"/>
          <p:nvPr/>
        </p:nvSpPr>
        <p:spPr>
          <a:xfrm>
            <a:off x="914400" y="2971800"/>
            <a:ext cx="2185988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First Quadrant (Q1)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-76200" y="3643313"/>
            <a:ext cx="960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/>
              <a:t>1    8           24   24   24   24               24   24   24   24        00   00      24   24   24   24               24   24   24   24     776+1s  765  721  758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/>
              <a:t>1    8           24   24   24   24               24   24   24   24       24   24       24   24   24   24               24   24   24   24     920+1s  903  822  870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endParaRPr lang="en-US" sz="1200" kern="0" dirty="0"/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endParaRPr lang="en-US" sz="1200" kern="0" dirty="0"/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endParaRPr lang="en-US" sz="1200" kern="0" dirty="0"/>
          </a:p>
        </p:txBody>
      </p:sp>
      <p:sp>
        <p:nvSpPr>
          <p:cNvPr id="376" name="Right Brace 375"/>
          <p:cNvSpPr/>
          <p:nvPr/>
        </p:nvSpPr>
        <p:spPr>
          <a:xfrm rot="16200000">
            <a:off x="1785938" y="1633537"/>
            <a:ext cx="152400" cy="3743325"/>
          </a:xfrm>
          <a:prstGeom prst="rightBrace">
            <a:avLst>
              <a:gd name="adj1" fmla="val 4226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33" name="TextBox 376"/>
          <p:cNvSpPr txBox="1">
            <a:spLocks noChangeArrowheads="1"/>
          </p:cNvSpPr>
          <p:nvPr/>
        </p:nvSpPr>
        <p:spPr bwMode="auto">
          <a:xfrm>
            <a:off x="7554913" y="3352800"/>
            <a:ext cx="1612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Tot    IP1/5   2   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Rectangle 340"/>
          <p:cNvSpPr/>
          <p:nvPr/>
        </p:nvSpPr>
        <p:spPr>
          <a:xfrm>
            <a:off x="4343400" y="1143000"/>
            <a:ext cx="1371600" cy="5486400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2" name="Rectangle 341"/>
          <p:cNvSpPr/>
          <p:nvPr/>
        </p:nvSpPr>
        <p:spPr>
          <a:xfrm>
            <a:off x="6019800" y="1143000"/>
            <a:ext cx="1371600" cy="5486400"/>
          </a:xfrm>
          <a:prstGeom prst="rect">
            <a:avLst/>
          </a:prstGeom>
          <a:solidFill>
            <a:srgbClr val="3399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SPS batch patterns ?</a:t>
            </a:r>
            <a:endParaRPr lang="en-US" dirty="0"/>
          </a:p>
        </p:txBody>
      </p:sp>
      <p:sp>
        <p:nvSpPr>
          <p:cNvPr id="12293" name="Content Placeholder 2"/>
          <p:cNvSpPr>
            <a:spLocks noGrp="1"/>
          </p:cNvSpPr>
          <p:nvPr>
            <p:ph idx="1"/>
          </p:nvPr>
        </p:nvSpPr>
        <p:spPr>
          <a:xfrm>
            <a:off x="152400" y="3124200"/>
            <a:ext cx="3429000" cy="2133600"/>
          </a:xfrm>
        </p:spPr>
        <p:txBody>
          <a:bodyPr/>
          <a:lstStyle/>
          <a:p>
            <a:r>
              <a:rPr lang="en-US" sz="1400" smtClean="0"/>
              <a:t>More patterns possible from SPS:</a:t>
            </a:r>
          </a:p>
          <a:p>
            <a:endParaRPr lang="en-US" sz="1400" smtClean="0"/>
          </a:p>
          <a:p>
            <a:endParaRPr lang="en-US" sz="1400" smtClean="0"/>
          </a:p>
          <a:p>
            <a:endParaRPr lang="en-US" sz="1400" smtClean="0"/>
          </a:p>
          <a:p>
            <a:endParaRPr lang="en-US" sz="1400" smtClean="0"/>
          </a:p>
          <a:p>
            <a:r>
              <a:rPr lang="en-US" sz="1400" smtClean="0"/>
              <a:t>Useful to fill the "n-pattern" in different ways (constrained by AGK) </a:t>
            </a:r>
          </a:p>
          <a:p>
            <a:endParaRPr lang="en-US" sz="1400" smtClean="0"/>
          </a:p>
          <a:p>
            <a:r>
              <a:rPr lang="en-US" sz="1400" smtClean="0"/>
              <a:t>Would allow using more spacing in the "n-pattern"</a:t>
            </a:r>
            <a:endParaRPr lang="en-US" sz="1200" smtClean="0"/>
          </a:p>
        </p:txBody>
      </p:sp>
      <p:sp>
        <p:nvSpPr>
          <p:cNvPr id="5" name="Rectangle 4"/>
          <p:cNvSpPr/>
          <p:nvPr/>
        </p:nvSpPr>
        <p:spPr>
          <a:xfrm>
            <a:off x="381000" y="1828800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2057400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2057400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58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906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1000" y="1371600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1600200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381000" y="11430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6" name="Content Placeholder 2"/>
          <p:cNvSpPr txBox="1">
            <a:spLocks/>
          </p:cNvSpPr>
          <p:nvPr/>
        </p:nvSpPr>
        <p:spPr bwMode="auto">
          <a:xfrm>
            <a:off x="304800" y="1112838"/>
            <a:ext cx="3810000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00			empty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			probe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8			8b 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			24b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   24		48b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   24   24		72b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   24   24   24	96b injection</a:t>
            </a:r>
          </a:p>
        </p:txBody>
      </p:sp>
      <p:sp>
        <p:nvSpPr>
          <p:cNvPr id="315" name="Right Brace 314"/>
          <p:cNvSpPr/>
          <p:nvPr/>
        </p:nvSpPr>
        <p:spPr>
          <a:xfrm rot="16200000">
            <a:off x="5791200" y="-533400"/>
            <a:ext cx="152400" cy="2895600"/>
          </a:xfrm>
          <a:prstGeom prst="rightBrace">
            <a:avLst>
              <a:gd name="adj1" fmla="val 4226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6" name="TextBox 315"/>
          <p:cNvSpPr txBox="1"/>
          <p:nvPr/>
        </p:nvSpPr>
        <p:spPr>
          <a:xfrm>
            <a:off x="5334000" y="457200"/>
            <a:ext cx="269875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repeat x4  (4 Quadrants)</a:t>
            </a:r>
          </a:p>
        </p:txBody>
      </p:sp>
      <p:cxnSp>
        <p:nvCxnSpPr>
          <p:cNvPr id="320" name="Straight Connector 319"/>
          <p:cNvCxnSpPr>
            <a:stCxn id="12311" idx="1"/>
          </p:cNvCxnSpPr>
          <p:nvPr/>
        </p:nvCxnSpPr>
        <p:spPr>
          <a:xfrm rot="10800000" flipV="1">
            <a:off x="6134100" y="1038225"/>
            <a:ext cx="190500" cy="104775"/>
          </a:xfrm>
          <a:prstGeom prst="line">
            <a:avLst/>
          </a:prstGeom>
          <a:ln w="952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1" name="TextBox 338"/>
          <p:cNvSpPr txBox="1">
            <a:spLocks noChangeArrowheads="1"/>
          </p:cNvSpPr>
          <p:nvPr/>
        </p:nvSpPr>
        <p:spPr bwMode="auto">
          <a:xfrm>
            <a:off x="6324600" y="914400"/>
            <a:ext cx="519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AGK*</a:t>
            </a:r>
          </a:p>
        </p:txBody>
      </p:sp>
      <p:sp>
        <p:nvSpPr>
          <p:cNvPr id="12312" name="TextBox 342"/>
          <p:cNvSpPr txBox="1">
            <a:spLocks noChangeArrowheads="1"/>
          </p:cNvSpPr>
          <p:nvPr/>
        </p:nvSpPr>
        <p:spPr bwMode="auto">
          <a:xfrm>
            <a:off x="7391400" y="911225"/>
            <a:ext cx="1762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Tot       IP1/5   2    8</a:t>
            </a:r>
          </a:p>
        </p:txBody>
      </p:sp>
      <p:grpSp>
        <p:nvGrpSpPr>
          <p:cNvPr id="12313" name="Group 357"/>
          <p:cNvGrpSpPr>
            <a:grpSpLocks/>
          </p:cNvGrpSpPr>
          <p:nvPr/>
        </p:nvGrpSpPr>
        <p:grpSpPr bwMode="auto">
          <a:xfrm>
            <a:off x="381000" y="3600450"/>
            <a:ext cx="1219200" cy="838200"/>
            <a:chOff x="381000" y="3581400"/>
            <a:chExt cx="1219200" cy="838200"/>
          </a:xfrm>
        </p:grpSpPr>
        <p:sp>
          <p:nvSpPr>
            <p:cNvPr id="319" name="Rectangle 318"/>
            <p:cNvSpPr/>
            <p:nvPr/>
          </p:nvSpPr>
          <p:spPr>
            <a:xfrm>
              <a:off x="381000" y="3810000"/>
              <a:ext cx="304800" cy="1524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1295400" y="3810000"/>
              <a:ext cx="304800" cy="1524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381000" y="4038600"/>
              <a:ext cx="304800" cy="1524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990600" y="4038600"/>
              <a:ext cx="304800" cy="1524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1295400" y="4038600"/>
              <a:ext cx="304800" cy="1524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685800" y="38100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685800" y="40386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990600" y="38100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381000" y="4267200"/>
              <a:ext cx="304800" cy="1524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685800" y="4267200"/>
              <a:ext cx="304800" cy="1524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1295400" y="4267200"/>
              <a:ext cx="304800" cy="1524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990600" y="42672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381000" y="3581400"/>
              <a:ext cx="304800" cy="1524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990600" y="3581400"/>
              <a:ext cx="304800" cy="1524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685800" y="35814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35" name="Content Placeholder 2"/>
          <p:cNvSpPr txBox="1">
            <a:spLocks/>
          </p:cNvSpPr>
          <p:nvPr/>
        </p:nvSpPr>
        <p:spPr bwMode="auto">
          <a:xfrm>
            <a:off x="304800" y="3581400"/>
            <a:ext cx="327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24	00    24		48b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   00    00   24	48b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   00    24   24	72b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   24    00   24	72b injection</a:t>
            </a:r>
          </a:p>
        </p:txBody>
      </p:sp>
      <p:grpSp>
        <p:nvGrpSpPr>
          <p:cNvPr id="12315" name="Group 358"/>
          <p:cNvGrpSpPr>
            <a:grpSpLocks/>
          </p:cNvGrpSpPr>
          <p:nvPr/>
        </p:nvGrpSpPr>
        <p:grpSpPr bwMode="auto">
          <a:xfrm>
            <a:off x="3810000" y="1152525"/>
            <a:ext cx="3505200" cy="2895600"/>
            <a:chOff x="3810000" y="1143000"/>
            <a:chExt cx="3505200" cy="2895600"/>
          </a:xfrm>
        </p:grpSpPr>
        <p:sp>
          <p:nvSpPr>
            <p:cNvPr id="47" name="Rectangle 46"/>
            <p:cNvSpPr/>
            <p:nvPr/>
          </p:nvSpPr>
          <p:spPr>
            <a:xfrm>
              <a:off x="4419600" y="1143000"/>
              <a:ext cx="304800" cy="152400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724400" y="11430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029200" y="1143000"/>
              <a:ext cx="304800" cy="152400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334000" y="11430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096000" y="1143000"/>
              <a:ext cx="304800" cy="152400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400800" y="11430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05600" y="11430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010400" y="11430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810000" y="1143000"/>
              <a:ext cx="152400" cy="1524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038600" y="1143000"/>
              <a:ext cx="152400" cy="15240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419600" y="1371600"/>
              <a:ext cx="304800" cy="152400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24400" y="13716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029200" y="13716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334000" y="13716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96000" y="1371600"/>
              <a:ext cx="304800" cy="1524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400800" y="1371600"/>
              <a:ext cx="304800" cy="1524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705600" y="13716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010400" y="13716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810000" y="1371600"/>
              <a:ext cx="152400" cy="1524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038600" y="1371600"/>
              <a:ext cx="152400" cy="15240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19600" y="1600200"/>
              <a:ext cx="304800" cy="1524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24400" y="1600200"/>
              <a:ext cx="304800" cy="1524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029200" y="16002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334000" y="16002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096000" y="1600200"/>
              <a:ext cx="304800" cy="152400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400800" y="16002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705600" y="16002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010400" y="16002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810000" y="1600200"/>
              <a:ext cx="152400" cy="1524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038600" y="1600200"/>
              <a:ext cx="152400" cy="15240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3810000" y="1828800"/>
              <a:ext cx="152400" cy="1524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038600" y="1828800"/>
              <a:ext cx="152400" cy="15240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419600" y="1828800"/>
              <a:ext cx="304800" cy="1524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724400" y="1828800"/>
              <a:ext cx="304800" cy="1524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5029200" y="1828800"/>
              <a:ext cx="304800" cy="1524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334000" y="18288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6096000" y="18288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6400800" y="18288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6705600" y="18288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7010400" y="18288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4419600" y="3657600"/>
              <a:ext cx="304800" cy="152400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4724400" y="36576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5029200" y="36576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5334000" y="36576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6096000" y="3657600"/>
              <a:ext cx="304800" cy="1524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6705600" y="3657600"/>
              <a:ext cx="304800" cy="1524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6400800" y="36576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7010400" y="36576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3810000" y="3657600"/>
              <a:ext cx="152400" cy="1524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4038600" y="3657600"/>
              <a:ext cx="152400" cy="15240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4419600" y="3886200"/>
              <a:ext cx="304800" cy="152400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4724400" y="38862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5029200" y="38862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5334000" y="38862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6096000" y="3886200"/>
              <a:ext cx="304800" cy="1524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7010400" y="3886200"/>
              <a:ext cx="304800" cy="152400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6400800" y="38862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6705600" y="3886200"/>
              <a:ext cx="3048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3810000" y="3886200"/>
              <a:ext cx="152400" cy="1524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4038600" y="3886200"/>
              <a:ext cx="152400" cy="15240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733800" y="1143000"/>
            <a:ext cx="5715000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00   24   00              24   00   00   00       296b+1s  287  266  284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00   00   00              24   24   00   00       296b+1s  291  269  282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00   00              24   00   00   00       296b+1s  289  268  284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24   00              00   00   00   00       296b+1s  287  268  288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endParaRPr lang="en-US" sz="1200" kern="0" dirty="0">
              <a:latin typeface="+mn-lt"/>
            </a:endParaRP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endParaRPr lang="en-US" sz="1200" kern="0" dirty="0">
              <a:latin typeface="+mn-lt"/>
            </a:endParaRP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endParaRPr lang="en-US" sz="1200" kern="0" dirty="0">
              <a:latin typeface="+mn-lt"/>
            </a:endParaRP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endParaRPr lang="en-US" sz="1200" kern="0" dirty="0">
              <a:latin typeface="+mn-lt"/>
            </a:endParaRP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endParaRPr lang="en-US" sz="1200" kern="0" dirty="0">
              <a:latin typeface="+mn-lt"/>
            </a:endParaRP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EXAMPLE: 296b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endParaRPr lang="en-US" sz="1200" kern="0" dirty="0">
              <a:latin typeface="+mn-lt"/>
            </a:endParaRP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/>
              <a:t>1    8        24   00   00   00              24   00   24   00       296b+1s  291  269  282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/>
              <a:t>1    8        24   00   00   00              24   00   00   24       296b+1s  291  269  282</a:t>
            </a:r>
            <a:endParaRPr lang="en-US" sz="1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Rounded Rectangle 404"/>
          <p:cNvSpPr/>
          <p:nvPr/>
        </p:nvSpPr>
        <p:spPr>
          <a:xfrm>
            <a:off x="7391400" y="5943600"/>
            <a:ext cx="1676400" cy="228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7391400" y="6172200"/>
            <a:ext cx="1676400" cy="228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4" name="Rounded Rectangle 403"/>
          <p:cNvSpPr/>
          <p:nvPr/>
        </p:nvSpPr>
        <p:spPr>
          <a:xfrm>
            <a:off x="7391400" y="5715000"/>
            <a:ext cx="1676400" cy="228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3" name="Rounded Rectangle 402"/>
          <p:cNvSpPr/>
          <p:nvPr/>
        </p:nvSpPr>
        <p:spPr>
          <a:xfrm>
            <a:off x="7391400" y="5029200"/>
            <a:ext cx="1676400" cy="228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2" name="Rounded Rectangle 401"/>
          <p:cNvSpPr/>
          <p:nvPr/>
        </p:nvSpPr>
        <p:spPr>
          <a:xfrm>
            <a:off x="7391400" y="4114800"/>
            <a:ext cx="1676400" cy="228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1" name="Rounded Rectangle 400"/>
          <p:cNvSpPr/>
          <p:nvPr/>
        </p:nvSpPr>
        <p:spPr>
          <a:xfrm>
            <a:off x="7391400" y="3200400"/>
            <a:ext cx="1676400" cy="228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4" name="Rounded Rectangle 383"/>
          <p:cNvSpPr/>
          <p:nvPr/>
        </p:nvSpPr>
        <p:spPr>
          <a:xfrm>
            <a:off x="3505200" y="4572000"/>
            <a:ext cx="3886200" cy="2286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3" name="Rounded Rectangle 382"/>
          <p:cNvSpPr/>
          <p:nvPr/>
        </p:nvSpPr>
        <p:spPr>
          <a:xfrm>
            <a:off x="3505200" y="3429000"/>
            <a:ext cx="3886200" cy="2286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2" name="Rounded Rectangle 381"/>
          <p:cNvSpPr/>
          <p:nvPr/>
        </p:nvSpPr>
        <p:spPr>
          <a:xfrm>
            <a:off x="3505200" y="3657600"/>
            <a:ext cx="3886200" cy="2286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1" name="Rounded Rectangle 380"/>
          <p:cNvSpPr/>
          <p:nvPr/>
        </p:nvSpPr>
        <p:spPr>
          <a:xfrm>
            <a:off x="3505200" y="2514600"/>
            <a:ext cx="3886200" cy="2286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1" name="Rounded Rectangle 320"/>
          <p:cNvSpPr/>
          <p:nvPr/>
        </p:nvSpPr>
        <p:spPr>
          <a:xfrm>
            <a:off x="3505200" y="1371600"/>
            <a:ext cx="3886200" cy="2286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2" name="Rounded Rectangle 321"/>
          <p:cNvSpPr/>
          <p:nvPr/>
        </p:nvSpPr>
        <p:spPr>
          <a:xfrm>
            <a:off x="3505200" y="4343400"/>
            <a:ext cx="3886200" cy="2286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3" name="Rounded Rectangle 322"/>
          <p:cNvSpPr/>
          <p:nvPr/>
        </p:nvSpPr>
        <p:spPr>
          <a:xfrm>
            <a:off x="3505200" y="1600200"/>
            <a:ext cx="3886200" cy="2286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4" name="Rounded Rectangle 323"/>
          <p:cNvSpPr/>
          <p:nvPr/>
        </p:nvSpPr>
        <p:spPr>
          <a:xfrm>
            <a:off x="3505200" y="1828800"/>
            <a:ext cx="3886200" cy="2286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" name="Rounded Rectangle 326"/>
          <p:cNvSpPr/>
          <p:nvPr/>
        </p:nvSpPr>
        <p:spPr>
          <a:xfrm>
            <a:off x="3505200" y="6172200"/>
            <a:ext cx="3886200" cy="2286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6" name="Rounded Rectangle 325"/>
          <p:cNvSpPr/>
          <p:nvPr/>
        </p:nvSpPr>
        <p:spPr>
          <a:xfrm>
            <a:off x="3505200" y="5943600"/>
            <a:ext cx="3886200" cy="2286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5" name="Rounded Rectangle 324"/>
          <p:cNvSpPr/>
          <p:nvPr/>
        </p:nvSpPr>
        <p:spPr>
          <a:xfrm>
            <a:off x="3505200" y="5486400"/>
            <a:ext cx="3886200" cy="2286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1" name="Rectangle 340"/>
          <p:cNvSpPr/>
          <p:nvPr/>
        </p:nvSpPr>
        <p:spPr>
          <a:xfrm>
            <a:off x="4267200" y="1143000"/>
            <a:ext cx="1371600" cy="5486400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2" name="Rectangle 341"/>
          <p:cNvSpPr/>
          <p:nvPr/>
        </p:nvSpPr>
        <p:spPr>
          <a:xfrm>
            <a:off x="5943600" y="1143000"/>
            <a:ext cx="1371600" cy="5486400"/>
          </a:xfrm>
          <a:prstGeom prst="rect">
            <a:avLst/>
          </a:prstGeom>
          <a:solidFill>
            <a:srgbClr val="3399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7" name="Rectangle 346"/>
          <p:cNvSpPr/>
          <p:nvPr/>
        </p:nvSpPr>
        <p:spPr>
          <a:xfrm>
            <a:off x="3733800" y="3200400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" name="Rectangle 347"/>
          <p:cNvSpPr/>
          <p:nvPr/>
        </p:nvSpPr>
        <p:spPr>
          <a:xfrm>
            <a:off x="3962400" y="3200400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6019800" y="3200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0" name="Rectangle 349"/>
          <p:cNvSpPr/>
          <p:nvPr/>
        </p:nvSpPr>
        <p:spPr>
          <a:xfrm>
            <a:off x="6324600" y="3200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1" name="Rectangle 350"/>
          <p:cNvSpPr/>
          <p:nvPr/>
        </p:nvSpPr>
        <p:spPr>
          <a:xfrm>
            <a:off x="6629400" y="3200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2" name="Rectangle 351"/>
          <p:cNvSpPr/>
          <p:nvPr/>
        </p:nvSpPr>
        <p:spPr>
          <a:xfrm>
            <a:off x="6934200" y="3200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3" name="Rectangle 352"/>
          <p:cNvSpPr/>
          <p:nvPr/>
        </p:nvSpPr>
        <p:spPr>
          <a:xfrm>
            <a:off x="4343400" y="3200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4" name="Rectangle 353"/>
          <p:cNvSpPr/>
          <p:nvPr/>
        </p:nvSpPr>
        <p:spPr>
          <a:xfrm>
            <a:off x="4648200" y="3200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5" name="Rectangle 354"/>
          <p:cNvSpPr/>
          <p:nvPr/>
        </p:nvSpPr>
        <p:spPr>
          <a:xfrm>
            <a:off x="4953000" y="3200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6" name="Rectangle 355"/>
          <p:cNvSpPr/>
          <p:nvPr/>
        </p:nvSpPr>
        <p:spPr>
          <a:xfrm>
            <a:off x="5257800" y="3200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3" name="Rounded Rectangle 292"/>
          <p:cNvSpPr/>
          <p:nvPr/>
        </p:nvSpPr>
        <p:spPr>
          <a:xfrm>
            <a:off x="7391400" y="1143000"/>
            <a:ext cx="1676400" cy="228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4343400" y="11731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4648200" y="11731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4953000" y="1173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" name="Rectangle 306"/>
          <p:cNvSpPr/>
          <p:nvPr/>
        </p:nvSpPr>
        <p:spPr>
          <a:xfrm>
            <a:off x="5257800" y="1173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6019800" y="1173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8" name="Rectangle 317"/>
          <p:cNvSpPr/>
          <p:nvPr/>
        </p:nvSpPr>
        <p:spPr>
          <a:xfrm>
            <a:off x="6324600" y="1173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9" name="Rectangle 318"/>
          <p:cNvSpPr/>
          <p:nvPr/>
        </p:nvSpPr>
        <p:spPr>
          <a:xfrm>
            <a:off x="6629400" y="1173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8" name="Rectangle 327"/>
          <p:cNvSpPr/>
          <p:nvPr/>
        </p:nvSpPr>
        <p:spPr>
          <a:xfrm>
            <a:off x="6934200" y="1173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9" name="Rectangle 328"/>
          <p:cNvSpPr/>
          <p:nvPr/>
        </p:nvSpPr>
        <p:spPr>
          <a:xfrm>
            <a:off x="3733800" y="11731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0" name="Rectangle 329"/>
          <p:cNvSpPr/>
          <p:nvPr/>
        </p:nvSpPr>
        <p:spPr>
          <a:xfrm>
            <a:off x="3962400" y="11731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7" name="Rounded Rectangle 246"/>
          <p:cNvSpPr/>
          <p:nvPr/>
        </p:nvSpPr>
        <p:spPr>
          <a:xfrm>
            <a:off x="7391400" y="2286000"/>
            <a:ext cx="1676400" cy="228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50ns schemes: overview</a:t>
            </a:r>
            <a:endParaRPr lang="en-US" dirty="0"/>
          </a:p>
        </p:txBody>
      </p:sp>
      <p:sp>
        <p:nvSpPr>
          <p:cNvPr id="13356" name="Content Placeholder 2"/>
          <p:cNvSpPr>
            <a:spLocks noGrp="1"/>
          </p:cNvSpPr>
          <p:nvPr>
            <p:ph idx="1"/>
          </p:nvPr>
        </p:nvSpPr>
        <p:spPr>
          <a:xfrm>
            <a:off x="228600" y="2971800"/>
            <a:ext cx="3124200" cy="3505200"/>
          </a:xfrm>
        </p:spPr>
        <p:txBody>
          <a:bodyPr/>
          <a:lstStyle/>
          <a:p>
            <a:r>
              <a:rPr lang="en-US" sz="1400" smtClean="0"/>
              <a:t>Similar to 75ns, except that less collisions for IP2</a:t>
            </a:r>
          </a:p>
          <a:p>
            <a:pPr lvl="1"/>
            <a:r>
              <a:rPr lang="en-US" sz="1200" smtClean="0"/>
              <a:t>actually, difficult to give &gt;10 collisions to ALICE</a:t>
            </a:r>
          </a:p>
          <a:p>
            <a:pPr lvl="1"/>
            <a:r>
              <a:rPr lang="en-US" sz="1200" smtClean="0"/>
              <a:t>would help if could dynamically switch from 12b to 36b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828800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2057400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2057400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58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906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1000" y="1371600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1600200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343400" y="14017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648200" y="1401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953000" y="1401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57800" y="1401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019800" y="14017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324600" y="1401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629400" y="1401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934200" y="1401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733800" y="14017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62400" y="14017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343400" y="16303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648200" y="1630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953000" y="16303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257800" y="1630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19800" y="16303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324600" y="1630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629400" y="1630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934200" y="1630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733800" y="16303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962400" y="16303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343400" y="18589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648200" y="1858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953000" y="1858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257800" y="1858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019800" y="18589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324600" y="18589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629400" y="1858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934200" y="1858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733800" y="18589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962400" y="18589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3434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6482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9530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257800" y="22860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019800" y="22860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324600" y="22860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629400" y="22860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934200" y="22860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733800" y="2286000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962400" y="2286000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343400" y="20875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648200" y="2087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953000" y="20875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257800" y="20875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019800" y="2087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324600" y="2087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629400" y="2087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934200" y="2087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733800" y="20875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962400" y="20875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343400" y="6202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733800" y="62023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3962400" y="62023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3733800" y="59737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3962400" y="59737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733800" y="52879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3962400" y="52879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733800" y="48307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962400" y="48307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733800" y="46021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962400" y="46021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3733800" y="43735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3962400" y="43735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3733800" y="39163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3962400" y="39163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3733800" y="36877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962400" y="36877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733800" y="34591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3962400" y="34591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3733800" y="30019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3962400" y="30019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3733800" y="27733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3962400" y="27733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733800" y="25447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962400" y="25447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4343400" y="25447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4648200" y="2544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4953000" y="25447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5257800" y="2544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019800" y="25447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6324600" y="25447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6629400" y="2544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6934200" y="2544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4343400" y="27733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4648200" y="27733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4953000" y="2773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5257800" y="2773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6019800" y="27733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6324600" y="27733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6629400" y="2773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6934200" y="2773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6019800" y="30019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6324600" y="30019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6629400" y="30019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6934200" y="300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4343400" y="30019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4648200" y="300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4953000" y="300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5257800" y="300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6019800" y="34591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6324600" y="34591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6629400" y="3459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6934200" y="3459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4343400" y="34591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4648200" y="3459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953000" y="34591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5257800" y="34591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343400" y="36877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648200" y="3687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4953000" y="36877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5257800" y="3687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019800" y="36877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324600" y="36877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629400" y="36877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4200" y="3687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6019800" y="5287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6324600" y="5287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6629400" y="5287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6934200" y="5287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343400" y="52879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648200" y="5287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953000" y="52879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5257800" y="52879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6934200" y="46021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6934200" y="4373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6629400" y="3916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6934200" y="3916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6019800" y="43735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6324600" y="43735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6629400" y="43735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019800" y="46021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324600" y="46021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629400" y="46021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6019800" y="3916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6324600" y="3916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953000" y="3916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5257800" y="3916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343400" y="46021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4648200" y="4602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6019800" y="4830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6324600" y="4830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5257800" y="48307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343400" y="48307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648200" y="4830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953000" y="4830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6629400" y="4830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6934200" y="4830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4343400" y="43735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4648200" y="4373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4953000" y="43735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5257800" y="43735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4343400" y="39163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4648200" y="3916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4953000" y="46021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5257800" y="4602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4343400" y="5973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4648200" y="5973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4953000" y="5973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5257800" y="5973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6934200" y="6202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6019800" y="6202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6324600" y="6202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6629400" y="6202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4953000" y="6202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5257800" y="6202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4648200" y="6202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6019800" y="5973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6324600" y="5973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6629400" y="5973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6934200" y="5973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381000" y="11430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6" name="Content Placeholder 2"/>
          <p:cNvSpPr txBox="1">
            <a:spLocks/>
          </p:cNvSpPr>
          <p:nvPr/>
        </p:nvSpPr>
        <p:spPr bwMode="auto">
          <a:xfrm>
            <a:off x="304800" y="1112838"/>
            <a:ext cx="3810000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00			empty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			probe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12			8b 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36			24b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36   36		48b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36   36    36		72b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36   36    36   36	96b injection</a:t>
            </a:r>
          </a:p>
        </p:txBody>
      </p:sp>
      <p:cxnSp>
        <p:nvCxnSpPr>
          <p:cNvPr id="308" name="Straight Connector 307"/>
          <p:cNvCxnSpPr/>
          <p:nvPr/>
        </p:nvCxnSpPr>
        <p:spPr>
          <a:xfrm>
            <a:off x="3505200" y="1600200"/>
            <a:ext cx="426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3505200" y="2514600"/>
            <a:ext cx="426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3505200" y="3429000"/>
            <a:ext cx="426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3505200" y="4343400"/>
            <a:ext cx="426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3505200" y="5257800"/>
            <a:ext cx="426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3505200" y="5943600"/>
            <a:ext cx="426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Right Brace 314"/>
          <p:cNvSpPr/>
          <p:nvPr/>
        </p:nvSpPr>
        <p:spPr>
          <a:xfrm rot="16200000">
            <a:off x="5715000" y="-533400"/>
            <a:ext cx="152400" cy="2895600"/>
          </a:xfrm>
          <a:prstGeom prst="rightBrace">
            <a:avLst>
              <a:gd name="adj1" fmla="val 4226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6" name="TextBox 315"/>
          <p:cNvSpPr txBox="1"/>
          <p:nvPr/>
        </p:nvSpPr>
        <p:spPr>
          <a:xfrm>
            <a:off x="5257800" y="457200"/>
            <a:ext cx="269875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repeat x4  (4 Quadrants)</a:t>
            </a:r>
          </a:p>
        </p:txBody>
      </p:sp>
      <p:cxnSp>
        <p:nvCxnSpPr>
          <p:cNvPr id="320" name="Straight Connector 319"/>
          <p:cNvCxnSpPr>
            <a:stCxn id="13550" idx="1"/>
          </p:cNvCxnSpPr>
          <p:nvPr/>
        </p:nvCxnSpPr>
        <p:spPr>
          <a:xfrm rot="10800000" flipV="1">
            <a:off x="6057900" y="1038225"/>
            <a:ext cx="190500" cy="104775"/>
          </a:xfrm>
          <a:prstGeom prst="line">
            <a:avLst/>
          </a:prstGeom>
          <a:ln w="952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50" name="TextBox 338"/>
          <p:cNvSpPr txBox="1">
            <a:spLocks noChangeArrowheads="1"/>
          </p:cNvSpPr>
          <p:nvPr/>
        </p:nvSpPr>
        <p:spPr bwMode="auto">
          <a:xfrm>
            <a:off x="6248400" y="914400"/>
            <a:ext cx="519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AGK*</a:t>
            </a:r>
          </a:p>
        </p:txBody>
      </p:sp>
      <p:sp>
        <p:nvSpPr>
          <p:cNvPr id="13551" name="TextBox 342"/>
          <p:cNvSpPr txBox="1">
            <a:spLocks noChangeArrowheads="1"/>
          </p:cNvSpPr>
          <p:nvPr/>
        </p:nvSpPr>
        <p:spPr bwMode="auto">
          <a:xfrm>
            <a:off x="7315200" y="911225"/>
            <a:ext cx="1762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Tot      IP1/5   2    8</a:t>
            </a:r>
          </a:p>
        </p:txBody>
      </p:sp>
      <p:sp>
        <p:nvSpPr>
          <p:cNvPr id="317" name="Rounded Rectangle 316"/>
          <p:cNvSpPr/>
          <p:nvPr/>
        </p:nvSpPr>
        <p:spPr>
          <a:xfrm>
            <a:off x="4343400" y="1066800"/>
            <a:ext cx="304800" cy="5562600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4" name="Straight Connector 333"/>
          <p:cNvCxnSpPr/>
          <p:nvPr/>
        </p:nvCxnSpPr>
        <p:spPr>
          <a:xfrm>
            <a:off x="3505200" y="6172200"/>
            <a:ext cx="426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Rectangle 360"/>
          <p:cNvSpPr/>
          <p:nvPr/>
        </p:nvSpPr>
        <p:spPr>
          <a:xfrm>
            <a:off x="3733800" y="5486400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2" name="Rectangle 361"/>
          <p:cNvSpPr/>
          <p:nvPr/>
        </p:nvSpPr>
        <p:spPr>
          <a:xfrm>
            <a:off x="3962400" y="5486400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3" name="Rectangle 362"/>
          <p:cNvSpPr/>
          <p:nvPr/>
        </p:nvSpPr>
        <p:spPr>
          <a:xfrm>
            <a:off x="6019800" y="5486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4" name="Rectangle 363"/>
          <p:cNvSpPr/>
          <p:nvPr/>
        </p:nvSpPr>
        <p:spPr>
          <a:xfrm>
            <a:off x="6324600" y="5486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5" name="Rectangle 364"/>
          <p:cNvSpPr/>
          <p:nvPr/>
        </p:nvSpPr>
        <p:spPr>
          <a:xfrm>
            <a:off x="6629400" y="5486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6" name="Rectangle 365"/>
          <p:cNvSpPr/>
          <p:nvPr/>
        </p:nvSpPr>
        <p:spPr>
          <a:xfrm>
            <a:off x="6934200" y="5486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7" name="Rectangle 366"/>
          <p:cNvSpPr/>
          <p:nvPr/>
        </p:nvSpPr>
        <p:spPr>
          <a:xfrm>
            <a:off x="4343400" y="54864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" name="Rectangle 367"/>
          <p:cNvSpPr/>
          <p:nvPr/>
        </p:nvSpPr>
        <p:spPr>
          <a:xfrm>
            <a:off x="4648200" y="54864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9" name="Rectangle 368"/>
          <p:cNvSpPr/>
          <p:nvPr/>
        </p:nvSpPr>
        <p:spPr>
          <a:xfrm>
            <a:off x="4953000" y="54864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5257800" y="5486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" name="Rounded Rectangle 244"/>
          <p:cNvSpPr/>
          <p:nvPr/>
        </p:nvSpPr>
        <p:spPr>
          <a:xfrm>
            <a:off x="8458200" y="914400"/>
            <a:ext cx="228600" cy="5715000"/>
          </a:xfrm>
          <a:prstGeom prst="roundRect">
            <a:avLst/>
          </a:prstGeom>
          <a:noFill/>
          <a:ln w="190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6" name="TextBox 245"/>
          <p:cNvSpPr txBox="1"/>
          <p:nvPr/>
        </p:nvSpPr>
        <p:spPr>
          <a:xfrm>
            <a:off x="387350" y="4648200"/>
            <a:ext cx="2736850" cy="738188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a possible path with smooth increase of injection but not many IP2 collisions</a:t>
            </a:r>
          </a:p>
        </p:txBody>
      </p:sp>
      <p:sp>
        <p:nvSpPr>
          <p:cNvPr id="357" name="Rectangle 356"/>
          <p:cNvSpPr/>
          <p:nvPr/>
        </p:nvSpPr>
        <p:spPr>
          <a:xfrm>
            <a:off x="3733800" y="4114800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" name="Rectangle 357"/>
          <p:cNvSpPr/>
          <p:nvPr/>
        </p:nvSpPr>
        <p:spPr>
          <a:xfrm>
            <a:off x="3962400" y="4114800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6019800" y="4114800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0" name="Rectangle 359"/>
          <p:cNvSpPr/>
          <p:nvPr/>
        </p:nvSpPr>
        <p:spPr>
          <a:xfrm>
            <a:off x="6324600" y="41148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1" name="Rectangle 370"/>
          <p:cNvSpPr/>
          <p:nvPr/>
        </p:nvSpPr>
        <p:spPr>
          <a:xfrm>
            <a:off x="6629400" y="41148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2" name="Rectangle 371"/>
          <p:cNvSpPr/>
          <p:nvPr/>
        </p:nvSpPr>
        <p:spPr>
          <a:xfrm>
            <a:off x="6934200" y="41148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3" name="Rectangle 372"/>
          <p:cNvSpPr/>
          <p:nvPr/>
        </p:nvSpPr>
        <p:spPr>
          <a:xfrm>
            <a:off x="4343400" y="4114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4" name="Rectangle 373"/>
          <p:cNvSpPr/>
          <p:nvPr/>
        </p:nvSpPr>
        <p:spPr>
          <a:xfrm>
            <a:off x="4648200" y="4114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5" name="Rectangle 374"/>
          <p:cNvSpPr/>
          <p:nvPr/>
        </p:nvSpPr>
        <p:spPr>
          <a:xfrm>
            <a:off x="4953000" y="4114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5257800" y="4114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7" name="Rectangle 376"/>
          <p:cNvSpPr/>
          <p:nvPr/>
        </p:nvSpPr>
        <p:spPr>
          <a:xfrm>
            <a:off x="3733800" y="5029200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8" name="Rectangle 377"/>
          <p:cNvSpPr/>
          <p:nvPr/>
        </p:nvSpPr>
        <p:spPr>
          <a:xfrm>
            <a:off x="3962400" y="5029200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9" name="Rectangle 378"/>
          <p:cNvSpPr/>
          <p:nvPr/>
        </p:nvSpPr>
        <p:spPr>
          <a:xfrm>
            <a:off x="6019800" y="5029200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0" name="Rectangle 379"/>
          <p:cNvSpPr/>
          <p:nvPr/>
        </p:nvSpPr>
        <p:spPr>
          <a:xfrm>
            <a:off x="6324600" y="5029200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5" name="Rectangle 384"/>
          <p:cNvSpPr/>
          <p:nvPr/>
        </p:nvSpPr>
        <p:spPr>
          <a:xfrm>
            <a:off x="6629400" y="5029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6" name="Rectangle 385"/>
          <p:cNvSpPr/>
          <p:nvPr/>
        </p:nvSpPr>
        <p:spPr>
          <a:xfrm>
            <a:off x="6934200" y="5029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7" name="Rectangle 386"/>
          <p:cNvSpPr/>
          <p:nvPr/>
        </p:nvSpPr>
        <p:spPr>
          <a:xfrm>
            <a:off x="4343400" y="5029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8" name="Rectangle 387"/>
          <p:cNvSpPr/>
          <p:nvPr/>
        </p:nvSpPr>
        <p:spPr>
          <a:xfrm>
            <a:off x="4648200" y="5029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" name="Rectangle 388"/>
          <p:cNvSpPr/>
          <p:nvPr/>
        </p:nvSpPr>
        <p:spPr>
          <a:xfrm>
            <a:off x="4953000" y="5029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0" name="Rectangle 389"/>
          <p:cNvSpPr/>
          <p:nvPr/>
        </p:nvSpPr>
        <p:spPr>
          <a:xfrm>
            <a:off x="5257800" y="5029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3733800" y="5715000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3962400" y="5715000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3" name="Rectangle 392"/>
          <p:cNvSpPr/>
          <p:nvPr/>
        </p:nvSpPr>
        <p:spPr>
          <a:xfrm>
            <a:off x="6019800" y="5715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4" name="Rectangle 393"/>
          <p:cNvSpPr/>
          <p:nvPr/>
        </p:nvSpPr>
        <p:spPr>
          <a:xfrm>
            <a:off x="6324600" y="5715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5" name="Rectangle 394"/>
          <p:cNvSpPr/>
          <p:nvPr/>
        </p:nvSpPr>
        <p:spPr>
          <a:xfrm>
            <a:off x="6629400" y="5715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6" name="Rectangle 395"/>
          <p:cNvSpPr/>
          <p:nvPr/>
        </p:nvSpPr>
        <p:spPr>
          <a:xfrm>
            <a:off x="6934200" y="57150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7" name="Rectangle 396"/>
          <p:cNvSpPr/>
          <p:nvPr/>
        </p:nvSpPr>
        <p:spPr>
          <a:xfrm>
            <a:off x="4343400" y="5715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8" name="Rectangle 397"/>
          <p:cNvSpPr/>
          <p:nvPr/>
        </p:nvSpPr>
        <p:spPr>
          <a:xfrm>
            <a:off x="4648200" y="5715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9" name="Rectangle 398"/>
          <p:cNvSpPr/>
          <p:nvPr/>
        </p:nvSpPr>
        <p:spPr>
          <a:xfrm>
            <a:off x="4953000" y="5715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0" name="Rectangle 399"/>
          <p:cNvSpPr/>
          <p:nvPr/>
        </p:nvSpPr>
        <p:spPr>
          <a:xfrm>
            <a:off x="5257800" y="5715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657600" y="1143000"/>
            <a:ext cx="5715000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36   00   00              00   00   00   00       300b+1s  286   2   288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00   00   00              36   00   00   00       300b+1s  292   0   282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00   36   00              36   00   00   00       444b+1s  430   0   426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00   00   00              36   36   00   00       444b+1s  436   1   420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00   36   36              00   00   00   00       444b+1s  424   2   432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36   36   00              00   00   00   00       444b+1s  424   4   432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00   36   00              36   36   00   00       588b+1s  574   1   564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36   00   00              36   36   00   00       588b+1s  574   3   564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00   00   00              36   36   36   00       588b+1s  580   2   558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36   36   36              00   00   00   00       588b+1s  562   6   576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00   36   00              36   36   36   00       732b+1s  718   2   702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00   36   36              36   36   00   00       732b+1s  712   3   708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00   00   00              36   36   36   36       732b+1s  724   3   696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36   36   36              36   00   00   00       732b+1s  706   6   714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00   36   36              36   36   36   00       876b+1s  856   4   846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00   36   00              36   36   36   36       876b+1s  862   3   840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00   00   36              36   36   36   36       876b+1s  862   3   840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36   36   36              36   36   00   00       876b+1s  850   7   852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00   36   36              36   36   36   36     1020b+1s 1000  5   984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36   36   00              36   36   36   36     1020b+1s 1000  7   984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36   36   36              36   36   36   00     1020b+1s  994  8   990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36   36   36              36   36   36   36     1164b+1s 1138  9  1128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12        36   36   36   36              36   36   36   36     1380b+1s 1342 13  1296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endParaRPr lang="en-US" sz="1200" kern="0" dirty="0">
              <a:latin typeface="+mn-lt"/>
            </a:endParaRPr>
          </a:p>
        </p:txBody>
      </p:sp>
      <p:sp>
        <p:nvSpPr>
          <p:cNvPr id="407" name="TextBox 406"/>
          <p:cNvSpPr txBox="1"/>
          <p:nvPr/>
        </p:nvSpPr>
        <p:spPr>
          <a:xfrm>
            <a:off x="381000" y="5586413"/>
            <a:ext cx="2743200" cy="738187"/>
          </a:xfrm>
          <a:prstGeom prst="rect">
            <a:avLst/>
          </a:prstGeom>
          <a:solidFill>
            <a:srgbClr val="FF99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a possible path with transiently more IP2 (&amp; IP8) collisions (but less IP1/5)</a:t>
            </a:r>
          </a:p>
        </p:txBody>
      </p:sp>
      <p:sp>
        <p:nvSpPr>
          <p:cNvPr id="294" name="Rectangle 293"/>
          <p:cNvSpPr/>
          <p:nvPr/>
        </p:nvSpPr>
        <p:spPr>
          <a:xfrm>
            <a:off x="3962400" y="6324600"/>
            <a:ext cx="2286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fill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Notable difference of 50ns </a:t>
            </a:r>
            <a:r>
              <a:rPr lang="en-US" dirty="0" err="1" smtClean="0"/>
              <a:t>vs</a:t>
            </a:r>
            <a:r>
              <a:rPr lang="en-US" dirty="0" smtClean="0"/>
              <a:t> 75ns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75ns: the natural step size for physics (four-fold symmetry) is 4x24b, i.e. 96 bunches extra</a:t>
            </a:r>
          </a:p>
          <a:p>
            <a:r>
              <a:rPr lang="en-US" smtClean="0"/>
              <a:t>50ns: the natural step size for physics (four-fold symmetry) is 4x36b, i.e. 144 bunches extra</a:t>
            </a:r>
          </a:p>
          <a:p>
            <a:r>
              <a:rPr lang="en-US" smtClean="0"/>
              <a:t>If not 144, then some of the 36b trains will not be used at best</a:t>
            </a:r>
          </a:p>
          <a:p>
            <a:pPr lvl="1"/>
            <a:r>
              <a:rPr lang="en-US" smtClean="0"/>
              <a:t>will cross 1 or 2 high lumi IR(s) without encountering any counter train</a:t>
            </a:r>
          </a:p>
          <a:p>
            <a:r>
              <a:rPr lang="en-US" smtClean="0"/>
              <a:t>Could consider alleviating this for the first 2 steps by using the two extra "gap-filling" 36b trains </a:t>
            </a:r>
          </a:p>
          <a:p>
            <a:pPr lvl="1"/>
            <a:r>
              <a:rPr lang="en-US" smtClean="0"/>
              <a:t>add 3x36b = 108b for these two steps, e.g.</a:t>
            </a:r>
          </a:p>
          <a:p>
            <a:pPr lvl="2"/>
            <a:r>
              <a:rPr lang="en-US" smtClean="0"/>
              <a:t>12b+3x36b+4x36b = 264b</a:t>
            </a:r>
          </a:p>
          <a:p>
            <a:pPr lvl="2"/>
            <a:r>
              <a:rPr lang="en-US" smtClean="0"/>
              <a:t>12b+3x(2*36b)+4x36b = 368b</a:t>
            </a:r>
          </a:p>
          <a:p>
            <a:pPr lvl="2"/>
            <a:r>
              <a:rPr lang="en-US" smtClean="0"/>
              <a:t>then +144b per step</a:t>
            </a:r>
          </a:p>
          <a:p>
            <a:pPr lvl="1"/>
            <a:r>
              <a:rPr lang="en-US" smtClean="0"/>
              <a:t>to be investigated...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 cstate="print"/>
          <a:srcRect l="11362" t="11362" r="11362" b="11362"/>
          <a:stretch>
            <a:fillRect/>
          </a:stretch>
        </p:blipFill>
        <p:spPr bwMode="auto">
          <a:xfrm>
            <a:off x="6019800" y="37338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7010400" y="3733800"/>
            <a:ext cx="3048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 rot="5400000">
            <a:off x="8153400" y="4876800"/>
            <a:ext cx="3048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 rot="5400000">
            <a:off x="5943600" y="4876800"/>
            <a:ext cx="3048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Lumi</a:t>
            </a:r>
            <a:r>
              <a:rPr lang="en-US" dirty="0" smtClean="0"/>
              <a:t> integration prospects: 50 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360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bunches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IP1/5</a:t>
                      </a:r>
                    </a:p>
                    <a:p>
                      <a:r>
                        <a:rPr lang="en-US" dirty="0" smtClean="0"/>
                        <a:t>pb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/20h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IP1/5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pb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cumul</a:t>
                      </a:r>
                      <a:r>
                        <a:rPr lang="en-US" baseline="0" dirty="0" smtClean="0"/>
                        <a:t>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IP8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pb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/20h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IP8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pb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cumul</a:t>
                      </a:r>
                      <a:r>
                        <a:rPr lang="en-US" baseline="0" dirty="0" smtClean="0"/>
                        <a:t>.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5257800"/>
            <a:ext cx="4010025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based on fill 1647, 12h, 200b @ 75ns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50ns test ramps during scrubbing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If possible (without affecting the priority test purposes):</a:t>
            </a:r>
          </a:p>
          <a:p>
            <a:endParaRPr lang="en-US" smtClean="0"/>
          </a:p>
          <a:p>
            <a:r>
              <a:rPr lang="en-US" smtClean="0"/>
              <a:t>declare STABLE BEAMS for ~20minutes</a:t>
            </a:r>
          </a:p>
          <a:p>
            <a:pPr lvl="1"/>
            <a:r>
              <a:rPr lang="en-US" smtClean="0"/>
              <a:t>use machine/beam modes: PROTON PHYSICS / STABLE BEAMS</a:t>
            </a:r>
          </a:p>
          <a:p>
            <a:endParaRPr lang="en-US" smtClean="0"/>
          </a:p>
          <a:p>
            <a:r>
              <a:rPr lang="en-US" smtClean="0"/>
              <a:t>make collisions </a:t>
            </a:r>
          </a:p>
          <a:p>
            <a:endParaRPr lang="en-US" smtClean="0"/>
          </a:p>
          <a:p>
            <a:r>
              <a:rPr lang="en-US" smtClean="0"/>
              <a:t>and non-colliding bunches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Main purpose of this request: </a:t>
            </a:r>
          </a:p>
          <a:p>
            <a:r>
              <a:rPr lang="en-US" smtClean="0"/>
              <a:t>check bkg conditions and compare with possible second test ramp after additional scrubbing ?</a:t>
            </a:r>
          </a:p>
          <a:p>
            <a:pPr lvl="1"/>
            <a:r>
              <a:rPr lang="en-US" smtClean="0"/>
              <a:t>see any difference ? (could be important for future scrubbing runs)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will define the "handy" sequence ?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efficient use of bunches for physics</a:t>
            </a:r>
          </a:p>
          <a:p>
            <a:pPr lvl="1"/>
            <a:r>
              <a:rPr lang="en-US" smtClean="0"/>
              <a:t>no trains crossing void =&gt; requires four-fold symmetry (one trains comes with its "companions", one per quadrant)</a:t>
            </a:r>
          </a:p>
          <a:p>
            <a:r>
              <a:rPr lang="en-US" smtClean="0"/>
              <a:t>studies of beam-beam effects</a:t>
            </a:r>
          </a:p>
          <a:p>
            <a:pPr lvl="1"/>
            <a:r>
              <a:rPr lang="en-US" smtClean="0"/>
              <a:t>trains always in the same "box"</a:t>
            </a:r>
          </a:p>
          <a:p>
            <a:pPr lvl="1"/>
            <a:r>
              <a:rPr lang="en-US" smtClean="0"/>
              <a:t>for a given train, HO and LR collisions does not depend on total intensity of the day =&gt; requires four-fold symmetry (one trains comes with its "companions", one per quadrant)</a:t>
            </a:r>
          </a:p>
          <a:p>
            <a:r>
              <a:rPr lang="en-US" smtClean="0"/>
              <a:t>studies of e-cloud effects ?</a:t>
            </a:r>
          </a:p>
          <a:p>
            <a:pPr lvl="1"/>
            <a:r>
              <a:rPr lang="en-US" smtClean="0"/>
              <a:t>what space between trains ?</a:t>
            </a:r>
          </a:p>
          <a:p>
            <a:r>
              <a:rPr lang="en-US" smtClean="0"/>
              <a:t>progressive increase of injection batch intensity ?</a:t>
            </a:r>
          </a:p>
          <a:p>
            <a:pPr lvl="1"/>
            <a:r>
              <a:rPr lang="en-US" smtClean="0"/>
              <a:t>how to introduce 2*24b, 3*24b, 4*24b (or 2*36b, 3*36b, 4*36b) ...</a:t>
            </a:r>
          </a:p>
          <a:p>
            <a:r>
              <a:rPr lang="en-US" smtClean="0"/>
              <a:t>expts' monitoring of: bkg (including satellites), pile-up/spillover, etc.</a:t>
            </a:r>
          </a:p>
          <a:p>
            <a:pPr lvl="1"/>
            <a:r>
              <a:rPr lang="en-US" smtClean="0"/>
              <a:t>again, keep each train at same position with same collision pattern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75 and 50 ns filling schemes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I use these boundary conditions</a:t>
            </a:r>
          </a:p>
          <a:p>
            <a:r>
              <a:rPr lang="en-US" smtClean="0"/>
              <a:t>AGK window: hardcoded last injectable bucket to be used: 31181 </a:t>
            </a:r>
          </a:p>
          <a:p>
            <a:r>
              <a:rPr lang="en-US" smtClean="0"/>
              <a:t>Start with an intermediate batch: 8 or 12 bunches (after the probe)</a:t>
            </a:r>
          </a:p>
          <a:p>
            <a:pPr lvl="1"/>
            <a:r>
              <a:rPr lang="en-US" smtClean="0"/>
              <a:t>sequence: 1 probe, 1 short train,  followed by the full batches</a:t>
            </a:r>
          </a:p>
          <a:p>
            <a:r>
              <a:rPr lang="en-US" smtClean="0"/>
              <a:t>Can inject SPS batches up to 4 x 24 (4 x 36) bunches.</a:t>
            </a:r>
          </a:p>
          <a:p>
            <a:r>
              <a:rPr lang="en-US" smtClean="0"/>
              <a:t>LHC Injection kicker gap: 925 ns.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With this =&gt; can make 920b@75ns and 1380b@50ns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59363"/>
          </a:xfrm>
        </p:spPr>
        <p:txBody>
          <a:bodyPr/>
          <a:lstStyle/>
          <a:p>
            <a:pPr>
              <a:defRPr/>
            </a:pPr>
            <a:r>
              <a:rPr lang="en-US" sz="1600" dirty="0" smtClean="0"/>
              <a:t>Building blocks</a:t>
            </a:r>
          </a:p>
          <a:p>
            <a:pPr lvl="1">
              <a:defRPr/>
            </a:pPr>
            <a:r>
              <a:rPr lang="en-US" sz="1400" dirty="0" smtClean="0"/>
              <a:t>8b train   			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12b train for 50ns</a:t>
            </a:r>
          </a:p>
          <a:p>
            <a:pPr lvl="1">
              <a:defRPr/>
            </a:pPr>
            <a:r>
              <a:rPr lang="en-US" sz="1400" dirty="0" smtClean="0"/>
              <a:t>n*24b batch  where n=1,2,3,4     	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n*36b for 50ns</a:t>
            </a:r>
          </a:p>
          <a:p>
            <a:pPr lvl="1">
              <a:defRPr/>
            </a:pPr>
            <a:r>
              <a:rPr lang="en-US" sz="1400" dirty="0" smtClean="0"/>
              <a:t>small individual bunch</a:t>
            </a:r>
          </a:p>
          <a:p>
            <a:pPr>
              <a:defRPr/>
            </a:pPr>
            <a:r>
              <a:rPr lang="en-US" sz="1600" dirty="0" smtClean="0"/>
              <a:t>Nomenclature </a:t>
            </a:r>
          </a:p>
          <a:p>
            <a:pPr lvl="1">
              <a:defRPr/>
            </a:pPr>
            <a:r>
              <a:rPr lang="en-US" sz="1400" dirty="0" smtClean="0"/>
              <a:t>a  “ * ”  stands for multiple trains in an SPS batch, like in 3*24b (72b in one transfer)</a:t>
            </a:r>
          </a:p>
          <a:p>
            <a:pPr lvl="1">
              <a:defRPr/>
            </a:pPr>
            <a:r>
              <a:rPr lang="en-US" sz="1400" dirty="0" smtClean="0"/>
              <a:t>a “ 4x ” stands for a 4-quadrant LHC structure, </a:t>
            </a:r>
          </a:p>
          <a:p>
            <a:pPr lvl="1">
              <a:defRPr/>
            </a:pPr>
            <a:r>
              <a:rPr lang="en-US" sz="1400" dirty="0" err="1" smtClean="0"/>
              <a:t>NonColl</a:t>
            </a:r>
            <a:r>
              <a:rPr lang="en-US" sz="1400" dirty="0" smtClean="0"/>
              <a:t>  means shifting a pattern such as to make non-colliding bunches at IP1/5</a:t>
            </a:r>
          </a:p>
          <a:p>
            <a:pPr>
              <a:buFont typeface="Wingdings" pitchFamily="2" charset="2"/>
              <a:buNone/>
              <a:defRPr/>
            </a:pPr>
            <a:endParaRPr lang="en-US" sz="1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75ns:  (similar for 50ns)</a:t>
            </a:r>
          </a:p>
          <a:p>
            <a:pPr>
              <a:defRPr/>
            </a:pPr>
            <a:r>
              <a:rPr lang="en-US" sz="1600" dirty="0" smtClean="0"/>
              <a:t>From 200b to 776b:  use  8b+4x(</a:t>
            </a:r>
            <a:r>
              <a:rPr lang="en-US" sz="1600" dirty="0" smtClean="0">
                <a:solidFill>
                  <a:srgbClr val="FF33CC"/>
                </a:solidFill>
              </a:rPr>
              <a:t>m*24b</a:t>
            </a:r>
            <a:r>
              <a:rPr lang="en-US" sz="1600" dirty="0" smtClean="0"/>
              <a:t>+</a:t>
            </a:r>
            <a:r>
              <a:rPr lang="en-US" sz="1600" dirty="0" smtClean="0">
                <a:solidFill>
                  <a:srgbClr val="009900"/>
                </a:solidFill>
              </a:rPr>
              <a:t>n*24b</a:t>
            </a:r>
            <a:r>
              <a:rPr lang="en-US" sz="1600" dirty="0" smtClean="0"/>
              <a:t>),  where </a:t>
            </a:r>
            <a:r>
              <a:rPr lang="en-US" sz="1600" dirty="0" smtClean="0">
                <a:solidFill>
                  <a:srgbClr val="FF33CC"/>
                </a:solidFill>
              </a:rPr>
              <a:t>m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009900"/>
                </a:solidFill>
              </a:rPr>
              <a:t>n</a:t>
            </a:r>
            <a:r>
              <a:rPr lang="en-US" sz="1600" dirty="0" smtClean="0"/>
              <a:t> = 1,2,3,4</a:t>
            </a:r>
          </a:p>
          <a:p>
            <a:pPr lvl="1"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increase  k=</a:t>
            </a:r>
            <a:r>
              <a:rPr lang="en-US" sz="1400" dirty="0" err="1" smtClean="0">
                <a:solidFill>
                  <a:srgbClr val="FF0000"/>
                </a:solidFill>
              </a:rPr>
              <a:t>m+n</a:t>
            </a:r>
            <a:r>
              <a:rPr lang="en-US" sz="1400" dirty="0" smtClean="0">
                <a:solidFill>
                  <a:srgbClr val="FF0000"/>
                </a:solidFill>
              </a:rPr>
              <a:t>  by  +1  at every step</a:t>
            </a:r>
            <a:r>
              <a:rPr lang="en-US" sz="1400" dirty="0" smtClean="0"/>
              <a:t>  </a:t>
            </a:r>
          </a:p>
          <a:p>
            <a:pPr lvl="1">
              <a:defRPr/>
            </a:pPr>
            <a:r>
              <a:rPr lang="en-US" sz="1400" dirty="0" smtClean="0"/>
              <a:t>keep fixed the positions of all 24b trains</a:t>
            </a:r>
          </a:p>
          <a:p>
            <a:pPr lvl="1">
              <a:defRPr/>
            </a:pPr>
            <a:r>
              <a:rPr lang="en-US" sz="1400" dirty="0" smtClean="0"/>
              <a:t>shifts for non-colliding beam1 and beam2 bunches in IP1/5 (keep same shifts all the time)</a:t>
            </a:r>
          </a:p>
          <a:p>
            <a:pPr>
              <a:defRPr/>
            </a:pPr>
            <a:r>
              <a:rPr lang="en-US" sz="1600" dirty="0" smtClean="0"/>
              <a:t>Max 920b: 4x(2*24b+4*24b+4*24b) , but replace first  2*24b by 8b</a:t>
            </a:r>
            <a:endParaRPr lang="en-US" sz="1400" dirty="0" smtClean="0"/>
          </a:p>
          <a:p>
            <a:pPr lvl="1">
              <a:defRPr/>
            </a:pPr>
            <a:r>
              <a:rPr lang="en-US" sz="1400" dirty="0" smtClean="0"/>
              <a:t>optimize the 4*24b for IP1/5 first and then IP8, while introducing non-colliding bunches for IP1/5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 cstate="print"/>
          <a:srcRect l="11362" t="11362" r="11362" b="11362"/>
          <a:stretch>
            <a:fillRect/>
          </a:stretch>
        </p:blipFill>
        <p:spPr bwMode="auto">
          <a:xfrm>
            <a:off x="3581400" y="914400"/>
            <a:ext cx="533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581400" y="914400"/>
            <a:ext cx="5334000" cy="5334000"/>
            <a:chOff x="3352800" y="914400"/>
            <a:chExt cx="5334000" cy="5334000"/>
          </a:xfrm>
        </p:grpSpPr>
        <p:sp>
          <p:nvSpPr>
            <p:cNvPr id="7" name="Block Arc 6"/>
            <p:cNvSpPr/>
            <p:nvPr/>
          </p:nvSpPr>
          <p:spPr>
            <a:xfrm>
              <a:off x="3352800" y="914400"/>
              <a:ext cx="5334000" cy="5334000"/>
            </a:xfrm>
            <a:prstGeom prst="blockArc">
              <a:avLst>
                <a:gd name="adj1" fmla="val 11368358"/>
                <a:gd name="adj2" fmla="val 13350659"/>
                <a:gd name="adj3" fmla="val 2400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Block Arc 8"/>
            <p:cNvSpPr/>
            <p:nvPr/>
          </p:nvSpPr>
          <p:spPr>
            <a:xfrm>
              <a:off x="3352800" y="914400"/>
              <a:ext cx="5334000" cy="5334000"/>
            </a:xfrm>
            <a:prstGeom prst="blockArc">
              <a:avLst>
                <a:gd name="adj1" fmla="val 16694789"/>
                <a:gd name="adj2" fmla="val 18705551"/>
                <a:gd name="adj3" fmla="val 2379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10800000">
              <a:off x="3352800" y="914400"/>
              <a:ext cx="5334000" cy="5334000"/>
            </a:xfrm>
            <a:prstGeom prst="blockArc">
              <a:avLst>
                <a:gd name="adj1" fmla="val 11368358"/>
                <a:gd name="adj2" fmla="val 13350659"/>
                <a:gd name="adj3" fmla="val 2400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Block Arc 24"/>
            <p:cNvSpPr/>
            <p:nvPr/>
          </p:nvSpPr>
          <p:spPr>
            <a:xfrm rot="10800000">
              <a:off x="3352800" y="914400"/>
              <a:ext cx="5334000" cy="5334000"/>
            </a:xfrm>
            <a:prstGeom prst="blockArc">
              <a:avLst>
                <a:gd name="adj1" fmla="val 16694789"/>
                <a:gd name="adj2" fmla="val 18705551"/>
                <a:gd name="adj3" fmla="val 2379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733800" y="1066800"/>
            <a:ext cx="5029200" cy="5029200"/>
            <a:chOff x="3733800" y="1066800"/>
            <a:chExt cx="5029200" cy="5029200"/>
          </a:xfrm>
        </p:grpSpPr>
        <p:sp>
          <p:nvSpPr>
            <p:cNvPr id="14" name="Block Arc 13"/>
            <p:cNvSpPr/>
            <p:nvPr/>
          </p:nvSpPr>
          <p:spPr>
            <a:xfrm>
              <a:off x="3733800" y="1066800"/>
              <a:ext cx="5029200" cy="5029200"/>
            </a:xfrm>
            <a:prstGeom prst="blockArc">
              <a:avLst>
                <a:gd name="adj1" fmla="val 11527265"/>
                <a:gd name="adj2" fmla="val 13503605"/>
                <a:gd name="adj3" fmla="val 2600"/>
              </a:avLst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Block Arc 14"/>
            <p:cNvSpPr/>
            <p:nvPr/>
          </p:nvSpPr>
          <p:spPr>
            <a:xfrm>
              <a:off x="3733800" y="1066800"/>
              <a:ext cx="5029200" cy="5029200"/>
            </a:xfrm>
            <a:prstGeom prst="blockArc">
              <a:avLst>
                <a:gd name="adj1" fmla="val 16929223"/>
                <a:gd name="adj2" fmla="val 18932466"/>
                <a:gd name="adj3" fmla="val 2631"/>
              </a:avLst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Block Arc 26"/>
            <p:cNvSpPr/>
            <p:nvPr/>
          </p:nvSpPr>
          <p:spPr>
            <a:xfrm rot="10800000">
              <a:off x="3733800" y="1066800"/>
              <a:ext cx="5029200" cy="5029200"/>
            </a:xfrm>
            <a:prstGeom prst="blockArc">
              <a:avLst>
                <a:gd name="adj1" fmla="val 11527265"/>
                <a:gd name="adj2" fmla="val 13503605"/>
                <a:gd name="adj3" fmla="val 2600"/>
              </a:avLst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rot="10800000">
              <a:off x="3733800" y="1066800"/>
              <a:ext cx="5029200" cy="5029200"/>
            </a:xfrm>
            <a:prstGeom prst="blockArc">
              <a:avLst>
                <a:gd name="adj1" fmla="val 16929223"/>
                <a:gd name="adj2" fmla="val 18932466"/>
                <a:gd name="adj3" fmla="val 2631"/>
              </a:avLst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581400" y="914400"/>
            <a:ext cx="5334000" cy="5334000"/>
            <a:chOff x="2895601" y="914400"/>
            <a:chExt cx="5334000" cy="5334000"/>
          </a:xfrm>
        </p:grpSpPr>
        <p:sp>
          <p:nvSpPr>
            <p:cNvPr id="8" name="Block Arc 7"/>
            <p:cNvSpPr/>
            <p:nvPr/>
          </p:nvSpPr>
          <p:spPr>
            <a:xfrm>
              <a:off x="2895601" y="914400"/>
              <a:ext cx="5334000" cy="5334000"/>
            </a:xfrm>
            <a:prstGeom prst="blockArc">
              <a:avLst>
                <a:gd name="adj1" fmla="val 13460720"/>
                <a:gd name="adj2" fmla="val 15422201"/>
                <a:gd name="adj3" fmla="val 2304"/>
              </a:avLst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Block Arc 9"/>
            <p:cNvSpPr/>
            <p:nvPr/>
          </p:nvSpPr>
          <p:spPr>
            <a:xfrm>
              <a:off x="2895601" y="914400"/>
              <a:ext cx="5334000" cy="5334000"/>
            </a:xfrm>
            <a:prstGeom prst="blockArc">
              <a:avLst>
                <a:gd name="adj1" fmla="val 18869339"/>
                <a:gd name="adj2" fmla="val 20842618"/>
                <a:gd name="adj3" fmla="val 2286"/>
              </a:avLst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rot="10800000">
              <a:off x="2895601" y="914400"/>
              <a:ext cx="5334000" cy="5334000"/>
            </a:xfrm>
            <a:prstGeom prst="blockArc">
              <a:avLst>
                <a:gd name="adj1" fmla="val 13460720"/>
                <a:gd name="adj2" fmla="val 15422201"/>
                <a:gd name="adj3" fmla="val 2304"/>
              </a:avLst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Block Arc 25"/>
            <p:cNvSpPr/>
            <p:nvPr/>
          </p:nvSpPr>
          <p:spPr>
            <a:xfrm rot="10800000">
              <a:off x="2895601" y="914400"/>
              <a:ext cx="5334000" cy="5334000"/>
            </a:xfrm>
            <a:prstGeom prst="blockArc">
              <a:avLst>
                <a:gd name="adj1" fmla="val 18869339"/>
                <a:gd name="adj2" fmla="val 20842618"/>
                <a:gd name="adj3" fmla="val 2286"/>
              </a:avLst>
            </a:prstGeom>
            <a:noFill/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illustrative reminder: 776b   -  75 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2438400"/>
            <a:ext cx="3276600" cy="2057400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Beam1 "m-pattern"</a:t>
            </a:r>
          </a:p>
          <a:p>
            <a:endParaRPr lang="en-US" smtClean="0"/>
          </a:p>
          <a:p>
            <a:r>
              <a:rPr lang="en-US" smtClean="0"/>
              <a:t>Beam1 "n-pattern"</a:t>
            </a:r>
          </a:p>
        </p:txBody>
      </p: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3733800" y="1066800"/>
            <a:ext cx="5029200" cy="5029200"/>
            <a:chOff x="3505200" y="1066800"/>
            <a:chExt cx="5029200" cy="5029200"/>
          </a:xfrm>
        </p:grpSpPr>
        <p:sp>
          <p:nvSpPr>
            <p:cNvPr id="16" name="Block Arc 15"/>
            <p:cNvSpPr/>
            <p:nvPr/>
          </p:nvSpPr>
          <p:spPr>
            <a:xfrm>
              <a:off x="3505200" y="1066800"/>
              <a:ext cx="5029200" cy="5029200"/>
            </a:xfrm>
            <a:prstGeom prst="blockArc">
              <a:avLst>
                <a:gd name="adj1" fmla="val 19041025"/>
                <a:gd name="adj2" fmla="val 21053245"/>
                <a:gd name="adj3" fmla="val 2659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Block Arc 16"/>
            <p:cNvSpPr/>
            <p:nvPr/>
          </p:nvSpPr>
          <p:spPr>
            <a:xfrm>
              <a:off x="3505200" y="1066800"/>
              <a:ext cx="5029200" cy="5029200"/>
            </a:xfrm>
            <a:prstGeom prst="blockArc">
              <a:avLst>
                <a:gd name="adj1" fmla="val 13615257"/>
                <a:gd name="adj2" fmla="val 15603776"/>
                <a:gd name="adj3" fmla="val 2616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Block Arc 28"/>
            <p:cNvSpPr/>
            <p:nvPr/>
          </p:nvSpPr>
          <p:spPr>
            <a:xfrm rot="10800000">
              <a:off x="3505200" y="1066800"/>
              <a:ext cx="5029200" cy="5029200"/>
            </a:xfrm>
            <a:prstGeom prst="blockArc">
              <a:avLst>
                <a:gd name="adj1" fmla="val 19041025"/>
                <a:gd name="adj2" fmla="val 21053245"/>
                <a:gd name="adj3" fmla="val 2659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Block Arc 29"/>
            <p:cNvSpPr/>
            <p:nvPr/>
          </p:nvSpPr>
          <p:spPr>
            <a:xfrm rot="10800000">
              <a:off x="3505200" y="1066800"/>
              <a:ext cx="5029200" cy="5029200"/>
            </a:xfrm>
            <a:prstGeom prst="blockArc">
              <a:avLst>
                <a:gd name="adj1" fmla="val 13615257"/>
                <a:gd name="adj2" fmla="val 15603776"/>
                <a:gd name="adj3" fmla="val 2616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7239000" y="3505200"/>
            <a:ext cx="1295400" cy="685800"/>
          </a:xfrm>
          <a:prstGeom prst="straightConnector1">
            <a:avLst/>
          </a:prstGeom>
          <a:ln w="28575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315200" y="2590800"/>
            <a:ext cx="1066800" cy="762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895600" y="3124200"/>
            <a:ext cx="685800" cy="228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743200" y="4191000"/>
            <a:ext cx="914400" cy="228600"/>
          </a:xfrm>
          <a:prstGeom prst="straightConnector1">
            <a:avLst/>
          </a:prstGeom>
          <a:ln w="28575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 txBox="1">
            <a:spLocks/>
          </p:cNvSpPr>
          <p:nvPr/>
        </p:nvSpPr>
        <p:spPr bwMode="auto">
          <a:xfrm>
            <a:off x="228600" y="3124200"/>
            <a:ext cx="3276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buSzPct val="70000"/>
              <a:buFont typeface="Wingdings" pitchFamily="2" charset="2"/>
              <a:buChar char="q"/>
              <a:defRPr/>
            </a:pPr>
            <a:r>
              <a:rPr lang="en-US" sz="2000" kern="0" dirty="0">
                <a:latin typeface="+mn-lt"/>
              </a:rPr>
              <a:t>Beam2 "m-pattern"</a:t>
            </a:r>
          </a:p>
          <a:p>
            <a:pPr marL="342900" indent="-342900" eaLnBrk="0" hangingPunct="0">
              <a:spcBef>
                <a:spcPts val="600"/>
              </a:spcBef>
              <a:buSzPct val="70000"/>
              <a:buFont typeface="Wingdings" pitchFamily="2" charset="2"/>
              <a:buChar char="q"/>
              <a:defRPr/>
            </a:pPr>
            <a:endParaRPr lang="en-US" sz="2000" kern="0" dirty="0">
              <a:latin typeface="+mn-lt"/>
            </a:endParaRPr>
          </a:p>
          <a:p>
            <a:pPr marL="342900" indent="-342900" eaLnBrk="0" hangingPunct="0">
              <a:spcBef>
                <a:spcPts val="600"/>
              </a:spcBef>
              <a:buSzPct val="70000"/>
              <a:buFont typeface="Wingdings" pitchFamily="2" charset="2"/>
              <a:buChar char="q"/>
              <a:defRPr/>
            </a:pPr>
            <a:r>
              <a:rPr lang="en-US" sz="2000" kern="0" dirty="0">
                <a:latin typeface="+mn-lt"/>
              </a:rPr>
              <a:t>Beam2 "n-pattern"</a:t>
            </a:r>
          </a:p>
          <a:p>
            <a:pPr marL="342900" indent="-342900" eaLnBrk="0" hangingPunct="0">
              <a:spcBef>
                <a:spcPts val="600"/>
              </a:spcBef>
              <a:buSzPct val="70000"/>
              <a:buFont typeface="Wingdings" pitchFamily="2" charset="2"/>
              <a:buChar char="q"/>
              <a:defRPr/>
            </a:pPr>
            <a:endParaRPr lang="en-US" sz="2000" kern="0" dirty="0">
              <a:latin typeface="+mn-lt"/>
            </a:endParaRPr>
          </a:p>
        </p:txBody>
      </p:sp>
      <p:sp>
        <p:nvSpPr>
          <p:cNvPr id="6158" name="TextBox 31"/>
          <p:cNvSpPr txBox="1">
            <a:spLocks noChangeArrowheads="1"/>
          </p:cNvSpPr>
          <p:nvPr/>
        </p:nvSpPr>
        <p:spPr bwMode="auto">
          <a:xfrm>
            <a:off x="6096000" y="584993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6159" name="TextBox 32"/>
          <p:cNvSpPr txBox="1">
            <a:spLocks noChangeArrowheads="1"/>
          </p:cNvSpPr>
          <p:nvPr/>
        </p:nvSpPr>
        <p:spPr bwMode="auto">
          <a:xfrm>
            <a:off x="6016625" y="1049338"/>
            <a:ext cx="536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17821</a:t>
            </a:r>
          </a:p>
        </p:txBody>
      </p:sp>
      <p:sp>
        <p:nvSpPr>
          <p:cNvPr id="6160" name="TextBox 33"/>
          <p:cNvSpPr txBox="1">
            <a:spLocks noChangeArrowheads="1"/>
          </p:cNvSpPr>
          <p:nvPr/>
        </p:nvSpPr>
        <p:spPr bwMode="auto">
          <a:xfrm>
            <a:off x="3657600" y="3429000"/>
            <a:ext cx="5365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26731</a:t>
            </a:r>
          </a:p>
        </p:txBody>
      </p:sp>
      <p:sp>
        <p:nvSpPr>
          <p:cNvPr id="6161" name="TextBox 34"/>
          <p:cNvSpPr txBox="1">
            <a:spLocks noChangeArrowheads="1"/>
          </p:cNvSpPr>
          <p:nvPr/>
        </p:nvSpPr>
        <p:spPr bwMode="auto">
          <a:xfrm>
            <a:off x="8372475" y="3429000"/>
            <a:ext cx="4667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8911</a:t>
            </a:r>
          </a:p>
        </p:txBody>
      </p: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106363" y="1171575"/>
            <a:ext cx="8532812" cy="5305425"/>
            <a:chOff x="106343" y="1171575"/>
            <a:chExt cx="8532832" cy="5305425"/>
          </a:xfrm>
        </p:grpSpPr>
        <p:sp>
          <p:nvSpPr>
            <p:cNvPr id="34" name="TextBox 33"/>
            <p:cNvSpPr txBox="1"/>
            <p:nvPr/>
          </p:nvSpPr>
          <p:spPr>
            <a:xfrm>
              <a:off x="106343" y="6107113"/>
              <a:ext cx="4237047" cy="3698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/>
                <a:t>for 920b , fill in the gaps with 3x (2*24b)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3038462" y="3629025"/>
              <a:ext cx="647702" cy="2400300"/>
            </a:xfrm>
            <a:custGeom>
              <a:avLst/>
              <a:gdLst>
                <a:gd name="connsiteX0" fmla="*/ 0 w 647700"/>
                <a:gd name="connsiteY0" fmla="*/ 2400300 h 2400300"/>
                <a:gd name="connsiteX1" fmla="*/ 142875 w 647700"/>
                <a:gd name="connsiteY1" fmla="*/ 361950 h 2400300"/>
                <a:gd name="connsiteX2" fmla="*/ 352425 w 647700"/>
                <a:gd name="connsiteY2" fmla="*/ 428625 h 2400300"/>
                <a:gd name="connsiteX3" fmla="*/ 647700 w 647700"/>
                <a:gd name="connsiteY3" fmla="*/ 0 h 240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00" h="2400300">
                  <a:moveTo>
                    <a:pt x="0" y="2400300"/>
                  </a:moveTo>
                  <a:cubicBezTo>
                    <a:pt x="42069" y="1545431"/>
                    <a:pt x="84138" y="690562"/>
                    <a:pt x="142875" y="361950"/>
                  </a:cubicBezTo>
                  <a:cubicBezTo>
                    <a:pt x="201612" y="33338"/>
                    <a:pt x="268288" y="488950"/>
                    <a:pt x="352425" y="428625"/>
                  </a:cubicBezTo>
                  <a:cubicBezTo>
                    <a:pt x="436562" y="368300"/>
                    <a:pt x="542131" y="184150"/>
                    <a:pt x="64770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057512" y="1171575"/>
              <a:ext cx="3019432" cy="4848225"/>
            </a:xfrm>
            <a:custGeom>
              <a:avLst/>
              <a:gdLst>
                <a:gd name="connsiteX0" fmla="*/ 0 w 3019425"/>
                <a:gd name="connsiteY0" fmla="*/ 4848225 h 4848225"/>
                <a:gd name="connsiteX1" fmla="*/ 2381250 w 3019425"/>
                <a:gd name="connsiteY1" fmla="*/ 828675 h 4848225"/>
                <a:gd name="connsiteX2" fmla="*/ 2800350 w 3019425"/>
                <a:gd name="connsiteY2" fmla="*/ 904875 h 4848225"/>
                <a:gd name="connsiteX3" fmla="*/ 3019425 w 3019425"/>
                <a:gd name="connsiteY3" fmla="*/ 0 h 4848225"/>
                <a:gd name="connsiteX4" fmla="*/ 3019425 w 3019425"/>
                <a:gd name="connsiteY4" fmla="*/ 0 h 484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9425" h="4848225">
                  <a:moveTo>
                    <a:pt x="0" y="4848225"/>
                  </a:moveTo>
                  <a:cubicBezTo>
                    <a:pt x="957262" y="3167062"/>
                    <a:pt x="1914525" y="1485900"/>
                    <a:pt x="2381250" y="828675"/>
                  </a:cubicBezTo>
                  <a:cubicBezTo>
                    <a:pt x="2847975" y="171450"/>
                    <a:pt x="2693988" y="1042988"/>
                    <a:pt x="2800350" y="904875"/>
                  </a:cubicBezTo>
                  <a:cubicBezTo>
                    <a:pt x="2906713" y="766763"/>
                    <a:pt x="3019425" y="0"/>
                    <a:pt x="3019425" y="0"/>
                  </a:cubicBezTo>
                  <a:lnTo>
                    <a:pt x="3019425" y="0"/>
                  </a:ln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038462" y="3714750"/>
              <a:ext cx="5600713" cy="2305050"/>
            </a:xfrm>
            <a:custGeom>
              <a:avLst/>
              <a:gdLst>
                <a:gd name="connsiteX0" fmla="*/ 0 w 5600700"/>
                <a:gd name="connsiteY0" fmla="*/ 2305050 h 2305050"/>
                <a:gd name="connsiteX1" fmla="*/ 3086100 w 5600700"/>
                <a:gd name="connsiteY1" fmla="*/ 485775 h 2305050"/>
                <a:gd name="connsiteX2" fmla="*/ 3390900 w 5600700"/>
                <a:gd name="connsiteY2" fmla="*/ 1057275 h 2305050"/>
                <a:gd name="connsiteX3" fmla="*/ 5600700 w 5600700"/>
                <a:gd name="connsiteY3" fmla="*/ 0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00700" h="2305050">
                  <a:moveTo>
                    <a:pt x="0" y="2305050"/>
                  </a:moveTo>
                  <a:cubicBezTo>
                    <a:pt x="1260475" y="1499394"/>
                    <a:pt x="2520950" y="693738"/>
                    <a:pt x="3086100" y="485775"/>
                  </a:cubicBezTo>
                  <a:cubicBezTo>
                    <a:pt x="3651250" y="277812"/>
                    <a:pt x="2971800" y="1138237"/>
                    <a:pt x="3390900" y="1057275"/>
                  </a:cubicBezTo>
                  <a:cubicBezTo>
                    <a:pt x="3810000" y="976313"/>
                    <a:pt x="4705350" y="488156"/>
                    <a:pt x="5600700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4038600" y="6096000"/>
            <a:ext cx="2590800" cy="609600"/>
          </a:xfrm>
          <a:prstGeom prst="ellipse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 rot="1299743">
            <a:off x="3967163" y="3097213"/>
            <a:ext cx="1609725" cy="376237"/>
          </a:xfrm>
          <a:prstGeom prst="ellipse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114800" y="4572000"/>
            <a:ext cx="609600" cy="10668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shifts</a:t>
            </a:r>
            <a:endParaRPr lang="en-US" dirty="0"/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1989138" y="4972050"/>
            <a:ext cx="3297237" cy="817563"/>
            <a:chOff x="1989138" y="4972050"/>
            <a:chExt cx="3297237" cy="817563"/>
          </a:xfrm>
        </p:grpSpPr>
        <p:sp>
          <p:nvSpPr>
            <p:cNvPr id="4" name="Freeform 3"/>
            <p:cNvSpPr/>
            <p:nvPr/>
          </p:nvSpPr>
          <p:spPr>
            <a:xfrm>
              <a:off x="2819400" y="4972050"/>
              <a:ext cx="457200" cy="295275"/>
            </a:xfrm>
            <a:custGeom>
              <a:avLst/>
              <a:gdLst>
                <a:gd name="connsiteX0" fmla="*/ 0 w 542925"/>
                <a:gd name="connsiteY0" fmla="*/ 295275 h 295275"/>
                <a:gd name="connsiteX1" fmla="*/ 542925 w 542925"/>
                <a:gd name="connsiteY1" fmla="*/ 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2925" h="295275">
                  <a:moveTo>
                    <a:pt x="0" y="295275"/>
                  </a:moveTo>
                  <a:lnTo>
                    <a:pt x="542925" y="0"/>
                  </a:lnTo>
                </a:path>
              </a:pathLst>
            </a:custGeom>
            <a:ln w="28575">
              <a:solidFill>
                <a:srgbClr val="92D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800475" y="4972050"/>
              <a:ext cx="390525" cy="295275"/>
            </a:xfrm>
            <a:custGeom>
              <a:avLst/>
              <a:gdLst>
                <a:gd name="connsiteX0" fmla="*/ 0 w 542925"/>
                <a:gd name="connsiteY0" fmla="*/ 295275 h 295275"/>
                <a:gd name="connsiteX1" fmla="*/ 542925 w 542925"/>
                <a:gd name="connsiteY1" fmla="*/ 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2925" h="295275">
                  <a:moveTo>
                    <a:pt x="0" y="295275"/>
                  </a:moveTo>
                  <a:lnTo>
                    <a:pt x="542925" y="0"/>
                  </a:lnTo>
                </a:path>
              </a:pathLst>
            </a:custGeom>
            <a:ln w="28575">
              <a:solidFill>
                <a:srgbClr val="92D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648200" y="4972050"/>
              <a:ext cx="390525" cy="295275"/>
            </a:xfrm>
            <a:custGeom>
              <a:avLst/>
              <a:gdLst>
                <a:gd name="connsiteX0" fmla="*/ 0 w 542925"/>
                <a:gd name="connsiteY0" fmla="*/ 295275 h 295275"/>
                <a:gd name="connsiteX1" fmla="*/ 542925 w 542925"/>
                <a:gd name="connsiteY1" fmla="*/ 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2925" h="295275">
                  <a:moveTo>
                    <a:pt x="0" y="295275"/>
                  </a:moveTo>
                  <a:lnTo>
                    <a:pt x="542925" y="0"/>
                  </a:lnTo>
                </a:path>
              </a:pathLst>
            </a:custGeom>
            <a:ln w="28575">
              <a:solidFill>
                <a:srgbClr val="92D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989138" y="5029200"/>
              <a:ext cx="3297237" cy="760413"/>
            </a:xfrm>
            <a:custGeom>
              <a:avLst/>
              <a:gdLst>
                <a:gd name="connsiteX0" fmla="*/ 3297237 w 3297237"/>
                <a:gd name="connsiteY0" fmla="*/ 333375 h 760412"/>
                <a:gd name="connsiteX1" fmla="*/ 1211262 w 3297237"/>
                <a:gd name="connsiteY1" fmla="*/ 676275 h 760412"/>
                <a:gd name="connsiteX2" fmla="*/ 182562 w 3297237"/>
                <a:gd name="connsiteY2" fmla="*/ 714375 h 760412"/>
                <a:gd name="connsiteX3" fmla="*/ 115887 w 3297237"/>
                <a:gd name="connsiteY3" fmla="*/ 400050 h 760412"/>
                <a:gd name="connsiteX4" fmla="*/ 525462 w 3297237"/>
                <a:gd name="connsiteY4" fmla="*/ 0 h 760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7237" h="760412">
                  <a:moveTo>
                    <a:pt x="3297237" y="333375"/>
                  </a:moveTo>
                  <a:cubicBezTo>
                    <a:pt x="2513805" y="473075"/>
                    <a:pt x="1730374" y="612775"/>
                    <a:pt x="1211262" y="676275"/>
                  </a:cubicBezTo>
                  <a:cubicBezTo>
                    <a:pt x="692150" y="739775"/>
                    <a:pt x="365124" y="760412"/>
                    <a:pt x="182562" y="714375"/>
                  </a:cubicBezTo>
                  <a:cubicBezTo>
                    <a:pt x="0" y="668338"/>
                    <a:pt x="58737" y="519113"/>
                    <a:pt x="115887" y="400050"/>
                  </a:cubicBezTo>
                  <a:cubicBezTo>
                    <a:pt x="173037" y="280988"/>
                    <a:pt x="349249" y="140494"/>
                    <a:pt x="525462" y="0"/>
                  </a:cubicBezTo>
                </a:path>
              </a:pathLst>
            </a:custGeom>
            <a:ln w="28575">
              <a:solidFill>
                <a:srgbClr val="92D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2" name="Right Brace 11"/>
          <p:cNvSpPr/>
          <p:nvPr/>
        </p:nvSpPr>
        <p:spPr>
          <a:xfrm>
            <a:off x="5715000" y="3048000"/>
            <a:ext cx="152400" cy="609600"/>
          </a:xfrm>
          <a:prstGeom prst="rightBrace">
            <a:avLst>
              <a:gd name="adj1" fmla="val 28333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43600" y="3200400"/>
            <a:ext cx="2262188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no change for IP1/5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0" y="4419600"/>
            <a:ext cx="1787525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change in IP1/5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648200" y="4572000"/>
            <a:ext cx="13716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 rot="1299743">
            <a:off x="3975100" y="4856163"/>
            <a:ext cx="1609725" cy="376237"/>
          </a:xfrm>
          <a:prstGeom prst="ellipse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 rot="1299743">
            <a:off x="3178175" y="4902200"/>
            <a:ext cx="1609725" cy="376238"/>
          </a:xfrm>
          <a:prstGeom prst="ellipse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1884363" y="4419600"/>
            <a:ext cx="3297237" cy="857250"/>
            <a:chOff x="1884363" y="4419600"/>
            <a:chExt cx="3297237" cy="857250"/>
          </a:xfrm>
        </p:grpSpPr>
        <p:sp>
          <p:nvSpPr>
            <p:cNvPr id="9" name="Freeform 8"/>
            <p:cNvSpPr/>
            <p:nvPr/>
          </p:nvSpPr>
          <p:spPr>
            <a:xfrm>
              <a:off x="2819400" y="4953000"/>
              <a:ext cx="514350" cy="304800"/>
            </a:xfrm>
            <a:custGeom>
              <a:avLst/>
              <a:gdLst>
                <a:gd name="connsiteX0" fmla="*/ 514350 w 514350"/>
                <a:gd name="connsiteY0" fmla="*/ 304800 h 304800"/>
                <a:gd name="connsiteX1" fmla="*/ 0 w 514350"/>
                <a:gd name="connsiteY1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4350" h="304800">
                  <a:moveTo>
                    <a:pt x="514350" y="30480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99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810000" y="4972050"/>
              <a:ext cx="381000" cy="304800"/>
            </a:xfrm>
            <a:custGeom>
              <a:avLst/>
              <a:gdLst>
                <a:gd name="connsiteX0" fmla="*/ 514350 w 514350"/>
                <a:gd name="connsiteY0" fmla="*/ 304800 h 304800"/>
                <a:gd name="connsiteX1" fmla="*/ 0 w 514350"/>
                <a:gd name="connsiteY1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4350" h="304800">
                  <a:moveTo>
                    <a:pt x="514350" y="30480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99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648200" y="4972050"/>
              <a:ext cx="381000" cy="304800"/>
            </a:xfrm>
            <a:custGeom>
              <a:avLst/>
              <a:gdLst>
                <a:gd name="connsiteX0" fmla="*/ 514350 w 514350"/>
                <a:gd name="connsiteY0" fmla="*/ 304800 h 304800"/>
                <a:gd name="connsiteX1" fmla="*/ 0 w 514350"/>
                <a:gd name="connsiteY1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4350" h="304800">
                  <a:moveTo>
                    <a:pt x="514350" y="30480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99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flipV="1">
              <a:off x="1884363" y="4419600"/>
              <a:ext cx="3297237" cy="760413"/>
            </a:xfrm>
            <a:custGeom>
              <a:avLst/>
              <a:gdLst>
                <a:gd name="connsiteX0" fmla="*/ 3297237 w 3297237"/>
                <a:gd name="connsiteY0" fmla="*/ 333375 h 760412"/>
                <a:gd name="connsiteX1" fmla="*/ 1211262 w 3297237"/>
                <a:gd name="connsiteY1" fmla="*/ 676275 h 760412"/>
                <a:gd name="connsiteX2" fmla="*/ 182562 w 3297237"/>
                <a:gd name="connsiteY2" fmla="*/ 714375 h 760412"/>
                <a:gd name="connsiteX3" fmla="*/ 115887 w 3297237"/>
                <a:gd name="connsiteY3" fmla="*/ 400050 h 760412"/>
                <a:gd name="connsiteX4" fmla="*/ 525462 w 3297237"/>
                <a:gd name="connsiteY4" fmla="*/ 0 h 760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7237" h="760412">
                  <a:moveTo>
                    <a:pt x="3297237" y="333375"/>
                  </a:moveTo>
                  <a:cubicBezTo>
                    <a:pt x="2513805" y="473075"/>
                    <a:pt x="1730374" y="612775"/>
                    <a:pt x="1211262" y="676275"/>
                  </a:cubicBezTo>
                  <a:cubicBezTo>
                    <a:pt x="692150" y="739775"/>
                    <a:pt x="365124" y="760412"/>
                    <a:pt x="182562" y="714375"/>
                  </a:cubicBezTo>
                  <a:cubicBezTo>
                    <a:pt x="0" y="668338"/>
                    <a:pt x="58737" y="519113"/>
                    <a:pt x="115887" y="400050"/>
                  </a:cubicBezTo>
                  <a:cubicBezTo>
                    <a:pt x="173037" y="280988"/>
                    <a:pt x="349249" y="140494"/>
                    <a:pt x="525462" y="0"/>
                  </a:cubicBezTo>
                </a:path>
              </a:pathLst>
            </a:custGeom>
            <a:ln w="28575">
              <a:solidFill>
                <a:srgbClr val="FF99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593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exact four-fold pattern would be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		Q1	Q2	Q3	Q4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RF buck X	+0	+8910	+17820	+26730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Maximizing IP8 after IP1/5 is done by adding on top of the above and to both rings 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(not really needed for 75ns, but crucial for 50ns)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beam1	+0	 +30	+60	-30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beam2	+0	 +30	+60	-30</a:t>
            </a:r>
          </a:p>
          <a:p>
            <a:pPr>
              <a:defRPr/>
            </a:pPr>
            <a:r>
              <a:rPr lang="en-US" dirty="0" smtClean="0"/>
              <a:t>To give non-colliding bunches to IP1/5 while optimizing number of collisions in IP8, one adds (instead of previous)</a:t>
            </a:r>
          </a:p>
          <a:p>
            <a:pPr lvl="1">
              <a:buFontTx/>
              <a:buNone/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r>
              <a:rPr lang="en-US" dirty="0" smtClean="0"/>
              <a:t>	beam1	+0	 +30	+60	-30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beam2	+0	 +30	 -60	-30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rgbClr val="92D050"/>
                </a:solidFill>
              </a:rPr>
              <a:t>LHCb</a:t>
            </a:r>
            <a:r>
              <a:rPr lang="en-US" dirty="0" smtClean="0">
                <a:solidFill>
                  <a:srgbClr val="92D050"/>
                </a:solidFill>
              </a:rPr>
              <a:t>: </a:t>
            </a:r>
            <a:r>
              <a:rPr lang="en-US" dirty="0" smtClean="0"/>
              <a:t>beam1-beam2 = +30               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(ATLAS/CMS: beam1=beam2)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9900"/>
                </a:solidFill>
              </a:rPr>
              <a:t>ALICE</a:t>
            </a:r>
            <a:r>
              <a:rPr lang="en-US" dirty="0" smtClean="0"/>
              <a:t>: isolated collisions when |beam1-beam2|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90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0" grpId="0" animBg="1"/>
      <p:bldP spid="16" grpId="0" animBg="1"/>
      <p:bldP spid="17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Right Arrow 397"/>
          <p:cNvSpPr/>
          <p:nvPr/>
        </p:nvSpPr>
        <p:spPr>
          <a:xfrm>
            <a:off x="8458200" y="1219200"/>
            <a:ext cx="685800" cy="228600"/>
          </a:xfrm>
          <a:prstGeom prst="rightArrow">
            <a:avLst/>
          </a:prstGeom>
          <a:solidFill>
            <a:srgbClr val="3366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8" name="Oval 407"/>
          <p:cNvSpPr/>
          <p:nvPr/>
        </p:nvSpPr>
        <p:spPr>
          <a:xfrm>
            <a:off x="4648200" y="2057400"/>
            <a:ext cx="152400" cy="990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6" name="Straight Connector 155"/>
          <p:cNvCxnSpPr/>
          <p:nvPr/>
        </p:nvCxnSpPr>
        <p:spPr>
          <a:xfrm rot="5400000">
            <a:off x="3086100" y="2476500"/>
            <a:ext cx="3276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What's happening at IP2 with 50ns spacing &amp; 225ns gaps ?</a:t>
            </a:r>
            <a:endParaRPr lang="en-US" dirty="0"/>
          </a:p>
        </p:txBody>
      </p:sp>
      <p:sp>
        <p:nvSpPr>
          <p:cNvPr id="13318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r>
              <a:rPr lang="en-US" smtClean="0"/>
              <a:t>if using 225 ns spacing between two PS batches in the SPS, then collisions will occur between the last bunch of a train and the 1st bunch of subsequent train of other beam </a:t>
            </a:r>
          </a:p>
          <a:p>
            <a:pPr lvl="1"/>
            <a:r>
              <a:rPr lang="en-US" smtClean="0"/>
              <a:t>corollary: there must be at least 2 trains in the batch</a:t>
            </a:r>
          </a:p>
          <a:p>
            <a:pPr lvl="1"/>
            <a:r>
              <a:rPr lang="en-US" smtClean="0"/>
              <a:t>Note: 225ns = 9*25ns  (90 RF buckets)</a:t>
            </a:r>
          </a:p>
          <a:p>
            <a:r>
              <a:rPr lang="en-US" smtClean="0"/>
              <a:t>PRO: gives isolated collisions (spaced by at least ~2us)</a:t>
            </a:r>
          </a:p>
          <a:p>
            <a:r>
              <a:rPr lang="en-US" smtClean="0"/>
              <a:t>CONTRA: only few of these (~13 with 1380 bunches)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84201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85725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87249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88773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143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667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191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715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7239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8763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0287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11811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3335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4859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16383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17907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9431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0955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2479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4003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5527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27051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8575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0099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31623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3147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467100" y="1333500"/>
            <a:ext cx="228600" cy="0"/>
          </a:xfrm>
          <a:prstGeom prst="line">
            <a:avLst/>
          </a:prstGeom>
          <a:ln w="9525">
            <a:solidFill>
              <a:srgbClr val="3366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619500" y="1333500"/>
            <a:ext cx="228600" cy="0"/>
          </a:xfrm>
          <a:prstGeom prst="line">
            <a:avLst/>
          </a:prstGeom>
          <a:ln w="9525">
            <a:solidFill>
              <a:srgbClr val="3366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3771900" y="1333500"/>
            <a:ext cx="228600" cy="0"/>
          </a:xfrm>
          <a:prstGeom prst="line">
            <a:avLst/>
          </a:prstGeom>
          <a:ln w="9525">
            <a:solidFill>
              <a:srgbClr val="3366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3924300" y="1333500"/>
            <a:ext cx="228600" cy="0"/>
          </a:xfrm>
          <a:prstGeom prst="line">
            <a:avLst/>
          </a:prstGeom>
          <a:ln w="9525">
            <a:solidFill>
              <a:srgbClr val="3366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40005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41529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43053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44577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101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47625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49149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50673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2197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53721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5245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56769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58293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59817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61341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62865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64389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5913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67437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8961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70485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72009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73533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75057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76581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78105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79629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81153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8267700" y="1333500"/>
            <a:ext cx="228600" cy="0"/>
          </a:xfrm>
          <a:prstGeom prst="line">
            <a:avLst/>
          </a:prstGeom>
          <a:ln w="2857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14859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16383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17907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19431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20955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22479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24003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>
            <a:off x="25527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27051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28575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30099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31623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33147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34671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36195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37719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39243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40767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42291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43815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45339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4610100" y="1638300"/>
            <a:ext cx="228600" cy="0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>
            <a:off x="4762500" y="1638300"/>
            <a:ext cx="228600" cy="0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4914900" y="1638300"/>
            <a:ext cx="228600" cy="0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5067300" y="1638300"/>
            <a:ext cx="228600" cy="0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52197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53721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55245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56769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58293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59817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61341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62865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64389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>
            <a:off x="65913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67437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>
            <a:off x="68961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70485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72009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73533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>
            <a:off x="75057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>
            <a:off x="76581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78105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>
            <a:off x="79629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81153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82677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84201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85725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87249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8773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1143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2667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>
            <a:off x="4191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5400000">
            <a:off x="5715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7239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5400000">
            <a:off x="8763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5400000">
            <a:off x="10287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5400000">
            <a:off x="11811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5400000">
            <a:off x="1333500" y="1638300"/>
            <a:ext cx="22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98"/>
          <p:cNvGrpSpPr>
            <a:grpSpLocks/>
          </p:cNvGrpSpPr>
          <p:nvPr/>
        </p:nvGrpSpPr>
        <p:grpSpPr bwMode="auto">
          <a:xfrm>
            <a:off x="228600" y="2284413"/>
            <a:ext cx="8763000" cy="533400"/>
            <a:chOff x="228600" y="2284412"/>
            <a:chExt cx="8763000" cy="533401"/>
          </a:xfrm>
        </p:grpSpPr>
        <p:cxnSp>
          <p:nvCxnSpPr>
            <p:cNvPr id="158" name="Straight Connector 157"/>
            <p:cNvCxnSpPr/>
            <p:nvPr/>
          </p:nvCxnSpPr>
          <p:spPr>
            <a:xfrm rot="5400000">
              <a:off x="1143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>
              <a:off x="2667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5400000">
              <a:off x="4191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>
              <a:off x="5715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5400000">
              <a:off x="7239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>
              <a:off x="8763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>
              <a:off x="10287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11811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13335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rot="5400000">
              <a:off x="14859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5400000">
              <a:off x="16383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17907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>
              <a:off x="19431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>
              <a:off x="20955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>
              <a:off x="22479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24003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5400000">
              <a:off x="25527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5400000">
              <a:off x="27051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5400000">
              <a:off x="28575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30099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31623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5400000">
              <a:off x="33147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5400000">
              <a:off x="34671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36195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37719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>
              <a:off x="39243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4076700" y="2398712"/>
              <a:ext cx="228600" cy="0"/>
            </a:xfrm>
            <a:prstGeom prst="line">
              <a:avLst/>
            </a:prstGeom>
            <a:ln w="9525">
              <a:solidFill>
                <a:srgbClr val="3366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4229100" y="2398712"/>
              <a:ext cx="228600" cy="0"/>
            </a:xfrm>
            <a:prstGeom prst="line">
              <a:avLst/>
            </a:prstGeom>
            <a:ln w="9525">
              <a:solidFill>
                <a:srgbClr val="3366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5400000">
              <a:off x="4381500" y="2398712"/>
              <a:ext cx="228600" cy="0"/>
            </a:xfrm>
            <a:prstGeom prst="line">
              <a:avLst/>
            </a:prstGeom>
            <a:ln w="9525">
              <a:solidFill>
                <a:srgbClr val="3366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4533900" y="2398712"/>
              <a:ext cx="228600" cy="0"/>
            </a:xfrm>
            <a:prstGeom prst="line">
              <a:avLst/>
            </a:prstGeom>
            <a:ln w="9525">
              <a:solidFill>
                <a:srgbClr val="3366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46101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47625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5400000">
              <a:off x="49149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5400000">
              <a:off x="50673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>
              <a:off x="52197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5400000">
              <a:off x="53721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5400000">
              <a:off x="55245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rot="5400000">
              <a:off x="56769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rot="5400000">
              <a:off x="58293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5400000">
              <a:off x="59817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5400000">
              <a:off x="61341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5400000">
              <a:off x="62865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rot="5400000">
              <a:off x="64389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5400000">
              <a:off x="65913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5400000">
              <a:off x="67437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rot="5400000">
              <a:off x="68961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rot="5400000">
              <a:off x="70485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>
              <a:off x="72009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5400000">
              <a:off x="73533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5400000">
              <a:off x="75057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rot="5400000">
              <a:off x="76581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5400000">
              <a:off x="78105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5400000">
              <a:off x="79629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5400000">
              <a:off x="81153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82677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84201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5400000">
              <a:off x="85725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87249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5400000">
              <a:off x="8877300" y="23987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8763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5400000">
              <a:off x="10287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5400000">
              <a:off x="11811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5400000">
              <a:off x="13335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5400000">
              <a:off x="14859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16383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17907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9431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20955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22479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5400000">
              <a:off x="24003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5400000">
              <a:off x="25527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5400000">
              <a:off x="27051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5400000">
              <a:off x="28575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rot="5400000">
              <a:off x="30099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 rot="5400000">
              <a:off x="31623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 rot="5400000">
              <a:off x="33147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rot="5400000">
              <a:off x="34671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 rot="5400000">
              <a:off x="36195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 rot="5400000">
              <a:off x="37719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5400000">
              <a:off x="39243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5400000">
              <a:off x="4000500" y="2703513"/>
              <a:ext cx="228600" cy="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4152900" y="2703513"/>
              <a:ext cx="228600" cy="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4305300" y="2703513"/>
              <a:ext cx="228600" cy="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5400000">
              <a:off x="4457700" y="2703513"/>
              <a:ext cx="228600" cy="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5400000">
              <a:off x="46101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47625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49149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50673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52197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5400000">
              <a:off x="53721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5400000">
              <a:off x="55245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5400000">
              <a:off x="56769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58293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5400000">
              <a:off x="59817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61341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5400000">
              <a:off x="62865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64389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5400000">
              <a:off x="65913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 rot="5400000">
              <a:off x="67437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5400000">
              <a:off x="68961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70485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5400000">
              <a:off x="72009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5400000">
              <a:off x="73533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5400000">
              <a:off x="75057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5400000">
              <a:off x="76581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 rot="5400000">
              <a:off x="78105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5400000">
              <a:off x="79629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5400000">
              <a:off x="81153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82677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5400000">
              <a:off x="84201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85725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 rot="5400000">
              <a:off x="87249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88773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5400000">
              <a:off x="1143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 rot="5400000">
              <a:off x="2667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rot="5400000">
              <a:off x="4191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rot="5400000">
              <a:off x="5715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 rot="5400000">
              <a:off x="723900" y="27035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99"/>
          <p:cNvGrpSpPr>
            <a:grpSpLocks/>
          </p:cNvGrpSpPr>
          <p:nvPr/>
        </p:nvGrpSpPr>
        <p:grpSpPr bwMode="auto">
          <a:xfrm>
            <a:off x="228600" y="3351213"/>
            <a:ext cx="8763000" cy="534987"/>
            <a:chOff x="228600" y="3351212"/>
            <a:chExt cx="8763000" cy="534988"/>
          </a:xfrm>
        </p:grpSpPr>
        <p:cxnSp>
          <p:nvCxnSpPr>
            <p:cNvPr id="278" name="Straight Connector 277"/>
            <p:cNvCxnSpPr/>
            <p:nvPr/>
          </p:nvCxnSpPr>
          <p:spPr>
            <a:xfrm rot="5400000">
              <a:off x="7239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 rot="5400000">
              <a:off x="8763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 rot="5400000">
              <a:off x="10287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 rot="5400000">
              <a:off x="11811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 rot="5400000">
              <a:off x="13335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14859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 rot="5400000">
              <a:off x="16383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 rot="5400000">
              <a:off x="17907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rot="5400000">
              <a:off x="19431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rot="5400000">
              <a:off x="20955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 rot="5400000">
              <a:off x="22479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5400000">
              <a:off x="24003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rot="5400000">
              <a:off x="25527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rot="5400000">
              <a:off x="27051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5400000">
              <a:off x="28575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 rot="5400000">
              <a:off x="30099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31623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 rot="5400000">
              <a:off x="33147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rot="5400000">
              <a:off x="34671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rot="5400000">
              <a:off x="36195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5400000">
              <a:off x="37719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9243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rot="5400000">
              <a:off x="40767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 rot="5400000">
              <a:off x="42291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3815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 rot="5400000">
              <a:off x="45339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 rot="5400000">
              <a:off x="4686300" y="3465512"/>
              <a:ext cx="228600" cy="0"/>
            </a:xfrm>
            <a:prstGeom prst="line">
              <a:avLst/>
            </a:prstGeom>
            <a:ln w="9525">
              <a:solidFill>
                <a:srgbClr val="3366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 rot="5400000">
              <a:off x="4838700" y="3465512"/>
              <a:ext cx="228600" cy="0"/>
            </a:xfrm>
            <a:prstGeom prst="line">
              <a:avLst/>
            </a:prstGeom>
            <a:ln w="9525">
              <a:solidFill>
                <a:srgbClr val="3366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 rot="5400000">
              <a:off x="4991100" y="3465512"/>
              <a:ext cx="228600" cy="0"/>
            </a:xfrm>
            <a:prstGeom prst="line">
              <a:avLst/>
            </a:prstGeom>
            <a:ln w="9525">
              <a:solidFill>
                <a:srgbClr val="3366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5400000">
              <a:off x="5143500" y="3465512"/>
              <a:ext cx="228600" cy="0"/>
            </a:xfrm>
            <a:prstGeom prst="line">
              <a:avLst/>
            </a:prstGeom>
            <a:ln w="9525">
              <a:solidFill>
                <a:srgbClr val="3366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 rot="5400000">
              <a:off x="52197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 rot="5400000">
              <a:off x="53721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rot="5400000">
              <a:off x="55245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rot="5400000">
              <a:off x="56769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 rot="5400000">
              <a:off x="58293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 rot="5400000">
              <a:off x="59817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 rot="5400000">
              <a:off x="61341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 rot="5400000">
              <a:off x="62865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 rot="5400000">
              <a:off x="64389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 rot="5400000">
              <a:off x="65913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/>
          </p:nvCxnSpPr>
          <p:spPr>
            <a:xfrm rot="5400000">
              <a:off x="67437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/>
          </p:nvCxnSpPr>
          <p:spPr>
            <a:xfrm rot="5400000">
              <a:off x="68961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/>
          </p:nvCxnSpPr>
          <p:spPr>
            <a:xfrm rot="5400000">
              <a:off x="70485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/>
          </p:nvCxnSpPr>
          <p:spPr>
            <a:xfrm rot="5400000">
              <a:off x="72009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/>
            <p:nvPr/>
          </p:nvCxnSpPr>
          <p:spPr>
            <a:xfrm rot="5400000">
              <a:off x="73533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/>
            <p:nvPr/>
          </p:nvCxnSpPr>
          <p:spPr>
            <a:xfrm rot="5400000">
              <a:off x="75057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/>
          </p:nvCxnSpPr>
          <p:spPr>
            <a:xfrm rot="5400000">
              <a:off x="76581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 rot="5400000">
              <a:off x="78105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 rot="5400000">
              <a:off x="79629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 rot="5400000">
              <a:off x="81153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 rot="5400000">
              <a:off x="82677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 rot="5400000">
              <a:off x="84201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 rot="5400000">
              <a:off x="85725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 rot="5400000">
              <a:off x="87249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 rot="5400000">
              <a:off x="8877300" y="3465512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 rot="5400000">
              <a:off x="114300" y="3467099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/>
          </p:nvCxnSpPr>
          <p:spPr>
            <a:xfrm rot="5400000">
              <a:off x="266700" y="3467099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/>
          </p:nvCxnSpPr>
          <p:spPr>
            <a:xfrm rot="5400000">
              <a:off x="419100" y="3467099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 rot="5400000">
              <a:off x="571500" y="3467099"/>
              <a:ext cx="2286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/>
          </p:nvCxnSpPr>
          <p:spPr>
            <a:xfrm rot="5400000">
              <a:off x="2667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/>
          </p:nvCxnSpPr>
          <p:spPr>
            <a:xfrm rot="5400000">
              <a:off x="4191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/>
          </p:nvCxnSpPr>
          <p:spPr>
            <a:xfrm rot="5400000">
              <a:off x="5715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 rot="5400000">
              <a:off x="7239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/>
            <p:nvPr/>
          </p:nvCxnSpPr>
          <p:spPr>
            <a:xfrm rot="5400000">
              <a:off x="8763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/>
            <p:nvPr/>
          </p:nvCxnSpPr>
          <p:spPr>
            <a:xfrm rot="5400000">
              <a:off x="10287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 rot="5400000">
              <a:off x="11811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/>
          </p:nvCxnSpPr>
          <p:spPr>
            <a:xfrm rot="5400000">
              <a:off x="13335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/>
          </p:nvCxnSpPr>
          <p:spPr>
            <a:xfrm rot="5400000">
              <a:off x="14859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/>
          </p:nvCxnSpPr>
          <p:spPr>
            <a:xfrm rot="5400000">
              <a:off x="16383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/>
          </p:nvCxnSpPr>
          <p:spPr>
            <a:xfrm rot="5400000">
              <a:off x="17907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/>
          </p:nvCxnSpPr>
          <p:spPr>
            <a:xfrm rot="5400000">
              <a:off x="19431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/>
            <p:nvPr/>
          </p:nvCxnSpPr>
          <p:spPr>
            <a:xfrm rot="5400000">
              <a:off x="20955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/>
            <p:nvPr/>
          </p:nvCxnSpPr>
          <p:spPr>
            <a:xfrm rot="5400000">
              <a:off x="22479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 rot="5400000">
              <a:off x="24003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/>
          </p:nvCxnSpPr>
          <p:spPr>
            <a:xfrm rot="5400000">
              <a:off x="25527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/>
          </p:nvCxnSpPr>
          <p:spPr>
            <a:xfrm rot="5400000">
              <a:off x="27051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>
            <a:xfrm rot="5400000">
              <a:off x="28575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>
            <a:xfrm rot="5400000">
              <a:off x="30099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/>
          </p:nvCxnSpPr>
          <p:spPr>
            <a:xfrm rot="5400000">
              <a:off x="31623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 rot="5400000">
              <a:off x="33147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 rot="5400000">
              <a:off x="3390900" y="3770313"/>
              <a:ext cx="228600" cy="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 rot="5400000">
              <a:off x="3543300" y="3770313"/>
              <a:ext cx="228600" cy="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/>
          </p:nvCxnSpPr>
          <p:spPr>
            <a:xfrm rot="5400000">
              <a:off x="3695700" y="3770313"/>
              <a:ext cx="228600" cy="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/>
          </p:nvCxnSpPr>
          <p:spPr>
            <a:xfrm rot="5400000">
              <a:off x="3848100" y="3770313"/>
              <a:ext cx="228600" cy="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/>
            <p:nvPr/>
          </p:nvCxnSpPr>
          <p:spPr>
            <a:xfrm rot="5400000">
              <a:off x="40005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/>
            <p:nvPr/>
          </p:nvCxnSpPr>
          <p:spPr>
            <a:xfrm rot="5400000">
              <a:off x="41529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/>
          </p:nvCxnSpPr>
          <p:spPr>
            <a:xfrm rot="5400000">
              <a:off x="43053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/>
          </p:nvCxnSpPr>
          <p:spPr>
            <a:xfrm rot="5400000">
              <a:off x="44577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/>
          </p:nvCxnSpPr>
          <p:spPr>
            <a:xfrm rot="5400000">
              <a:off x="46101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/>
          </p:nvCxnSpPr>
          <p:spPr>
            <a:xfrm rot="5400000">
              <a:off x="47625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/>
          </p:nvCxnSpPr>
          <p:spPr>
            <a:xfrm rot="5400000">
              <a:off x="49149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 rot="5400000">
              <a:off x="50673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 rot="5400000">
              <a:off x="52197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/>
          </p:nvCxnSpPr>
          <p:spPr>
            <a:xfrm rot="5400000">
              <a:off x="53721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/>
          </p:nvCxnSpPr>
          <p:spPr>
            <a:xfrm rot="5400000">
              <a:off x="55245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/>
            <p:nvPr/>
          </p:nvCxnSpPr>
          <p:spPr>
            <a:xfrm rot="5400000">
              <a:off x="56769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/>
            <p:nvPr/>
          </p:nvCxnSpPr>
          <p:spPr>
            <a:xfrm rot="5400000">
              <a:off x="58293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/>
            <p:cNvCxnSpPr/>
            <p:nvPr/>
          </p:nvCxnSpPr>
          <p:spPr>
            <a:xfrm rot="5400000">
              <a:off x="59817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/>
          </p:nvCxnSpPr>
          <p:spPr>
            <a:xfrm rot="5400000">
              <a:off x="61341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/>
            <p:nvPr/>
          </p:nvCxnSpPr>
          <p:spPr>
            <a:xfrm rot="5400000">
              <a:off x="62865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/>
            <p:cNvCxnSpPr/>
            <p:nvPr/>
          </p:nvCxnSpPr>
          <p:spPr>
            <a:xfrm rot="5400000">
              <a:off x="64389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/>
            <p:cNvCxnSpPr/>
            <p:nvPr/>
          </p:nvCxnSpPr>
          <p:spPr>
            <a:xfrm rot="5400000">
              <a:off x="65913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/>
            <p:cNvCxnSpPr/>
            <p:nvPr/>
          </p:nvCxnSpPr>
          <p:spPr>
            <a:xfrm rot="5400000">
              <a:off x="67437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/>
          </p:nvCxnSpPr>
          <p:spPr>
            <a:xfrm rot="5400000">
              <a:off x="68961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/>
            <p:cNvCxnSpPr/>
            <p:nvPr/>
          </p:nvCxnSpPr>
          <p:spPr>
            <a:xfrm rot="5400000">
              <a:off x="70485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/>
            <p:cNvCxnSpPr/>
            <p:nvPr/>
          </p:nvCxnSpPr>
          <p:spPr>
            <a:xfrm rot="5400000">
              <a:off x="72009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/>
            <p:cNvCxnSpPr/>
            <p:nvPr/>
          </p:nvCxnSpPr>
          <p:spPr>
            <a:xfrm rot="5400000">
              <a:off x="73533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/>
          </p:nvCxnSpPr>
          <p:spPr>
            <a:xfrm rot="5400000">
              <a:off x="75057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/>
          </p:nvCxnSpPr>
          <p:spPr>
            <a:xfrm rot="5400000">
              <a:off x="76581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 rot="5400000">
              <a:off x="78105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/>
          </p:nvCxnSpPr>
          <p:spPr>
            <a:xfrm rot="5400000">
              <a:off x="79629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 rot="5400000">
              <a:off x="81153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/>
            <p:nvPr/>
          </p:nvCxnSpPr>
          <p:spPr>
            <a:xfrm rot="5400000">
              <a:off x="82677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/>
          </p:nvCxnSpPr>
          <p:spPr>
            <a:xfrm rot="5400000">
              <a:off x="8420100" y="3771900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/>
            <p:nvPr/>
          </p:nvCxnSpPr>
          <p:spPr>
            <a:xfrm rot="5400000">
              <a:off x="8572500" y="3771900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/>
            <p:nvPr/>
          </p:nvCxnSpPr>
          <p:spPr>
            <a:xfrm rot="5400000">
              <a:off x="8724900" y="3771900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/>
            <p:nvPr/>
          </p:nvCxnSpPr>
          <p:spPr>
            <a:xfrm rot="5400000">
              <a:off x="8877300" y="3771900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/>
            <p:nvPr/>
          </p:nvCxnSpPr>
          <p:spPr>
            <a:xfrm rot="5400000">
              <a:off x="114300" y="3770313"/>
              <a:ext cx="228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19" name="TextBox 400"/>
          <p:cNvSpPr txBox="1">
            <a:spLocks noChangeArrowheads="1"/>
          </p:cNvSpPr>
          <p:nvPr/>
        </p:nvSpPr>
        <p:spPr bwMode="auto">
          <a:xfrm>
            <a:off x="4498975" y="835025"/>
            <a:ext cx="454025" cy="3079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IP2</a:t>
            </a:r>
          </a:p>
        </p:txBody>
      </p:sp>
      <p:cxnSp>
        <p:nvCxnSpPr>
          <p:cNvPr id="403" name="Straight Arrow Connector 402"/>
          <p:cNvCxnSpPr/>
          <p:nvPr/>
        </p:nvCxnSpPr>
        <p:spPr>
          <a:xfrm>
            <a:off x="3429000" y="1143000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21" name="TextBox 403"/>
          <p:cNvSpPr txBox="1">
            <a:spLocks noChangeArrowheads="1"/>
          </p:cNvSpPr>
          <p:nvPr/>
        </p:nvSpPr>
        <p:spPr bwMode="auto">
          <a:xfrm>
            <a:off x="3429000" y="762000"/>
            <a:ext cx="722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225 ns</a:t>
            </a:r>
          </a:p>
        </p:txBody>
      </p:sp>
      <p:cxnSp>
        <p:nvCxnSpPr>
          <p:cNvPr id="406" name="Straight Connector 405"/>
          <p:cNvCxnSpPr/>
          <p:nvPr/>
        </p:nvCxnSpPr>
        <p:spPr>
          <a:xfrm rot="5400000">
            <a:off x="3314700" y="1104900"/>
            <a:ext cx="228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/>
          <p:nvPr/>
        </p:nvCxnSpPr>
        <p:spPr>
          <a:xfrm rot="5400000">
            <a:off x="4000500" y="1104900"/>
            <a:ext cx="228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Right Arrow 398"/>
          <p:cNvSpPr/>
          <p:nvPr/>
        </p:nvSpPr>
        <p:spPr>
          <a:xfrm rot="10800000">
            <a:off x="76200" y="1524000"/>
            <a:ext cx="685800" cy="228600"/>
          </a:xfrm>
          <a:prstGeom prst="rightArrow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leading satellites...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220" name="Picture 2" descr="\\cern.ch\dfs\Users\l\lpc\Desktop\start_of_last_t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" y="990600"/>
            <a:ext cx="894556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1" name="Group 17"/>
          <p:cNvGrpSpPr>
            <a:grpSpLocks/>
          </p:cNvGrpSpPr>
          <p:nvPr/>
        </p:nvGrpSpPr>
        <p:grpSpPr bwMode="auto">
          <a:xfrm>
            <a:off x="762000" y="990600"/>
            <a:ext cx="7239000" cy="533400"/>
            <a:chOff x="762000" y="990600"/>
            <a:chExt cx="7239000" cy="533400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6286500" y="12573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7734300" y="12573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838700" y="12573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3390900" y="12573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1943100" y="12573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2209800" y="1219200"/>
              <a:ext cx="14478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95300" y="12573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2514600" y="762000"/>
            <a:ext cx="7493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75 ns</a:t>
            </a:r>
          </a:p>
        </p:txBody>
      </p:sp>
      <p:sp>
        <p:nvSpPr>
          <p:cNvPr id="20" name="Oval 19"/>
          <p:cNvSpPr/>
          <p:nvPr/>
        </p:nvSpPr>
        <p:spPr>
          <a:xfrm>
            <a:off x="1752600" y="5638800"/>
            <a:ext cx="76200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81000" y="6096000"/>
            <a:ext cx="1752600" cy="461963"/>
          </a:xfrm>
          <a:prstGeom prst="rect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150ns before train isn't much better than 75ns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75ns schemes: overview</a:t>
            </a:r>
            <a:endParaRPr lang="en-US" dirty="0"/>
          </a:p>
        </p:txBody>
      </p:sp>
      <p:grpSp>
        <p:nvGrpSpPr>
          <p:cNvPr id="3" name="Group 331"/>
          <p:cNvGrpSpPr>
            <a:grpSpLocks/>
          </p:cNvGrpSpPr>
          <p:nvPr/>
        </p:nvGrpSpPr>
        <p:grpSpPr bwMode="auto">
          <a:xfrm>
            <a:off x="2667000" y="685800"/>
            <a:ext cx="6477000" cy="5943600"/>
            <a:chOff x="2667000" y="685800"/>
            <a:chExt cx="6477000" cy="5943600"/>
          </a:xfrm>
        </p:grpSpPr>
        <p:sp>
          <p:nvSpPr>
            <p:cNvPr id="321" name="Rounded Rectangle 320"/>
            <p:cNvSpPr/>
            <p:nvPr/>
          </p:nvSpPr>
          <p:spPr>
            <a:xfrm>
              <a:off x="3581400" y="1143000"/>
              <a:ext cx="5562600" cy="2286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2" name="Rounded Rectangle 321"/>
            <p:cNvSpPr/>
            <p:nvPr/>
          </p:nvSpPr>
          <p:spPr>
            <a:xfrm>
              <a:off x="3581400" y="2514600"/>
              <a:ext cx="5562600" cy="2286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3" name="Rounded Rectangle 322"/>
            <p:cNvSpPr/>
            <p:nvPr/>
          </p:nvSpPr>
          <p:spPr>
            <a:xfrm>
              <a:off x="3581400" y="1600200"/>
              <a:ext cx="5562600" cy="2286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4" name="Rounded Rectangle 323"/>
            <p:cNvSpPr/>
            <p:nvPr/>
          </p:nvSpPr>
          <p:spPr>
            <a:xfrm>
              <a:off x="3581400" y="1828800"/>
              <a:ext cx="5562600" cy="2286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0" name="Rounded Rectangle 329"/>
            <p:cNvSpPr/>
            <p:nvPr/>
          </p:nvSpPr>
          <p:spPr>
            <a:xfrm>
              <a:off x="3581400" y="6400800"/>
              <a:ext cx="5562600" cy="2286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9" name="Rounded Rectangle 328"/>
            <p:cNvSpPr/>
            <p:nvPr/>
          </p:nvSpPr>
          <p:spPr>
            <a:xfrm>
              <a:off x="3581400" y="5715000"/>
              <a:ext cx="5562600" cy="2286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8" name="Rounded Rectangle 327"/>
            <p:cNvSpPr/>
            <p:nvPr/>
          </p:nvSpPr>
          <p:spPr>
            <a:xfrm>
              <a:off x="3581400" y="5257800"/>
              <a:ext cx="5562600" cy="2286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" name="Rounded Rectangle 326"/>
            <p:cNvSpPr/>
            <p:nvPr/>
          </p:nvSpPr>
          <p:spPr>
            <a:xfrm>
              <a:off x="3581400" y="4800600"/>
              <a:ext cx="5562600" cy="2286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6" name="Rounded Rectangle 325"/>
            <p:cNvSpPr/>
            <p:nvPr/>
          </p:nvSpPr>
          <p:spPr>
            <a:xfrm>
              <a:off x="3581400" y="3886200"/>
              <a:ext cx="5562600" cy="2286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5" name="Rounded Rectangle 324"/>
            <p:cNvSpPr/>
            <p:nvPr/>
          </p:nvSpPr>
          <p:spPr>
            <a:xfrm>
              <a:off x="3581400" y="3429000"/>
              <a:ext cx="5562600" cy="2286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1" name="TextBox 330"/>
            <p:cNvSpPr txBox="1"/>
            <p:nvPr/>
          </p:nvSpPr>
          <p:spPr>
            <a:xfrm>
              <a:off x="2667000" y="685800"/>
              <a:ext cx="1736725" cy="369888"/>
            </a:xfrm>
            <a:prstGeom prst="rect">
              <a:avLst/>
            </a:prstGeom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/>
                <a:t>a possible path</a:t>
              </a:r>
            </a:p>
          </p:txBody>
        </p:sp>
      </p:grp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152400" y="3048000"/>
            <a:ext cx="3581400" cy="3505200"/>
          </a:xfrm>
        </p:spPr>
        <p:txBody>
          <a:bodyPr/>
          <a:lstStyle/>
          <a:p>
            <a:r>
              <a:rPr lang="en-US" sz="1400" smtClean="0"/>
              <a:t>Tot = nominal bunches per beam</a:t>
            </a:r>
          </a:p>
          <a:p>
            <a:r>
              <a:rPr lang="en-US" sz="1400" smtClean="0"/>
              <a:t>*AGK last injectable bucket for Q4  (bucket 31181)</a:t>
            </a:r>
          </a:p>
          <a:p>
            <a:r>
              <a:rPr lang="en-US" sz="1400" smtClean="0"/>
              <a:t>370 buckets (925ns) between last circulating bunch and first bunch of injected batch</a:t>
            </a:r>
          </a:p>
          <a:p>
            <a:r>
              <a:rPr lang="en-US" sz="1400" smtClean="0"/>
              <a:t>"m-pattern" </a:t>
            </a:r>
          </a:p>
          <a:p>
            <a:pPr lvl="1"/>
            <a:r>
              <a:rPr lang="en-US" sz="1200" smtClean="0"/>
              <a:t>small shifts to provide non-colliding bunches to IP1/5 (and it increases collisions in IP8)</a:t>
            </a:r>
          </a:p>
          <a:p>
            <a:pPr lvl="1"/>
            <a:r>
              <a:rPr lang="en-US" sz="1200" smtClean="0"/>
              <a:t>first  24b  always present</a:t>
            </a:r>
          </a:p>
          <a:p>
            <a:r>
              <a:rPr lang="en-US" sz="1400" smtClean="0"/>
              <a:t>"n-pattern"  </a:t>
            </a:r>
          </a:p>
          <a:p>
            <a:pPr lvl="1"/>
            <a:r>
              <a:rPr lang="en-US" sz="1200" smtClean="0"/>
              <a:t>maximizes collisions in IP1/5</a:t>
            </a:r>
          </a:p>
        </p:txBody>
      </p:sp>
      <p:sp>
        <p:nvSpPr>
          <p:cNvPr id="341" name="Rectangle 340"/>
          <p:cNvSpPr/>
          <p:nvPr/>
        </p:nvSpPr>
        <p:spPr>
          <a:xfrm>
            <a:off x="4343400" y="1143000"/>
            <a:ext cx="1371600" cy="5486400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2" name="Rectangle 341"/>
          <p:cNvSpPr/>
          <p:nvPr/>
        </p:nvSpPr>
        <p:spPr>
          <a:xfrm>
            <a:off x="6019800" y="1143000"/>
            <a:ext cx="1371600" cy="5486400"/>
          </a:xfrm>
          <a:prstGeom prst="rect">
            <a:avLst/>
          </a:prstGeom>
          <a:solidFill>
            <a:srgbClr val="3399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828800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2057400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2057400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2286000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58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906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514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1000" y="1371600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1600200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419600" y="11731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724400" y="1173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29200" y="1173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334000" y="1173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096000" y="11731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00800" y="1173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705600" y="1173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010400" y="1173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810000" y="11731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038600" y="11731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419600" y="14017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724400" y="14017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29200" y="1401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34000" y="1401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96000" y="1401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400800" y="1401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705600" y="1401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1401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10000" y="14017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038600" y="14017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19600" y="16303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24400" y="1630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029200" y="16303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334000" y="1630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096000" y="16303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400800" y="1630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705600" y="1630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010400" y="1630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810000" y="16303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038600" y="16303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419600" y="18589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724400" y="1858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029200" y="1858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334000" y="1858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096000" y="18589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400800" y="18589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705600" y="1858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010400" y="1858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810000" y="18589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038600" y="18589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419600" y="20875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724400" y="20875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029200" y="2087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334000" y="2087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096000" y="20875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400800" y="2087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705600" y="2087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010400" y="2087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810000" y="20875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038600" y="20875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419600" y="6430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724400" y="6430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029200" y="6430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334000" y="6430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096000" y="6430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400800" y="6430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705600" y="6430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010400" y="6430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3810000" y="64309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038600" y="64309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4419600" y="6202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4724400" y="6202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029200" y="6202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334000" y="62023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096000" y="62023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400800" y="62023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705600" y="62023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010400" y="6202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810000" y="62023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038600" y="62023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419600" y="59737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4724400" y="59737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5029200" y="59737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334000" y="5973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6096000" y="5973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400800" y="5973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6705600" y="5973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010400" y="59737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59737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4038600" y="59737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4419600" y="57451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724400" y="5745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5029200" y="57451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5334000" y="57451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096000" y="57451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6400800" y="57451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6705600" y="57451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7010400" y="57451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810000" y="57451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4038600" y="57451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419600" y="55165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724400" y="55165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5029200" y="55165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5334000" y="55165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6096000" y="55165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6400800" y="55165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6705600" y="5516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7010400" y="5516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3810000" y="55165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038600" y="55165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4419600" y="52879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4724400" y="5287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029200" y="5287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334000" y="52879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096000" y="5287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6400800" y="5287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6705600" y="5287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7010400" y="52879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3810000" y="52879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038600" y="52879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419600" y="50593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4724400" y="50593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5029200" y="50593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419600" y="48307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3810000" y="50593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4038600" y="50593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810000" y="48307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4038600" y="48307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3810000" y="46021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4038600" y="46021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810000" y="43735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4038600" y="43735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810000" y="41449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4038600" y="41449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810000" y="39163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4038600" y="39163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3810000" y="36877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4038600" y="36877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3810000" y="34591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4038600" y="34591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3810000" y="32305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4038600" y="32305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810000" y="30019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4038600" y="30019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3810000" y="27733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4038600" y="27733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3810000" y="25447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4038600" y="25447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810000" y="2316163"/>
            <a:ext cx="152400" cy="152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4038600" y="2316163"/>
            <a:ext cx="152400" cy="152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4419600" y="23161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4724400" y="23161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5029200" y="23161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5334000" y="2316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096000" y="2316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6400800" y="2316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6705600" y="2316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7010400" y="2316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4419600" y="25447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4724400" y="2544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5029200" y="25447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5334000" y="2544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6096000" y="25447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6400800" y="25447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6705600" y="2544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7010400" y="2544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6096000" y="27733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6400800" y="27733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6705600" y="2773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7010400" y="2773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4419600" y="27733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4724400" y="27733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5029200" y="2773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5334000" y="2773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6096000" y="30019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6400800" y="300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6705600" y="300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010400" y="300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4419600" y="30019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4724400" y="30019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5029200" y="30019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5334000" y="300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4419600" y="32305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724400" y="32305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5029200" y="32305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5334000" y="32305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096000" y="3230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400800" y="3230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705600" y="3230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7010400" y="3230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6096000" y="43735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6400800" y="43735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6705600" y="43735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7010400" y="43735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419600" y="43735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724400" y="4373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5029200" y="4373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5334000" y="43735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7010400" y="3916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7010400" y="3687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6705600" y="3459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010400" y="3459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6096000" y="36877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6400800" y="36877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6705600" y="36877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096000" y="39163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400800" y="39163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705600" y="39163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6096000" y="34591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6400800" y="34591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5029200" y="34591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5334000" y="34591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419600" y="39163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4724400" y="39163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6096000" y="41449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6400800" y="41449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5334000" y="4144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419600" y="41449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724400" y="41449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5029200" y="41449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6705600" y="4144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7010400" y="4144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4419600" y="36877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4724400" y="3687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5029200" y="36877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5334000" y="3687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4419600" y="34591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4724400" y="3459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5029200" y="3916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5334000" y="3916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4419600" y="46021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4724400" y="46021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5029200" y="46021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5334000" y="4602163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7010400" y="4830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6096000" y="48307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6400800" y="48307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6705600" y="48307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7010400" y="5059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6096000" y="50593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6400800" y="50593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6705600" y="5059363"/>
            <a:ext cx="3048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5029200" y="48307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5334000" y="4830763"/>
            <a:ext cx="304800" cy="152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4724400" y="48307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6096000" y="4602163"/>
            <a:ext cx="304800" cy="152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6400800" y="4602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6705600" y="4602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7010400" y="46021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5334000" y="50593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381000" y="11430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6" name="Content Placeholder 2"/>
          <p:cNvSpPr txBox="1">
            <a:spLocks/>
          </p:cNvSpPr>
          <p:nvPr/>
        </p:nvSpPr>
        <p:spPr bwMode="auto">
          <a:xfrm>
            <a:off x="304800" y="1112838"/>
            <a:ext cx="3810000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00			empty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			probe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8			8b 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			24b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   24		48b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   24   24		72b injection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 24   24   24   24	96b injection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733800" y="1143000"/>
            <a:ext cx="5715000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00   00   00              24   00   00   00       200b+1s  194  178  188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00   00              00   00   00   00       200b+1s  193  178  192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00   24   00              24   00   00   00       296b+1s  287  266  284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00   00   00              24   24   00   00       296b+1s  291  269  282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00   00              24   00   00   00       296b+1s  289  268  284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24   00              00   00   00   00       296b+1s  287  268  288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00   24   00              24   24   00   00       392b+1s  383  357  378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00   00              24   24   00   00       392b+1s  385  359  378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24   00              24   00   00   00       392b+1s  383  358  380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24   24              00   00   00   00       392b+1s  381  358  384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00   24   24              24   24   00   00       488b+1s  477  447  474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00   24   00              24   24   24   00       488b+1s  479  448  472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00   00              24   24   24   00       488b+1s  481  450  472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24   00              24   24   00   00       488b+1s  479  449  474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00   00   00              24   24   24   24       488b+1s  483  451  470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24   24              24   00   00   00       488b+1s  477  448  476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00   24   24              24   24   24   00       584b+1s  573  538  568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24   00              24   24   24   00       584b+1s  575  540  568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00   00   24              24   24   24   24       584b+1s  575  539  566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24   24              24   24   00   00       584b+1s  573  539  570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00   24   24              24   24   24   24       680b+1s  669  629  662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24   00              24   24   24   24       680b+1s  671  631  662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24   24              24   24   24   00       680b+1s  669  630  664</a:t>
            </a:r>
          </a:p>
          <a:p>
            <a:pPr marL="342900" indent="-342900" eaLnBrk="0" hangingPunct="0">
              <a:lnSpc>
                <a:spcPct val="83000"/>
              </a:lnSpc>
              <a:spcBef>
                <a:spcPts val="600"/>
              </a:spcBef>
              <a:buSzPct val="70000"/>
              <a:defRPr/>
            </a:pPr>
            <a:r>
              <a:rPr lang="en-US" sz="1200" kern="0" dirty="0">
                <a:latin typeface="+mn-lt"/>
              </a:rPr>
              <a:t>1    8        24   24   24   24              24   24   24   24       776b+1s  765  721  758</a:t>
            </a:r>
          </a:p>
        </p:txBody>
      </p:sp>
      <p:cxnSp>
        <p:nvCxnSpPr>
          <p:cNvPr id="308" name="Straight Connector 307"/>
          <p:cNvCxnSpPr/>
          <p:nvPr/>
        </p:nvCxnSpPr>
        <p:spPr>
          <a:xfrm>
            <a:off x="3581400" y="1630363"/>
            <a:ext cx="426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3581400" y="2544763"/>
            <a:ext cx="426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3581400" y="3459163"/>
            <a:ext cx="426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3581400" y="4830763"/>
            <a:ext cx="426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3581400" y="5745163"/>
            <a:ext cx="426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3581400" y="6430963"/>
            <a:ext cx="426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Right Brace 314"/>
          <p:cNvSpPr/>
          <p:nvPr/>
        </p:nvSpPr>
        <p:spPr>
          <a:xfrm rot="16200000">
            <a:off x="5791200" y="-533400"/>
            <a:ext cx="152400" cy="2895600"/>
          </a:xfrm>
          <a:prstGeom prst="rightBrace">
            <a:avLst>
              <a:gd name="adj1" fmla="val 4226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6" name="TextBox 315"/>
          <p:cNvSpPr txBox="1"/>
          <p:nvPr/>
        </p:nvSpPr>
        <p:spPr>
          <a:xfrm>
            <a:off x="5334000" y="457200"/>
            <a:ext cx="269875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repeat x4  (4 Quadrants)</a:t>
            </a:r>
          </a:p>
        </p:txBody>
      </p:sp>
      <p:cxnSp>
        <p:nvCxnSpPr>
          <p:cNvPr id="320" name="Straight Connector 319"/>
          <p:cNvCxnSpPr>
            <a:stCxn id="10511" idx="1"/>
          </p:cNvCxnSpPr>
          <p:nvPr/>
        </p:nvCxnSpPr>
        <p:spPr>
          <a:xfrm rot="10800000" flipV="1">
            <a:off x="6134100" y="1038225"/>
            <a:ext cx="190500" cy="104775"/>
          </a:xfrm>
          <a:prstGeom prst="line">
            <a:avLst/>
          </a:prstGeom>
          <a:ln w="952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1" name="TextBox 338"/>
          <p:cNvSpPr txBox="1">
            <a:spLocks noChangeArrowheads="1"/>
          </p:cNvSpPr>
          <p:nvPr/>
        </p:nvSpPr>
        <p:spPr bwMode="auto">
          <a:xfrm>
            <a:off x="6324600" y="914400"/>
            <a:ext cx="519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AGK*</a:t>
            </a:r>
          </a:p>
        </p:txBody>
      </p:sp>
      <p:sp>
        <p:nvSpPr>
          <p:cNvPr id="10512" name="TextBox 342"/>
          <p:cNvSpPr txBox="1">
            <a:spLocks noChangeArrowheads="1"/>
          </p:cNvSpPr>
          <p:nvPr/>
        </p:nvSpPr>
        <p:spPr bwMode="auto">
          <a:xfrm>
            <a:off x="7391400" y="911225"/>
            <a:ext cx="1762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Tot       IP1/5   2    8</a:t>
            </a:r>
          </a:p>
        </p:txBody>
      </p:sp>
      <p:sp>
        <p:nvSpPr>
          <p:cNvPr id="307" name="Rectangle 306"/>
          <p:cNvSpPr/>
          <p:nvPr/>
        </p:nvSpPr>
        <p:spPr>
          <a:xfrm>
            <a:off x="533400" y="4572000"/>
            <a:ext cx="990600" cy="228600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533400" y="5791200"/>
            <a:ext cx="990600" cy="228600"/>
          </a:xfrm>
          <a:prstGeom prst="rect">
            <a:avLst/>
          </a:prstGeom>
          <a:solidFill>
            <a:srgbClr val="3399FF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" name="Rounded Rectangle 316"/>
          <p:cNvSpPr/>
          <p:nvPr/>
        </p:nvSpPr>
        <p:spPr>
          <a:xfrm>
            <a:off x="4419600" y="1066800"/>
            <a:ext cx="304800" cy="5562600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8" name="Rounded Rectangle 317"/>
          <p:cNvSpPr/>
          <p:nvPr/>
        </p:nvSpPr>
        <p:spPr>
          <a:xfrm>
            <a:off x="1295400" y="5486400"/>
            <a:ext cx="304800" cy="228600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>
            <a:lumMod val="85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18847</TotalTime>
  <Words>1763</Words>
  <Application>Microsoft Office PowerPoint</Application>
  <PresentationFormat>On-screen Show (4:3)</PresentationFormat>
  <Paragraphs>300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Wingdings</vt:lpstr>
      <vt:lpstr>Symbol</vt:lpstr>
      <vt:lpstr>Default Design</vt:lpstr>
      <vt:lpstr>Proposed physics filling schemes for intensity ramp-up</vt:lpstr>
      <vt:lpstr>What will define the "handy" sequence ?</vt:lpstr>
      <vt:lpstr>75 and 50 ns filling schemes</vt:lpstr>
      <vt:lpstr>Overview</vt:lpstr>
      <vt:lpstr>illustrative reminder: 776b   -  75 ns</vt:lpstr>
      <vt:lpstr>the shifts</vt:lpstr>
      <vt:lpstr>What's happening at IP2 with 50ns spacing &amp; 225ns gaps ?</vt:lpstr>
      <vt:lpstr>leading satellites...</vt:lpstr>
      <vt:lpstr>75ns schemes: overview</vt:lpstr>
      <vt:lpstr>75ns schemes: 920b is special</vt:lpstr>
      <vt:lpstr>more SPS batch patterns ?</vt:lpstr>
      <vt:lpstr>50ns schemes: overview</vt:lpstr>
      <vt:lpstr>Notable difference of 50ns vs 75ns</vt:lpstr>
      <vt:lpstr>Lumi integration prospects: 50 ns</vt:lpstr>
      <vt:lpstr>50ns test ramps during scrubbing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massi</dc:creator>
  <cp:lastModifiedBy>NICE</cp:lastModifiedBy>
  <cp:revision>3080</cp:revision>
  <dcterms:created xsi:type="dcterms:W3CDTF">2004-11-30T14:38:27Z</dcterms:created>
  <dcterms:modified xsi:type="dcterms:W3CDTF">2011-04-26T15:43:35Z</dcterms:modified>
</cp:coreProperties>
</file>