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1"/>
  </p:handoutMasterIdLst>
  <p:sldIdLst>
    <p:sldId id="256" r:id="rId2"/>
    <p:sldId id="257" r:id="rId3"/>
    <p:sldId id="258" r:id="rId4"/>
    <p:sldId id="282" r:id="rId5"/>
    <p:sldId id="275" r:id="rId6"/>
    <p:sldId id="277" r:id="rId7"/>
    <p:sldId id="276" r:id="rId8"/>
    <p:sldId id="261" r:id="rId9"/>
    <p:sldId id="262" r:id="rId10"/>
    <p:sldId id="278" r:id="rId11"/>
    <p:sldId id="265" r:id="rId12"/>
    <p:sldId id="280" r:id="rId13"/>
    <p:sldId id="279" r:id="rId14"/>
    <p:sldId id="268" r:id="rId15"/>
    <p:sldId id="269" r:id="rId16"/>
    <p:sldId id="270" r:id="rId17"/>
    <p:sldId id="281" r:id="rId18"/>
    <p:sldId id="272" r:id="rId19"/>
    <p:sldId id="273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95" autoAdjust="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7466E-CF10-4AFD-821B-5FD855AC1FD6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918A-C425-4F89-AF2B-23AB228CF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190B-82E9-4B93-872A-F1428CB86718}" type="datetimeFigureOut">
              <a:rPr lang="en-US" smtClean="0"/>
              <a:pPr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2489-1964-4A77-85FF-C8DD27877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RF </a:t>
            </a:r>
            <a:r>
              <a:rPr lang="en-US" dirty="0" smtClean="0">
                <a:solidFill>
                  <a:schemeClr val="accent1"/>
                </a:solidFill>
              </a:rPr>
              <a:t>observations</a:t>
            </a:r>
            <a:r>
              <a:rPr lang="es-ES_tradnl" dirty="0" smtClean="0">
                <a:solidFill>
                  <a:schemeClr val="accent1"/>
                </a:solidFill>
              </a:rPr>
              <a:t>: </a:t>
            </a:r>
            <a:br>
              <a:rPr lang="es-ES_tradnl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Stable phase measurements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2192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P</a:t>
            </a:r>
            <a:r>
              <a:rPr lang="es-ES_tradnl" sz="2800" dirty="0"/>
              <a:t>. Baudrenghien, </a:t>
            </a:r>
            <a:r>
              <a:rPr lang="es-ES_tradnl" sz="2800" u="sng" dirty="0" smtClean="0"/>
              <a:t>J. Esteban-Müller</a:t>
            </a:r>
            <a:r>
              <a:rPr lang="es-ES_tradnl" sz="2800" dirty="0" smtClean="0"/>
              <a:t>,</a:t>
            </a:r>
          </a:p>
          <a:p>
            <a:r>
              <a:rPr lang="es-ES_tradnl" sz="2800" dirty="0" smtClean="0"/>
              <a:t>G</a:t>
            </a:r>
            <a:r>
              <a:rPr lang="es-ES_tradnl" sz="2800" dirty="0"/>
              <a:t>. </a:t>
            </a:r>
            <a:r>
              <a:rPr lang="es-ES_tradnl" sz="2800" dirty="0" err="1"/>
              <a:t>Papotti</a:t>
            </a:r>
            <a:r>
              <a:rPr lang="es-ES_tradnl" sz="2800" dirty="0"/>
              <a:t>, </a:t>
            </a:r>
            <a:r>
              <a:rPr lang="es-ES_tradnl" sz="2800" dirty="0" smtClean="0"/>
              <a:t>E. </a:t>
            </a:r>
            <a:r>
              <a:rPr lang="es-ES_tradnl" sz="2800" dirty="0" err="1" smtClean="0"/>
              <a:t>Shaposhnikova</a:t>
            </a:r>
            <a:r>
              <a:rPr lang="es-ES_tradnl" sz="2800" dirty="0" smtClean="0"/>
              <a:t>, D</a:t>
            </a:r>
            <a:r>
              <a:rPr lang="es-ES_tradnl" sz="2800" dirty="0"/>
              <a:t>. </a:t>
            </a:r>
            <a:r>
              <a:rPr lang="es-ES_tradnl" sz="2800" dirty="0" smtClean="0"/>
              <a:t>Valuch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572000"/>
            <a:ext cx="5698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Acknowledgements:  G. Arduini, C. </a:t>
            </a:r>
            <a:r>
              <a:rPr lang="es-ES_tradnl" sz="2400" dirty="0" err="1" smtClean="0"/>
              <a:t>Bhat</a:t>
            </a:r>
            <a:r>
              <a:rPr lang="es-ES_tradnl" sz="2400" dirty="0" smtClean="0"/>
              <a:t>,     W. Venturini Delsolaro, LHC OP </a:t>
            </a:r>
            <a:r>
              <a:rPr lang="es-ES_tradnl" sz="2400" dirty="0" err="1" smtClean="0"/>
              <a:t>shifts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962400"/>
            <a:ext cx="3177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LHC BOC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April 2011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2011: 50 ns beam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4" descr="slopes_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2259" y="1705277"/>
            <a:ext cx="6119482" cy="4071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58790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Slope of the phase shift decreased during the scrubbing run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Scrubbing run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opes_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2691" y="1681197"/>
            <a:ext cx="6078618" cy="4557227"/>
          </a:xfrm>
          <a:prstGeom prst="rect">
            <a:avLst/>
          </a:prstGeom>
        </p:spPr>
      </p:pic>
      <p:pic>
        <p:nvPicPr>
          <p:cNvPr id="4" name="Picture 3" descr="slopes_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2691" y="1681197"/>
            <a:ext cx="6078618" cy="45572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Comparison 2010 &amp; 2011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300" y="1143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Scaling 2011 results by factor 6/3.5 (Voltage)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opes_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2259" y="1747421"/>
            <a:ext cx="6119482" cy="4424779"/>
          </a:xfrm>
          <a:prstGeom prst="rect">
            <a:avLst/>
          </a:prstGeom>
        </p:spPr>
      </p:pic>
      <p:pic>
        <p:nvPicPr>
          <p:cNvPr id="4" name="Picture 3" descr="slopes_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2259" y="1747421"/>
            <a:ext cx="6119482" cy="4424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2011: comparison 50ns &amp; 75ns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300" y="1143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75 ns beam and last fills of scrubbing run for 50 ns beam with similar slopes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2011: 50 ns beam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4" descr="slopes_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2259" y="1462573"/>
            <a:ext cx="6119482" cy="4557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58790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Slope of the phase shift decreased during the scrubbing run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Scrubbing run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gaps&gt;2 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4724400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Average for 75 ns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753100" y="4533106"/>
            <a:ext cx="3802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Bunch by bunch measurements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Bunch by bunch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9" name="Picture 8" descr="BbyB-7.3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011064"/>
            <a:ext cx="4533908" cy="33991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33454" y="5498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injection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14945" y="5498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 min later</a:t>
            </a:r>
            <a:endParaRPr lang="en-US" dirty="0"/>
          </a:p>
        </p:txBody>
      </p:sp>
      <p:pic>
        <p:nvPicPr>
          <p:cNvPr id="7" name="Picture 6" descr="BbyB-7.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7691" y="2011064"/>
            <a:ext cx="4533908" cy="33991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1219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FILL 1675 - 6/4/2011 - 7:50 </a:t>
            </a:r>
          </a:p>
          <a:p>
            <a:pPr algn="ctr"/>
            <a:r>
              <a:rPr lang="en-US" dirty="0" smtClean="0"/>
              <a:t>50 ns beam – 300 bunches</a:t>
            </a:r>
          </a:p>
          <a:p>
            <a:pPr algn="ctr"/>
            <a:r>
              <a:rPr lang="en-US" dirty="0" smtClean="0"/>
              <a:t>Batch spacing around 2.1 </a:t>
            </a:r>
            <a:r>
              <a:rPr lang="en-US" dirty="0" err="1" smtClean="0"/>
              <a:t>μs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Phase shift in different batches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 descr="BbyB-7.50-1bat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193" y="1715410"/>
            <a:ext cx="3200407" cy="2399390"/>
          </a:xfrm>
          <a:prstGeom prst="rect">
            <a:avLst/>
          </a:prstGeom>
        </p:spPr>
      </p:pic>
      <p:pic>
        <p:nvPicPr>
          <p:cNvPr id="7" name="Picture 6" descr="BbyB-7.50-3ba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15410"/>
            <a:ext cx="3200407" cy="2399390"/>
          </a:xfrm>
          <a:prstGeom prst="rect">
            <a:avLst/>
          </a:prstGeom>
        </p:spPr>
      </p:pic>
      <p:pic>
        <p:nvPicPr>
          <p:cNvPr id="9" name="Picture 8" descr="BbyB-7.50-5ba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193" y="4104744"/>
            <a:ext cx="3200407" cy="2399390"/>
          </a:xfrm>
          <a:prstGeom prst="rect">
            <a:avLst/>
          </a:prstGeom>
        </p:spPr>
      </p:pic>
      <p:pic>
        <p:nvPicPr>
          <p:cNvPr id="10" name="Picture 9" descr="BbyB-7.50-lastbatc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104744"/>
            <a:ext cx="3200407" cy="23993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52625" y="300075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Batch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9825" y="300075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Batch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2625" y="544407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Batch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9825" y="544407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Last Batch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1143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FILL 1675 - 6/4/2011</a:t>
            </a:r>
          </a:p>
          <a:p>
            <a:pPr algn="ctr"/>
            <a:r>
              <a:rPr lang="en-US" dirty="0" smtClean="0"/>
              <a:t>20 min after last injection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Synchrotron oscillations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 descr="BbyB-7.50-1bat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193" y="1715410"/>
            <a:ext cx="3200406" cy="2399390"/>
          </a:xfrm>
          <a:prstGeom prst="rect">
            <a:avLst/>
          </a:prstGeom>
        </p:spPr>
      </p:pic>
      <p:pic>
        <p:nvPicPr>
          <p:cNvPr id="7" name="Picture 6" descr="BbyB-7.50-3ba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15410"/>
            <a:ext cx="3200406" cy="2399390"/>
          </a:xfrm>
          <a:prstGeom prst="rect">
            <a:avLst/>
          </a:prstGeom>
        </p:spPr>
      </p:pic>
      <p:pic>
        <p:nvPicPr>
          <p:cNvPr id="9" name="Picture 8" descr="BbyB-7.50-5ba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193" y="4104744"/>
            <a:ext cx="3200406" cy="2399390"/>
          </a:xfrm>
          <a:prstGeom prst="rect">
            <a:avLst/>
          </a:prstGeom>
        </p:spPr>
      </p:pic>
      <p:pic>
        <p:nvPicPr>
          <p:cNvPr id="10" name="Picture 9" descr="BbyB-7.50-lastbatc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104744"/>
            <a:ext cx="3200406" cy="239939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66800" y="1219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last bunches in the last batch after all injections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Initial measurements in 2011 are similar to the results from 2010 for both 50 ns and 75 ns beam (after voltage scaling), showing significantly </a:t>
            </a:r>
            <a:r>
              <a:rPr lang="en-US" sz="2800" dirty="0" smtClean="0">
                <a:solidFill>
                  <a:srgbClr val="FF0000"/>
                </a:solidFill>
              </a:rPr>
              <a:t>higher phase shift for 50 ns </a:t>
            </a:r>
            <a:r>
              <a:rPr lang="en-US" sz="2800" dirty="0" smtClean="0"/>
              <a:t>beam than for 75 ns (for the same total intensity)</a:t>
            </a:r>
          </a:p>
          <a:p>
            <a:r>
              <a:rPr lang="en-US" sz="2800" dirty="0" smtClean="0"/>
              <a:t>Evolution of average stable phase shift during the last week clearly shows effect of </a:t>
            </a:r>
            <a:r>
              <a:rPr lang="en-US" sz="2800" dirty="0" smtClean="0">
                <a:solidFill>
                  <a:srgbClr val="FF0000"/>
                </a:solidFill>
              </a:rPr>
              <a:t>scrubbing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smtClean="0"/>
              <a:t>with final values for 50 ns beam approaching 75 ns beam slope</a:t>
            </a:r>
          </a:p>
          <a:p>
            <a:r>
              <a:rPr lang="en-US" sz="2800" dirty="0" smtClean="0"/>
              <a:t>After each injection bunches perform </a:t>
            </a:r>
            <a:r>
              <a:rPr lang="en-US" sz="2800" dirty="0" smtClean="0">
                <a:solidFill>
                  <a:srgbClr val="FF0000"/>
                </a:solidFill>
              </a:rPr>
              <a:t>synchrotron oscillations </a:t>
            </a:r>
            <a:r>
              <a:rPr lang="en-US" sz="2800" dirty="0" smtClean="0"/>
              <a:t> damped at the time scale of 10-15 min – limit of stability?</a:t>
            </a:r>
          </a:p>
          <a:p>
            <a:r>
              <a:rPr lang="en-US" sz="2800" dirty="0" smtClean="0"/>
              <a:t>Bunch-by-bunch structure probably also reflects transient beam loading and needs more analysis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Next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Would be interesting to have measurements for 75 ns beam now</a:t>
            </a:r>
          </a:p>
          <a:p>
            <a:r>
              <a:rPr lang="en-US" dirty="0" smtClean="0"/>
              <a:t>Increase bunch-by-bunch acquisition length to study synchrotron oscillations and measure their (bunch-by-bunch) frequency and phase</a:t>
            </a:r>
          </a:p>
          <a:p>
            <a:r>
              <a:rPr lang="en-US" dirty="0" smtClean="0"/>
              <a:t>Beam 2 data analysis with drift or without</a:t>
            </a:r>
          </a:p>
          <a:p>
            <a:pPr>
              <a:buNone/>
            </a:pPr>
            <a:r>
              <a:rPr lang="en-US" dirty="0" smtClean="0"/>
              <a:t>    (if possible)</a:t>
            </a:r>
          </a:p>
          <a:p>
            <a:r>
              <a:rPr lang="en-US" dirty="0" smtClean="0"/>
              <a:t>Comparison of stable phase measurement with bunch positions (from bunch profiles)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Outline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24000"/>
            <a:ext cx="7848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Measurements of synchronous phase: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 set-up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Average of all the bunches</a:t>
            </a:r>
          </a:p>
          <a:p>
            <a:pPr marL="914400" lvl="1" indent="-514350"/>
            <a:r>
              <a:rPr lang="en-US" dirty="0" smtClean="0"/>
              <a:t>Phase shifts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Bunch by bunch</a:t>
            </a:r>
          </a:p>
          <a:p>
            <a:pPr marL="914400" lvl="1" indent="-514350"/>
            <a:r>
              <a:rPr lang="en-US" dirty="0" smtClean="0"/>
              <a:t>Phase shifts</a:t>
            </a:r>
          </a:p>
          <a:p>
            <a:pPr marL="914400" lvl="1" indent="-514350"/>
            <a:r>
              <a:rPr lang="en-US" dirty="0" smtClean="0"/>
              <a:t>Oscillations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Beam loses energy due to:</a:t>
            </a:r>
          </a:p>
          <a:p>
            <a:pPr lvl="1"/>
            <a:r>
              <a:rPr lang="en-GB" sz="2000" dirty="0"/>
              <a:t>synchrotron </a:t>
            </a:r>
            <a:r>
              <a:rPr lang="en-GB" sz="2000" dirty="0" smtClean="0"/>
              <a:t>radiation</a:t>
            </a:r>
          </a:p>
          <a:p>
            <a:pPr lvl="1"/>
            <a:r>
              <a:rPr lang="en-GB" sz="2000" dirty="0" smtClean="0"/>
              <a:t>resistive impedance</a:t>
            </a:r>
          </a:p>
          <a:p>
            <a:pPr lvl="1"/>
            <a:r>
              <a:rPr lang="en-GB" sz="2000" dirty="0" smtClean="0"/>
              <a:t>electron </a:t>
            </a:r>
            <a:r>
              <a:rPr lang="en-GB" sz="2000" dirty="0"/>
              <a:t>cloud</a:t>
            </a:r>
            <a:endParaRPr lang="en-US" sz="2000" dirty="0" smtClean="0"/>
          </a:p>
          <a:p>
            <a:r>
              <a:rPr lang="en-US" sz="2800" dirty="0" smtClean="0"/>
              <a:t>Energy loss is compensated by RF system</a:t>
            </a:r>
          </a:p>
          <a:p>
            <a:r>
              <a:rPr lang="en-US" sz="2800" dirty="0" smtClean="0"/>
              <a:t>In absence of acceleration, synchronous phase 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 smtClean="0"/>
              <a:t>W</a:t>
            </a:r>
            <a:r>
              <a:rPr lang="en-US" sz="1400" dirty="0" err="1" smtClean="0"/>
              <a:t>n</a:t>
            </a:r>
            <a:r>
              <a:rPr lang="en-US" sz="1800" dirty="0" smtClean="0"/>
              <a:t> is the energy loss per turn and per particle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V is the amplitude of the RF voltage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2988" y="4191000"/>
          <a:ext cx="1976437" cy="941388"/>
        </p:xfrm>
        <a:graphic>
          <a:graphicData uri="http://schemas.openxmlformats.org/presentationml/2006/ole">
            <p:oleObj spid="_x0000_s1028" name="Equation" r:id="rId3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Experimental set-up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Measurement of the phase error: </a:t>
            </a:r>
          </a:p>
          <a:p>
            <a:pPr>
              <a:buNone/>
            </a:pPr>
            <a:r>
              <a:rPr lang="en-US" sz="2000" dirty="0" smtClean="0"/>
              <a:t>Difference between the phase in the pick-up and the phase of the RF system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0" y="2362200"/>
            <a:ext cx="6096000" cy="2362200"/>
            <a:chOff x="1600200" y="2438400"/>
            <a:chExt cx="6096000" cy="23622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Freeform 4"/>
            <p:cNvSpPr/>
            <p:nvPr/>
          </p:nvSpPr>
          <p:spPr>
            <a:xfrm>
              <a:off x="1600200" y="3124200"/>
              <a:ext cx="6096000" cy="990600"/>
            </a:xfrm>
            <a:custGeom>
              <a:avLst/>
              <a:gdLst>
                <a:gd name="connsiteX0" fmla="*/ 0 w 6096000"/>
                <a:gd name="connsiteY0" fmla="*/ 0 h 990600"/>
                <a:gd name="connsiteX1" fmla="*/ 6096000 w 6096000"/>
                <a:gd name="connsiteY1" fmla="*/ 0 h 990600"/>
                <a:gd name="connsiteX2" fmla="*/ 6096000 w 6096000"/>
                <a:gd name="connsiteY2" fmla="*/ 990600 h 990600"/>
                <a:gd name="connsiteX3" fmla="*/ 0 w 6096000"/>
                <a:gd name="connsiteY3" fmla="*/ 990600 h 990600"/>
                <a:gd name="connsiteX4" fmla="*/ 0 w 6096000"/>
                <a:gd name="connsiteY4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990600">
                  <a:moveTo>
                    <a:pt x="0" y="0"/>
                  </a:moveTo>
                  <a:lnTo>
                    <a:pt x="6096000" y="0"/>
                  </a:lnTo>
                  <a:lnTo>
                    <a:pt x="609600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257800" y="2438400"/>
              <a:ext cx="838200" cy="2362200"/>
            </a:xfrm>
            <a:custGeom>
              <a:avLst/>
              <a:gdLst>
                <a:gd name="connsiteX0" fmla="*/ 0 w 838200"/>
                <a:gd name="connsiteY0" fmla="*/ 1181100 h 2362200"/>
                <a:gd name="connsiteX1" fmla="*/ 24129 w 838200"/>
                <a:gd name="connsiteY1" fmla="*/ 786128 h 2362200"/>
                <a:gd name="connsiteX2" fmla="*/ 419102 w 838200"/>
                <a:gd name="connsiteY2" fmla="*/ 0 h 2362200"/>
                <a:gd name="connsiteX3" fmla="*/ 814072 w 838200"/>
                <a:gd name="connsiteY3" fmla="*/ 786130 h 2362200"/>
                <a:gd name="connsiteX4" fmla="*/ 838200 w 838200"/>
                <a:gd name="connsiteY4" fmla="*/ 1181101 h 2362200"/>
                <a:gd name="connsiteX5" fmla="*/ 814071 w 838200"/>
                <a:gd name="connsiteY5" fmla="*/ 1576073 h 2362200"/>
                <a:gd name="connsiteX6" fmla="*/ 419099 w 838200"/>
                <a:gd name="connsiteY6" fmla="*/ 2362201 h 2362200"/>
                <a:gd name="connsiteX7" fmla="*/ 24128 w 838200"/>
                <a:gd name="connsiteY7" fmla="*/ 1576072 h 2362200"/>
                <a:gd name="connsiteX8" fmla="*/ 0 w 838200"/>
                <a:gd name="connsiteY8" fmla="*/ 1181101 h 2362200"/>
                <a:gd name="connsiteX9" fmla="*/ 0 w 838200"/>
                <a:gd name="connsiteY9" fmla="*/ 1181100 h 236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2362200">
                  <a:moveTo>
                    <a:pt x="0" y="1181100"/>
                  </a:moveTo>
                  <a:cubicBezTo>
                    <a:pt x="0" y="1046530"/>
                    <a:pt x="8160" y="912950"/>
                    <a:pt x="24129" y="786128"/>
                  </a:cubicBezTo>
                  <a:cubicBezTo>
                    <a:pt x="83464" y="314880"/>
                    <a:pt x="241670" y="-2"/>
                    <a:pt x="419102" y="0"/>
                  </a:cubicBezTo>
                  <a:cubicBezTo>
                    <a:pt x="596533" y="2"/>
                    <a:pt x="754738" y="314883"/>
                    <a:pt x="814072" y="786130"/>
                  </a:cubicBezTo>
                  <a:cubicBezTo>
                    <a:pt x="830040" y="912952"/>
                    <a:pt x="838200" y="1046532"/>
                    <a:pt x="838200" y="1181101"/>
                  </a:cubicBezTo>
                  <a:cubicBezTo>
                    <a:pt x="838200" y="1315671"/>
                    <a:pt x="830040" y="1449251"/>
                    <a:pt x="814071" y="1576073"/>
                  </a:cubicBezTo>
                  <a:cubicBezTo>
                    <a:pt x="754736" y="2047321"/>
                    <a:pt x="596531" y="2362202"/>
                    <a:pt x="419099" y="2362201"/>
                  </a:cubicBezTo>
                  <a:cubicBezTo>
                    <a:pt x="241667" y="2362200"/>
                    <a:pt x="83463" y="2047318"/>
                    <a:pt x="24128" y="1576072"/>
                  </a:cubicBezTo>
                  <a:cubicBezTo>
                    <a:pt x="8160" y="1449250"/>
                    <a:pt x="0" y="1315670"/>
                    <a:pt x="0" y="1181101"/>
                  </a:cubicBezTo>
                  <a:lnTo>
                    <a:pt x="0" y="11811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3124200" y="3201073"/>
            <a:ext cx="381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3886873"/>
            <a:ext cx="381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19200" y="3543636"/>
            <a:ext cx="990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321274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596328" y="4571424"/>
            <a:ext cx="61210" cy="397239"/>
          </a:xfrm>
          <a:custGeom>
            <a:avLst/>
            <a:gdLst>
              <a:gd name="connsiteX0" fmla="*/ 8744 w 61210"/>
              <a:gd name="connsiteY0" fmla="*/ 397239 h 397239"/>
              <a:gd name="connsiteX1" fmla="*/ 8744 w 61210"/>
              <a:gd name="connsiteY1" fmla="*/ 44970 h 397239"/>
              <a:gd name="connsiteX2" fmla="*/ 61210 w 61210"/>
              <a:gd name="connsiteY2" fmla="*/ 127416 h 39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210" h="397239">
                <a:moveTo>
                  <a:pt x="8744" y="397239"/>
                </a:moveTo>
                <a:cubicBezTo>
                  <a:pt x="4372" y="243590"/>
                  <a:pt x="0" y="89941"/>
                  <a:pt x="8744" y="44970"/>
                </a:cubicBezTo>
                <a:cubicBezTo>
                  <a:pt x="17488" y="0"/>
                  <a:pt x="52466" y="94937"/>
                  <a:pt x="61210" y="127416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69928" y="2819400"/>
            <a:ext cx="394742" cy="2058073"/>
          </a:xfrm>
          <a:custGeom>
            <a:avLst/>
            <a:gdLst>
              <a:gd name="connsiteX0" fmla="*/ 479685 w 479685"/>
              <a:gd name="connsiteY0" fmla="*/ 580868 h 2267261"/>
              <a:gd name="connsiteX1" fmla="*/ 89941 w 479685"/>
              <a:gd name="connsiteY1" fmla="*/ 281065 h 2267261"/>
              <a:gd name="connsiteX2" fmla="*/ 0 w 479685"/>
              <a:gd name="connsiteY2" fmla="*/ 2267261 h 2267261"/>
              <a:gd name="connsiteX0" fmla="*/ 479685 w 479685"/>
              <a:gd name="connsiteY0" fmla="*/ 592628 h 2279021"/>
              <a:gd name="connsiteX1" fmla="*/ 169628 w 479685"/>
              <a:gd name="connsiteY1" fmla="*/ 281065 h 2279021"/>
              <a:gd name="connsiteX2" fmla="*/ 0 w 479685"/>
              <a:gd name="connsiteY2" fmla="*/ 2279021 h 2279021"/>
              <a:gd name="connsiteX0" fmla="*/ 479685 w 479685"/>
              <a:gd name="connsiteY0" fmla="*/ 598694 h 2285087"/>
              <a:gd name="connsiteX1" fmla="*/ 169628 w 479685"/>
              <a:gd name="connsiteY1" fmla="*/ 287131 h 2285087"/>
              <a:gd name="connsiteX2" fmla="*/ 0 w 479685"/>
              <a:gd name="connsiteY2" fmla="*/ 2285087 h 2285087"/>
              <a:gd name="connsiteX0" fmla="*/ 479685 w 479685"/>
              <a:gd name="connsiteY0" fmla="*/ 598694 h 2285087"/>
              <a:gd name="connsiteX1" fmla="*/ 169628 w 479685"/>
              <a:gd name="connsiteY1" fmla="*/ 287131 h 2285087"/>
              <a:gd name="connsiteX2" fmla="*/ 0 w 479685"/>
              <a:gd name="connsiteY2" fmla="*/ 2285087 h 2285087"/>
              <a:gd name="connsiteX0" fmla="*/ 479685 w 479685"/>
              <a:gd name="connsiteY0" fmla="*/ 672693 h 2359086"/>
              <a:gd name="connsiteX1" fmla="*/ 254442 w 479685"/>
              <a:gd name="connsiteY1" fmla="*/ 287131 h 2359086"/>
              <a:gd name="connsiteX2" fmla="*/ 0 w 479685"/>
              <a:gd name="connsiteY2" fmla="*/ 2359086 h 2359086"/>
              <a:gd name="connsiteX0" fmla="*/ 479685 w 549902"/>
              <a:gd name="connsiteY0" fmla="*/ 476914 h 2163307"/>
              <a:gd name="connsiteX1" fmla="*/ 254442 w 549902"/>
              <a:gd name="connsiteY1" fmla="*/ 91352 h 2163307"/>
              <a:gd name="connsiteX2" fmla="*/ 0 w 549902"/>
              <a:gd name="connsiteY2" fmla="*/ 2163307 h 2163307"/>
              <a:gd name="connsiteX0" fmla="*/ 479685 w 549902"/>
              <a:gd name="connsiteY0" fmla="*/ 476914 h 2163307"/>
              <a:gd name="connsiteX1" fmla="*/ 254442 w 549902"/>
              <a:gd name="connsiteY1" fmla="*/ 91352 h 2163307"/>
              <a:gd name="connsiteX2" fmla="*/ 0 w 549902"/>
              <a:gd name="connsiteY2" fmla="*/ 2163307 h 2163307"/>
              <a:gd name="connsiteX0" fmla="*/ 479685 w 634715"/>
              <a:gd name="connsiteY0" fmla="*/ 476914 h 2163307"/>
              <a:gd name="connsiteX1" fmla="*/ 339255 w 634715"/>
              <a:gd name="connsiteY1" fmla="*/ 91352 h 2163307"/>
              <a:gd name="connsiteX2" fmla="*/ 0 w 634715"/>
              <a:gd name="connsiteY2" fmla="*/ 2163307 h 2163307"/>
              <a:gd name="connsiteX0" fmla="*/ 479685 w 479685"/>
              <a:gd name="connsiteY0" fmla="*/ 476914 h 2163307"/>
              <a:gd name="connsiteX1" fmla="*/ 339255 w 479685"/>
              <a:gd name="connsiteY1" fmla="*/ 91352 h 2163307"/>
              <a:gd name="connsiteX2" fmla="*/ 0 w 479685"/>
              <a:gd name="connsiteY2" fmla="*/ 2163307 h 2163307"/>
              <a:gd name="connsiteX0" fmla="*/ 479685 w 479685"/>
              <a:gd name="connsiteY0" fmla="*/ 385562 h 2071955"/>
              <a:gd name="connsiteX1" fmla="*/ 339255 w 479685"/>
              <a:gd name="connsiteY1" fmla="*/ 0 h 2071955"/>
              <a:gd name="connsiteX2" fmla="*/ 0 w 479685"/>
              <a:gd name="connsiteY2" fmla="*/ 2071955 h 2071955"/>
              <a:gd name="connsiteX0" fmla="*/ 479685 w 479685"/>
              <a:gd name="connsiteY0" fmla="*/ 449296 h 2135689"/>
              <a:gd name="connsiteX1" fmla="*/ 339255 w 479685"/>
              <a:gd name="connsiteY1" fmla="*/ 63734 h 2135689"/>
              <a:gd name="connsiteX2" fmla="*/ 0 w 479685"/>
              <a:gd name="connsiteY2" fmla="*/ 2135689 h 2135689"/>
              <a:gd name="connsiteX0" fmla="*/ 479685 w 479685"/>
              <a:gd name="connsiteY0" fmla="*/ 449296 h 2135689"/>
              <a:gd name="connsiteX1" fmla="*/ 339256 w 479685"/>
              <a:gd name="connsiteY1" fmla="*/ 137732 h 2135689"/>
              <a:gd name="connsiteX2" fmla="*/ 0 w 479685"/>
              <a:gd name="connsiteY2" fmla="*/ 2135689 h 2135689"/>
              <a:gd name="connsiteX0" fmla="*/ 479685 w 479685"/>
              <a:gd name="connsiteY0" fmla="*/ 449296 h 2135689"/>
              <a:gd name="connsiteX1" fmla="*/ 339256 w 479685"/>
              <a:gd name="connsiteY1" fmla="*/ 137732 h 2135689"/>
              <a:gd name="connsiteX2" fmla="*/ 0 w 479685"/>
              <a:gd name="connsiteY2" fmla="*/ 2135689 h 2135689"/>
              <a:gd name="connsiteX0" fmla="*/ 479685 w 534608"/>
              <a:gd name="connsiteY0" fmla="*/ 449296 h 2135689"/>
              <a:gd name="connsiteX1" fmla="*/ 339256 w 534608"/>
              <a:gd name="connsiteY1" fmla="*/ 137732 h 2135689"/>
              <a:gd name="connsiteX2" fmla="*/ 0 w 534608"/>
              <a:gd name="connsiteY2" fmla="*/ 2135689 h 2135689"/>
              <a:gd name="connsiteX0" fmla="*/ 479685 w 522094"/>
              <a:gd name="connsiteY0" fmla="*/ 449296 h 2135689"/>
              <a:gd name="connsiteX1" fmla="*/ 339256 w 522094"/>
              <a:gd name="connsiteY1" fmla="*/ 137732 h 2135689"/>
              <a:gd name="connsiteX2" fmla="*/ 0 w 522094"/>
              <a:gd name="connsiteY2" fmla="*/ 2135689 h 2135689"/>
              <a:gd name="connsiteX0" fmla="*/ 396956 w 439365"/>
              <a:gd name="connsiteY0" fmla="*/ 523294 h 2135689"/>
              <a:gd name="connsiteX1" fmla="*/ 256527 w 439365"/>
              <a:gd name="connsiteY1" fmla="*/ 211730 h 2135689"/>
              <a:gd name="connsiteX2" fmla="*/ 2085 w 439365"/>
              <a:gd name="connsiteY2" fmla="*/ 2135689 h 2135689"/>
              <a:gd name="connsiteX0" fmla="*/ 396956 w 439365"/>
              <a:gd name="connsiteY0" fmla="*/ 435952 h 2048347"/>
              <a:gd name="connsiteX1" fmla="*/ 256527 w 439365"/>
              <a:gd name="connsiteY1" fmla="*/ 124388 h 2048347"/>
              <a:gd name="connsiteX2" fmla="*/ 2085 w 439365"/>
              <a:gd name="connsiteY2" fmla="*/ 2048347 h 2048347"/>
              <a:gd name="connsiteX0" fmla="*/ 396956 w 439365"/>
              <a:gd name="connsiteY0" fmla="*/ 386216 h 1998611"/>
              <a:gd name="connsiteX1" fmla="*/ 256527 w 439365"/>
              <a:gd name="connsiteY1" fmla="*/ 74652 h 1998611"/>
              <a:gd name="connsiteX2" fmla="*/ 2085 w 439365"/>
              <a:gd name="connsiteY2" fmla="*/ 1998611 h 199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365" h="1998611">
                <a:moveTo>
                  <a:pt x="396956" y="386216"/>
                </a:moveTo>
                <a:cubicBezTo>
                  <a:pt x="382487" y="113978"/>
                  <a:pt x="439365" y="67744"/>
                  <a:pt x="256527" y="74652"/>
                </a:cubicBezTo>
                <a:cubicBezTo>
                  <a:pt x="0" y="70642"/>
                  <a:pt x="60883" y="0"/>
                  <a:pt x="2085" y="1998611"/>
                </a:cubicBezTo>
              </a:path>
            </a:pathLst>
          </a:cu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49052" y="3904362"/>
            <a:ext cx="0" cy="974360"/>
          </a:xfrm>
          <a:custGeom>
            <a:avLst/>
            <a:gdLst>
              <a:gd name="connsiteX0" fmla="*/ 0 w 0"/>
              <a:gd name="connsiteY0" fmla="*/ 0 h 974360"/>
              <a:gd name="connsiteX1" fmla="*/ 0 w 0"/>
              <a:gd name="connsiteY1" fmla="*/ 974360 h 97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74360">
                <a:moveTo>
                  <a:pt x="0" y="0"/>
                </a:moveTo>
                <a:lnTo>
                  <a:pt x="0" y="974360"/>
                </a:lnTo>
              </a:path>
            </a:pathLst>
          </a:cu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95367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5029873"/>
            <a:ext cx="129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Cav. voltage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95800" y="5487073"/>
            <a:ext cx="1371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Phase Meas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7" name="Elbow Connector 20"/>
          <p:cNvCxnSpPr>
            <a:stCxn id="14" idx="2"/>
          </p:cNvCxnSpPr>
          <p:nvPr/>
        </p:nvCxnSpPr>
        <p:spPr>
          <a:xfrm rot="16200000" flipH="1">
            <a:off x="3231394" y="5288793"/>
            <a:ext cx="391995" cy="460418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5" idx="1"/>
            <a:endCxn id="16" idx="0"/>
          </p:cNvCxnSpPr>
          <p:nvPr/>
        </p:nvCxnSpPr>
        <p:spPr>
          <a:xfrm rot="10800000" flipV="1">
            <a:off x="5181600" y="5214539"/>
            <a:ext cx="76200" cy="272534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7400" y="5715000"/>
            <a:ext cx="381000" cy="22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00800" y="6108341"/>
            <a:ext cx="130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φ + </a:t>
            </a:r>
            <a:r>
              <a:rPr lang="en-US" dirty="0" smtClean="0">
                <a:solidFill>
                  <a:srgbClr val="FF0000"/>
                </a:solidFill>
              </a:rPr>
              <a:t>offset!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971800" y="6096673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162300" y="5982373"/>
            <a:ext cx="228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74761" y="5003640"/>
            <a:ext cx="838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4343400" y="4801273"/>
            <a:ext cx="517161" cy="402236"/>
          </a:xfrm>
          <a:custGeom>
            <a:avLst/>
            <a:gdLst>
              <a:gd name="connsiteX0" fmla="*/ 0 w 517161"/>
              <a:gd name="connsiteY0" fmla="*/ 201118 h 402236"/>
              <a:gd name="connsiteX1" fmla="*/ 127416 w 517161"/>
              <a:gd name="connsiteY1" fmla="*/ 28731 h 402236"/>
              <a:gd name="connsiteX2" fmla="*/ 344774 w 517161"/>
              <a:gd name="connsiteY2" fmla="*/ 373505 h 402236"/>
              <a:gd name="connsiteX3" fmla="*/ 517161 w 517161"/>
              <a:gd name="connsiteY3" fmla="*/ 201118 h 40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161" h="402236">
                <a:moveTo>
                  <a:pt x="0" y="201118"/>
                </a:moveTo>
                <a:cubicBezTo>
                  <a:pt x="34977" y="100559"/>
                  <a:pt x="69954" y="0"/>
                  <a:pt x="127416" y="28731"/>
                </a:cubicBezTo>
                <a:cubicBezTo>
                  <a:pt x="184878" y="57462"/>
                  <a:pt x="279817" y="344774"/>
                  <a:pt x="344774" y="373505"/>
                </a:cubicBezTo>
                <a:cubicBezTo>
                  <a:pt x="409731" y="402236"/>
                  <a:pt x="480935" y="232348"/>
                  <a:pt x="517161" y="20111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77000" y="5713370"/>
            <a:ext cx="1085206" cy="23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6645639" y="5437105"/>
            <a:ext cx="669561" cy="583367"/>
          </a:xfrm>
          <a:custGeom>
            <a:avLst/>
            <a:gdLst>
              <a:gd name="connsiteX0" fmla="*/ 0 w 517161"/>
              <a:gd name="connsiteY0" fmla="*/ 201118 h 402236"/>
              <a:gd name="connsiteX1" fmla="*/ 127416 w 517161"/>
              <a:gd name="connsiteY1" fmla="*/ 28731 h 402236"/>
              <a:gd name="connsiteX2" fmla="*/ 344774 w 517161"/>
              <a:gd name="connsiteY2" fmla="*/ 373505 h 402236"/>
              <a:gd name="connsiteX3" fmla="*/ 517161 w 517161"/>
              <a:gd name="connsiteY3" fmla="*/ 201118 h 40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161" h="402236">
                <a:moveTo>
                  <a:pt x="0" y="201118"/>
                </a:moveTo>
                <a:cubicBezTo>
                  <a:pt x="34977" y="100559"/>
                  <a:pt x="69954" y="0"/>
                  <a:pt x="127416" y="28731"/>
                </a:cubicBezTo>
                <a:cubicBezTo>
                  <a:pt x="184878" y="57462"/>
                  <a:pt x="279817" y="344774"/>
                  <a:pt x="344774" y="373505"/>
                </a:cubicBezTo>
                <a:cubicBezTo>
                  <a:pt x="409731" y="402236"/>
                  <a:pt x="480935" y="232348"/>
                  <a:pt x="517161" y="20111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6705600" y="5563273"/>
            <a:ext cx="304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124200" y="3506330"/>
            <a:ext cx="3810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657600" y="5486400"/>
            <a:ext cx="609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BPF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4267200" y="5715000"/>
            <a:ext cx="228600" cy="67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Average phase measurements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Example of measurements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exa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6" y="1976800"/>
            <a:ext cx="8015288" cy="4011930"/>
          </a:xfrm>
        </p:spPr>
      </p:pic>
      <p:sp>
        <p:nvSpPr>
          <p:cNvPr id="4" name="TextBox 3"/>
          <p:cNvSpPr txBox="1"/>
          <p:nvPr/>
        </p:nvSpPr>
        <p:spPr>
          <a:xfrm>
            <a:off x="800100" y="13817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Beam 1: Shift in </a:t>
            </a:r>
            <a:r>
              <a:rPr lang="en-US" sz="2800" dirty="0" smtClean="0">
                <a:solidFill>
                  <a:srgbClr val="00B050"/>
                </a:solidFill>
              </a:rPr>
              <a:t>phase error</a:t>
            </a:r>
            <a:r>
              <a:rPr lang="en-US" sz="2800" dirty="0" smtClean="0"/>
              <a:t> after each injection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248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(all bunches)  phase after or before each injection (during 40 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Example of measurements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exa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6" y="1976800"/>
            <a:ext cx="8015288" cy="4011930"/>
          </a:xfrm>
        </p:spPr>
      </p:pic>
      <p:sp>
        <p:nvSpPr>
          <p:cNvPr id="4" name="TextBox 3"/>
          <p:cNvSpPr txBox="1"/>
          <p:nvPr/>
        </p:nvSpPr>
        <p:spPr>
          <a:xfrm>
            <a:off x="800100" y="13817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Beam 2: Drift of </a:t>
            </a:r>
            <a:r>
              <a:rPr lang="en-US" sz="2800" dirty="0" smtClean="0">
                <a:solidFill>
                  <a:srgbClr val="00B050"/>
                </a:solidFill>
              </a:rPr>
              <a:t>phase error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Results from 2010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res20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8521" y="1981200"/>
            <a:ext cx="6246959" cy="4525963"/>
          </a:xfrm>
        </p:spPr>
      </p:pic>
      <p:sp>
        <p:nvSpPr>
          <p:cNvPr id="6" name="TextBox 5"/>
          <p:cNvSpPr txBox="1"/>
          <p:nvPr/>
        </p:nvSpPr>
        <p:spPr>
          <a:xfrm>
            <a:off x="1866900" y="1219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Beam 1</a:t>
            </a:r>
          </a:p>
          <a:p>
            <a:pPr algn="ctr"/>
            <a:r>
              <a:rPr lang="en-US" dirty="0" smtClean="0"/>
              <a:t>50 ns and 75 ns beams</a:t>
            </a:r>
          </a:p>
          <a:p>
            <a:pPr algn="ctr"/>
            <a:r>
              <a:rPr lang="en-US" dirty="0" smtClean="0"/>
              <a:t>Voltage 3.5 MV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8888809">
            <a:off x="1886184" y="3750583"/>
            <a:ext cx="4235934" cy="568775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000" y="35052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50 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610292">
            <a:off x="1974716" y="4029067"/>
            <a:ext cx="5833147" cy="679268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44196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75 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2133600"/>
            <a:ext cx="838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Results from 2011:  75 ns beam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res2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9984" y="1981200"/>
            <a:ext cx="6244033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6900" y="1295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Beam 1</a:t>
            </a:r>
          </a:p>
          <a:p>
            <a:pPr algn="ctr"/>
            <a:r>
              <a:rPr lang="en-US" dirty="0" smtClean="0"/>
              <a:t>Voltage 6 MV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2133600"/>
            <a:ext cx="838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504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RF observations:  Stable phase measurements</vt:lpstr>
      <vt:lpstr>Outline</vt:lpstr>
      <vt:lpstr>Introduction</vt:lpstr>
      <vt:lpstr>Experimental set-up</vt:lpstr>
      <vt:lpstr>Average phase measurements</vt:lpstr>
      <vt:lpstr>Example of measurements</vt:lpstr>
      <vt:lpstr>Example of measurements</vt:lpstr>
      <vt:lpstr>Results from 2010</vt:lpstr>
      <vt:lpstr>Results from 2011:  75 ns beam</vt:lpstr>
      <vt:lpstr>2011: 50 ns beam</vt:lpstr>
      <vt:lpstr>Comparison 2010 &amp; 2011</vt:lpstr>
      <vt:lpstr>2011: comparison 50ns &amp; 75ns</vt:lpstr>
      <vt:lpstr>2011: 50 ns beam</vt:lpstr>
      <vt:lpstr>Bunch by bunch measurements</vt:lpstr>
      <vt:lpstr>Bunch by bunch</vt:lpstr>
      <vt:lpstr>Phase shift in different batches</vt:lpstr>
      <vt:lpstr>Synchrotron oscillations</vt:lpstr>
      <vt:lpstr>Summary</vt:lpstr>
      <vt:lpstr>Next steps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phase measurements in the LHC for e-cloud diagnostics</dc:title>
  <dc:creator>Juan F. Esteban Müller</dc:creator>
  <cp:lastModifiedBy>Juan F. Esteban Müller</cp:lastModifiedBy>
  <cp:revision>74</cp:revision>
  <dcterms:created xsi:type="dcterms:W3CDTF">2011-04-11T17:31:45Z</dcterms:created>
  <dcterms:modified xsi:type="dcterms:W3CDTF">2011-04-12T13:25:45Z</dcterms:modified>
</cp:coreProperties>
</file>