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311" r:id="rId4"/>
    <p:sldId id="312" r:id="rId5"/>
    <p:sldId id="313" r:id="rId6"/>
    <p:sldId id="308" r:id="rId7"/>
    <p:sldId id="309" r:id="rId8"/>
    <p:sldId id="310" r:id="rId9"/>
    <p:sldId id="314" r:id="rId10"/>
    <p:sldId id="31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484A"/>
    <a:srgbClr val="636163"/>
    <a:srgbClr val="3C3E70"/>
    <a:srgbClr val="FF0000"/>
    <a:srgbClr val="E5E6D6"/>
    <a:srgbClr val="D5D2BD"/>
    <a:srgbClr val="78222A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3821" autoAdjust="0"/>
  </p:normalViewPr>
  <p:slideViewPr>
    <p:cSldViewPr>
      <p:cViewPr>
        <p:scale>
          <a:sx n="100" d="100"/>
          <a:sy n="100" d="100"/>
        </p:scale>
        <p:origin x="-18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695353B-4F75-4172-B5A9-F1112B8F59F5}" type="datetimeFigureOut">
              <a:rPr lang="en-US"/>
              <a:pPr>
                <a:defRPr/>
              </a:pPr>
              <a:t>5/3/2011</a:t>
            </a:fld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D1D149C-9F7B-449A-A84B-68F584FAFC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8337D6A-6402-4753-9078-A2C84E53FF55}" type="datetimeFigureOut">
              <a:rPr lang="en-US"/>
              <a:pPr>
                <a:defRPr/>
              </a:pPr>
              <a:t>5/3/2011</a:t>
            </a:fld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319AB7D-9721-449F-A3DF-8D2E21B74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C97A0-F8E1-4D77-9384-B567E1387A64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BC1C0-33AA-4A2D-8E48-4A64C09F700F}" type="datetimeFigureOut">
              <a:rPr lang="en-US"/>
              <a:pPr>
                <a:defRPr/>
              </a:pPr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D3705-5C68-480D-8CF1-6D29EE904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CB6A3-CE0D-4CD7-BB24-8F1A72FFE07C}" type="datetimeFigureOut">
              <a:rPr lang="en-US"/>
              <a:pPr>
                <a:defRPr/>
              </a:pPr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D3825-3A1C-4E90-9895-CE12D322A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1E982-514F-444D-92FB-812840222887}" type="datetimeFigureOut">
              <a:rPr lang="en-US"/>
              <a:pPr>
                <a:defRPr/>
              </a:pPr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A46ED-95ED-42A1-8030-6B11E467A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4FC04-752B-4FB4-A764-E2AC811E254B}" type="datetimeFigureOut">
              <a:rPr lang="en-US"/>
              <a:pPr>
                <a:defRPr/>
              </a:pPr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D6CAB-7035-4BBA-9E57-CD27B04DC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EBDA7-9FB0-4AF2-A4F6-2F606272CC85}" type="datetimeFigureOut">
              <a:rPr lang="en-US"/>
              <a:pPr>
                <a:defRPr/>
              </a:pPr>
              <a:t>5/3/2011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DA399-A443-4C71-8AA5-DFDFB61B2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1AA63-5384-40D5-B792-36A0DD13FDD5}" type="datetimeFigureOut">
              <a:rPr lang="en-US"/>
              <a:pPr>
                <a:defRPr/>
              </a:pPr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269BB-0ED8-447A-B891-B5BF385CBD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0A690-6311-427E-BC27-05F536E82AA1}" type="datetimeFigureOut">
              <a:rPr lang="en-US"/>
              <a:pPr>
                <a:defRPr/>
              </a:pPr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F45EA-787C-4FCF-BDBA-910FC0BA5A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48E5B-5110-40AC-9B94-BEC5131B17C6}" type="datetimeFigureOut">
              <a:rPr lang="en-US"/>
              <a:pPr>
                <a:defRPr/>
              </a:pPr>
              <a:t>5/3/2011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DEF36-7288-43F3-BEF7-BC23B1E93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05B37-8BEF-4D4B-878C-FCF8DE7FCD3B}" type="datetimeFigureOut">
              <a:rPr lang="en-US"/>
              <a:pPr>
                <a:defRPr/>
              </a:pPr>
              <a:t>5/3/2011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E77A7-45C0-4321-B3BA-2CE395F5F5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D135D-9E7B-444C-878E-CFB5E183F4F3}" type="datetimeFigureOut">
              <a:rPr lang="en-US"/>
              <a:pPr>
                <a:defRPr/>
              </a:pPr>
              <a:t>5/3/2011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485FC-D296-4842-A8B8-47DB9FB15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E32D2-9031-4292-9B03-A8941375C979}" type="datetimeFigureOut">
              <a:rPr lang="en-US"/>
              <a:pPr>
                <a:defRPr/>
              </a:pPr>
              <a:t>5/3/2011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D07B6-E359-4843-8263-6342F3B2D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465CE-6595-45C1-B0EE-FCF9F58BDA58}" type="datetimeFigureOut">
              <a:rPr lang="en-US"/>
              <a:pPr>
                <a:defRPr/>
              </a:pPr>
              <a:t>5/3/2011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D6EBA-02AE-4FA8-9EE3-E857A1BCCE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D222F-9AEC-416F-89FA-0808F69BC31E}" type="datetimeFigureOut">
              <a:rPr lang="en-US"/>
              <a:pPr>
                <a:defRPr/>
              </a:pPr>
              <a:t>5/3/2011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F688F-6B3C-4C21-B97F-27A398B23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D2CC7F-3D2F-4670-BE86-2C675F193701}" type="datetimeFigureOut">
              <a:rPr lang="en-US"/>
              <a:pPr>
                <a:defRPr/>
              </a:pPr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0967425-A3D7-4410-A20C-3FEFA5B06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696200" cy="1470025"/>
          </a:xfrm>
        </p:spPr>
        <p:txBody>
          <a:bodyPr/>
          <a:lstStyle/>
          <a:p>
            <a:pPr eaLnBrk="1" hangingPunct="1"/>
            <a:r>
              <a:rPr lang="en-US" sz="3600" smtClean="0"/>
              <a:t>What do we need in the CCC for mastering the 50 ns high intensity beams</a:t>
            </a:r>
          </a:p>
        </p:txBody>
      </p:sp>
      <p:sp>
        <p:nvSpPr>
          <p:cNvPr id="17410" name="Subtitle 2"/>
          <p:cNvSpPr>
            <a:spLocks noGrp="1"/>
          </p:cNvSpPr>
          <p:nvPr>
            <p:ph type="subTitle" idx="1"/>
          </p:nvPr>
        </p:nvSpPr>
        <p:spPr>
          <a:xfrm>
            <a:off x="1219200" y="3810000"/>
            <a:ext cx="7086600" cy="1752600"/>
          </a:xfrm>
        </p:spPr>
        <p:txBody>
          <a:bodyPr/>
          <a:lstStyle/>
          <a:p>
            <a:pPr eaLnBrk="1" hangingPunct="1"/>
            <a:r>
              <a:rPr lang="de-CH" sz="2400" b="1" smtClean="0">
                <a:solidFill>
                  <a:srgbClr val="898989"/>
                </a:solidFill>
              </a:rPr>
              <a:t>Walter Venturini Delsolaro</a:t>
            </a:r>
          </a:p>
          <a:p>
            <a:pPr eaLnBrk="1" hangingPunct="1"/>
            <a:endParaRPr lang="de-CH" sz="2400" smtClean="0">
              <a:solidFill>
                <a:srgbClr val="898989"/>
              </a:solidFill>
            </a:endParaRPr>
          </a:p>
          <a:p>
            <a:pPr eaLnBrk="1" hangingPunct="1"/>
            <a:r>
              <a:rPr lang="en-US" sz="2400" smtClean="0">
                <a:solidFill>
                  <a:srgbClr val="898989"/>
                </a:solidFill>
              </a:rPr>
              <a:t>Thanks to G. Arduini, G. Lanza, T. Pieloni, F. Roncarolo, B. Salvant, U. Wagner, M. Zerlauth  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0" y="6248400"/>
            <a:ext cx="906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  <a:latin typeface="Tw Cen MT" pitchFamily="34" charset="0"/>
              </a:rPr>
              <a:t>LHC Beam Operation Committee 3.5.2011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Schottky monitoring of </a:t>
            </a:r>
            <a:r>
              <a:rPr lang="el-GR" sz="2800" smtClean="0">
                <a:latin typeface="Arial" charset="0"/>
                <a:cs typeface="Arial" charset="0"/>
              </a:rPr>
              <a:t>Δ</a:t>
            </a:r>
            <a:r>
              <a:rPr lang="en-US" sz="2800" smtClean="0">
                <a:latin typeface="Arial" charset="0"/>
                <a:cs typeface="Arial" charset="0"/>
              </a:rPr>
              <a:t>Q, </a:t>
            </a:r>
            <a:r>
              <a:rPr lang="el-GR" sz="2800" smtClean="0">
                <a:latin typeface="Arial" charset="0"/>
                <a:cs typeface="Arial" charset="0"/>
              </a:rPr>
              <a:t>Δ</a:t>
            </a:r>
            <a:r>
              <a:rPr lang="en-US" sz="2800" smtClean="0">
                <a:latin typeface="Arial" charset="0"/>
                <a:cs typeface="Arial" charset="0"/>
              </a:rPr>
              <a:t>Q</a:t>
            </a:r>
            <a:r>
              <a:rPr lang="en-US" sz="2800" smtClean="0">
                <a:cs typeface="Arial" charset="0"/>
              </a:rPr>
              <a:t>’</a:t>
            </a:r>
            <a:r>
              <a:rPr lang="en-US" sz="2800" smtClean="0">
                <a:latin typeface="Arial" charset="0"/>
                <a:cs typeface="Arial" charset="0"/>
              </a:rPr>
              <a:t> at injection</a:t>
            </a:r>
          </a:p>
          <a:p>
            <a:r>
              <a:rPr lang="en-US" sz="2800" smtClean="0">
                <a:latin typeface="Arial" charset="0"/>
                <a:cs typeface="Arial" charset="0"/>
              </a:rPr>
              <a:t>Fixed displays for BSRT and ADT pickups</a:t>
            </a:r>
          </a:p>
          <a:p>
            <a:r>
              <a:rPr lang="en-US" sz="2800" smtClean="0">
                <a:latin typeface="Arial" charset="0"/>
                <a:cs typeface="Arial" charset="0"/>
              </a:rPr>
              <a:t>Vacuum and Heat loads from PVSS?</a:t>
            </a:r>
          </a:p>
          <a:p>
            <a:r>
              <a:rPr lang="en-US" sz="2800" smtClean="0">
                <a:latin typeface="Arial" charset="0"/>
                <a:cs typeface="Arial" charset="0"/>
              </a:rPr>
              <a:t>Missing in the PM: ADT, (RF, BPM in IR6 ?)</a:t>
            </a:r>
          </a:p>
          <a:p>
            <a:endParaRPr lang="el-GR" sz="28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de-CH" smtClean="0"/>
              <a:t>Topics</a:t>
            </a:r>
            <a:endParaRPr lang="en-US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798638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CH" sz="2800" smtClean="0">
                <a:solidFill>
                  <a:srgbClr val="4A484A"/>
                </a:solidFill>
              </a:rPr>
              <a:t>Q, Q‘ monitoring</a:t>
            </a:r>
          </a:p>
          <a:p>
            <a:pPr eaLnBrk="1" hangingPunct="1">
              <a:lnSpc>
                <a:spcPct val="80000"/>
              </a:lnSpc>
            </a:pPr>
            <a:r>
              <a:rPr lang="de-CH" sz="2800" smtClean="0">
                <a:solidFill>
                  <a:srgbClr val="4A484A"/>
                </a:solidFill>
              </a:rPr>
              <a:t>Bunch by bunch online diagnostics</a:t>
            </a:r>
          </a:p>
          <a:p>
            <a:pPr lvl="1" eaLnBrk="1" hangingPunct="1">
              <a:lnSpc>
                <a:spcPct val="80000"/>
              </a:lnSpc>
            </a:pPr>
            <a:r>
              <a:rPr lang="de-CH" sz="2400" smtClean="0">
                <a:solidFill>
                  <a:srgbClr val="4A484A"/>
                </a:solidFill>
              </a:rPr>
              <a:t>Emittances</a:t>
            </a:r>
          </a:p>
          <a:p>
            <a:pPr lvl="1" eaLnBrk="1" hangingPunct="1">
              <a:lnSpc>
                <a:spcPct val="80000"/>
              </a:lnSpc>
            </a:pPr>
            <a:r>
              <a:rPr lang="de-CH" sz="2400" smtClean="0">
                <a:solidFill>
                  <a:srgbClr val="4A484A"/>
                </a:solidFill>
              </a:rPr>
              <a:t>ADT pickups</a:t>
            </a:r>
          </a:p>
          <a:p>
            <a:pPr eaLnBrk="1" hangingPunct="1">
              <a:lnSpc>
                <a:spcPct val="80000"/>
              </a:lnSpc>
            </a:pPr>
            <a:r>
              <a:rPr lang="de-CH" sz="2800" smtClean="0">
                <a:solidFill>
                  <a:srgbClr val="4A484A"/>
                </a:solidFill>
              </a:rPr>
              <a:t>Vacuum and heat loads</a:t>
            </a:r>
          </a:p>
          <a:p>
            <a:pPr eaLnBrk="1" hangingPunct="1">
              <a:lnSpc>
                <a:spcPct val="80000"/>
              </a:lnSpc>
            </a:pPr>
            <a:r>
              <a:rPr lang="de-CH" sz="2800" smtClean="0">
                <a:solidFill>
                  <a:srgbClr val="4A484A"/>
                </a:solidFill>
              </a:rPr>
              <a:t>Post mortem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de-CH" sz="2800" smtClean="0">
              <a:solidFill>
                <a:srgbClr val="4A484A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de-CH" sz="2800" smtClean="0">
              <a:solidFill>
                <a:srgbClr val="4A484A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de-CH" smtClean="0">
              <a:solidFill>
                <a:srgbClr val="4A484A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de-CH" sz="2800" smtClean="0">
              <a:solidFill>
                <a:srgbClr val="4A484A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de-CH" sz="2800" smtClean="0">
              <a:solidFill>
                <a:srgbClr val="4A484A"/>
              </a:solidFill>
            </a:endParaRP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i="1" smtClean="0">
                <a:solidFill>
                  <a:srgbClr val="4A484A"/>
                </a:solidFill>
              </a:rPr>
              <a:t>						              	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endParaRPr lang="en-US" smtClean="0">
              <a:solidFill>
                <a:srgbClr val="4A484A"/>
              </a:solidFill>
            </a:endParaRP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smtClean="0">
                <a:solidFill>
                  <a:srgbClr val="4A484A"/>
                </a:solidFill>
              </a:rPr>
              <a:t>							           </a:t>
            </a:r>
            <a:endParaRPr lang="en-US" i="1" smtClean="0">
              <a:solidFill>
                <a:srgbClr val="4A484A"/>
              </a:solidFill>
            </a:endParaRP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i="1" smtClean="0">
                <a:solidFill>
                  <a:srgbClr val="4A484A"/>
                </a:solidFill>
              </a:rPr>
              <a:t>			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 and Q’ monitoring and control</a:t>
            </a:r>
          </a:p>
        </p:txBody>
      </p:sp>
      <p:pic>
        <p:nvPicPr>
          <p:cNvPr id="20482" name="Picture 4" descr="attach_reader?attach_id=111236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86200" y="3262313"/>
            <a:ext cx="5257800" cy="3595687"/>
          </a:xfrm>
        </p:spPr>
      </p:pic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76200" y="1371600"/>
            <a:ext cx="7696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Q’ control</a:t>
            </a:r>
            <a:r>
              <a:rPr lang="en-US"/>
              <a:t> turns out to be essential to preserve beam quality</a:t>
            </a:r>
          </a:p>
          <a:p>
            <a:pPr>
              <a:spcBef>
                <a:spcPct val="50000"/>
              </a:spcBef>
            </a:pPr>
            <a:r>
              <a:rPr lang="en-US"/>
              <a:t>FIDEL dynamic correction is deployed, and seems to work.</a:t>
            </a:r>
          </a:p>
          <a:p>
            <a:pPr>
              <a:spcBef>
                <a:spcPct val="50000"/>
              </a:spcBef>
            </a:pPr>
            <a:r>
              <a:rPr lang="en-US"/>
              <a:t>Still … expect some fill to fill variation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Q’ monitoring with radial modulation has to be switched off before injection of high intensity beams.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CC0000"/>
                </a:solidFill>
              </a:rPr>
              <a:t>Q reading gets lost as well</a:t>
            </a:r>
          </a:p>
          <a:p>
            <a:pPr>
              <a:spcBef>
                <a:spcPct val="50000"/>
              </a:spcBef>
            </a:pPr>
            <a:r>
              <a:rPr lang="en-US"/>
              <a:t>(intensity dependent shift is invisible)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CC0000"/>
                </a:solidFill>
              </a:rPr>
              <a:t>Schottky </a:t>
            </a:r>
            <a:r>
              <a:rPr lang="en-US"/>
              <a:t>monitoring of average</a:t>
            </a:r>
          </a:p>
          <a:p>
            <a:pPr>
              <a:spcBef>
                <a:spcPct val="50000"/>
              </a:spcBef>
            </a:pPr>
            <a:r>
              <a:rPr lang="en-US"/>
              <a:t>Q’ was done last year.</a:t>
            </a:r>
          </a:p>
          <a:p>
            <a:pPr>
              <a:spcBef>
                <a:spcPct val="50000"/>
              </a:spcBef>
            </a:pPr>
            <a:r>
              <a:rPr lang="en-US"/>
              <a:t> </a:t>
            </a:r>
          </a:p>
          <a:p>
            <a:pPr>
              <a:spcBef>
                <a:spcPct val="50000"/>
              </a:spcBef>
            </a:pPr>
            <a:r>
              <a:rPr lang="en-US"/>
              <a:t>Use bbb acquisition in collision</a:t>
            </a:r>
          </a:p>
          <a:p>
            <a:pPr>
              <a:spcBef>
                <a:spcPct val="50000"/>
              </a:spcBef>
            </a:pPr>
            <a:r>
              <a:rPr lang="en-US"/>
              <a:t> and averaging at injection?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mtClean="0"/>
              <a:t>BBB diagnostics: BSRT emittances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6248400" y="1219200"/>
            <a:ext cx="28956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/>
              <a:t>Values not calibrated yet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BI expert application to set gates for the bunch scan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Ongoing improvement: manage the acquisition at server level (VK)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Results from TIMBER via another application </a:t>
            </a:r>
          </a:p>
          <a:p>
            <a:pPr>
              <a:lnSpc>
                <a:spcPct val="90000"/>
              </a:lnSpc>
            </a:pPr>
            <a:r>
              <a:rPr lang="en-US" sz="2000" b="1" smtClean="0"/>
              <a:t>Need fixed display</a:t>
            </a:r>
            <a:r>
              <a:rPr lang="en-US" sz="2000" smtClean="0"/>
              <a:t> with online update of bbb emittances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Volunteers from ex LARP collaboration</a:t>
            </a:r>
          </a:p>
        </p:txBody>
      </p:sp>
      <p:pic>
        <p:nvPicPr>
          <p:cNvPr id="21507" name="Picture 6" descr="bs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95400"/>
            <a:ext cx="6172200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BBB diagnostics: ADT pickups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sz="half" idx="3"/>
          </p:nvPr>
        </p:nvSpPr>
        <p:spPr>
          <a:xfrm>
            <a:off x="4114800" y="1371600"/>
            <a:ext cx="46482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Can give early warnings before </a:t>
            </a:r>
            <a:r>
              <a:rPr lang="en-US" sz="2400" smtClean="0">
                <a:latin typeface="Symbol" pitchFamily="18" charset="2"/>
              </a:rPr>
              <a:t>e</a:t>
            </a:r>
            <a:r>
              <a:rPr lang="en-US" sz="2400" smtClean="0"/>
              <a:t>-blow up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Fixed buffer length: (all bunches) x 73 turns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Looking only at filled slots requires a FESA modification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Presently 2 modes: all slots or any 8 bunches 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Now relying on expert apps.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A </a:t>
            </a:r>
            <a:r>
              <a:rPr lang="en-US" sz="2400" b="1" smtClean="0"/>
              <a:t>fixed display</a:t>
            </a:r>
            <a:r>
              <a:rPr lang="en-US" sz="2400" smtClean="0"/>
              <a:t> could be done, refreshing with &gt; 30 s frequency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PM data for fast growing instabilities would be valuable</a:t>
            </a:r>
          </a:p>
        </p:txBody>
      </p:sp>
      <p:pic>
        <p:nvPicPr>
          <p:cNvPr id="22531" name="Picture 8" descr="LHCDamperBPM_20110413T131941ADTBposHorQ7LB1_posAll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1411288"/>
            <a:ext cx="3400425" cy="2551112"/>
          </a:xfrm>
        </p:spPr>
      </p:pic>
      <p:pic>
        <p:nvPicPr>
          <p:cNvPr id="22532" name="Picture 9" descr="LHCDamperBPM_20110420T225506ADTBposHorQ9LB1_fft8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33400" y="4078288"/>
            <a:ext cx="3400425" cy="25511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3"/>
          </a:xfrm>
        </p:spPr>
        <p:txBody>
          <a:bodyPr/>
          <a:lstStyle/>
          <a:p>
            <a:r>
              <a:rPr lang="en-US" sz="4000" smtClean="0"/>
              <a:t>Heat loads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533400" y="533400"/>
            <a:ext cx="8610600" cy="17526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800" smtClean="0"/>
              <a:t>5 calibrated half cells give off line (absolute) values of beam induced heat loads on the beam screens.</a:t>
            </a:r>
          </a:p>
          <a:p>
            <a:pPr>
              <a:buFont typeface="Arial" charset="0"/>
              <a:buNone/>
            </a:pPr>
            <a:endParaRPr lang="en-US" sz="2800" smtClean="0"/>
          </a:p>
        </p:txBody>
      </p:sp>
      <p:pic>
        <p:nvPicPr>
          <p:cNvPr id="23555" name="Picture 4" descr="heat loads 13Apri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447800"/>
            <a:ext cx="777240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Heat loads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>
          <a:xfrm>
            <a:off x="457200" y="1417638"/>
            <a:ext cx="8229600" cy="45259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800" smtClean="0"/>
              <a:t>Could calibrate more cells, but… need to run with blocked JT valves for that </a:t>
            </a:r>
          </a:p>
          <a:p>
            <a:r>
              <a:rPr lang="en-US" sz="2800" smtClean="0"/>
              <a:t>Valves have minimum openings </a:t>
            </a:r>
            <a:r>
              <a:rPr lang="en-US" sz="2800" smtClean="0">
                <a:sym typeface="Wingdings" pitchFamily="2" charset="2"/>
              </a:rPr>
              <a:t> will not move for T</a:t>
            </a:r>
            <a:r>
              <a:rPr lang="en-US" sz="2800" baseline="-25000" smtClean="0">
                <a:sym typeface="Wingdings" pitchFamily="2" charset="2"/>
              </a:rPr>
              <a:t>out</a:t>
            </a:r>
            <a:r>
              <a:rPr lang="en-US" sz="2800" smtClean="0">
                <a:sym typeface="Wingdings" pitchFamily="2" charset="2"/>
              </a:rPr>
              <a:t> &lt; 20 K   T</a:t>
            </a:r>
            <a:r>
              <a:rPr lang="en-US" sz="2800" baseline="-25000" smtClean="0">
                <a:sym typeface="Wingdings" pitchFamily="2" charset="2"/>
              </a:rPr>
              <a:t>out</a:t>
            </a:r>
            <a:r>
              <a:rPr lang="en-US" sz="2800" smtClean="0">
                <a:sym typeface="Wingdings" pitchFamily="2" charset="2"/>
              </a:rPr>
              <a:t> ~ HL,  until the valve moves</a:t>
            </a:r>
          </a:p>
          <a:p>
            <a:r>
              <a:rPr lang="en-US" sz="2800" smtClean="0">
                <a:sym typeface="Wingdings" pitchFamily="2" charset="2"/>
              </a:rPr>
              <a:t>PID regulation on T</a:t>
            </a:r>
            <a:r>
              <a:rPr lang="en-US" sz="2800" baseline="-25000" smtClean="0">
                <a:sym typeface="Wingdings" pitchFamily="2" charset="2"/>
              </a:rPr>
              <a:t>out</a:t>
            </a:r>
            <a:r>
              <a:rPr lang="en-US" sz="2800" smtClean="0">
                <a:sym typeface="Wingdings" pitchFamily="2" charset="2"/>
              </a:rPr>
              <a:t> , after a transient CV [%] ~ HL</a:t>
            </a:r>
          </a:p>
          <a:p>
            <a:r>
              <a:rPr lang="en-US" sz="2800" smtClean="0">
                <a:sym typeface="Wingdings" pitchFamily="2" charset="2"/>
              </a:rPr>
              <a:t>Surveying </a:t>
            </a:r>
            <a:r>
              <a:rPr lang="el-GR" sz="2800" smtClean="0">
                <a:latin typeface="Arial" charset="0"/>
                <a:cs typeface="Arial" charset="0"/>
                <a:sym typeface="Wingdings" pitchFamily="2" charset="2"/>
              </a:rPr>
              <a:t>Δ</a:t>
            </a:r>
            <a:r>
              <a:rPr lang="en-US" sz="2800" smtClean="0">
                <a:cs typeface="Arial" charset="0"/>
                <a:sym typeface="Wingdings" pitchFamily="2" charset="2"/>
              </a:rPr>
              <a:t>T and valve opening gives an overview of the heating</a:t>
            </a:r>
          </a:p>
          <a:p>
            <a:r>
              <a:rPr lang="en-US" sz="2800" smtClean="0">
                <a:cs typeface="Arial" charset="0"/>
                <a:sym typeface="Wingdings" pitchFamily="2" charset="2"/>
              </a:rPr>
              <a:t> If the valve has moved, then look only at valve opening, if not look at </a:t>
            </a:r>
            <a:r>
              <a:rPr lang="en-US" sz="2800" smtClean="0">
                <a:sym typeface="Wingdings" pitchFamily="2" charset="2"/>
              </a:rPr>
              <a:t> T</a:t>
            </a:r>
            <a:r>
              <a:rPr lang="en-US" sz="2800" baseline="-25000" smtClean="0">
                <a:sym typeface="Wingdings" pitchFamily="2" charset="2"/>
              </a:rPr>
              <a:t>out</a:t>
            </a:r>
            <a:r>
              <a:rPr lang="en-US" sz="2800" smtClean="0">
                <a:latin typeface="Arial" charset="0"/>
                <a:cs typeface="Arial" charset="0"/>
                <a:sym typeface="Wingdings" pitchFamily="2" charset="2"/>
              </a:rPr>
              <a:t>. </a:t>
            </a:r>
            <a:endParaRPr lang="el-GR" sz="2800" smtClean="0">
              <a:latin typeface="Arial" charset="0"/>
              <a:cs typeface="Arial" charset="0"/>
              <a:sym typeface="Wingdings" pitchFamily="2" charset="2"/>
            </a:endParaRPr>
          </a:p>
          <a:p>
            <a:pPr>
              <a:buFont typeface="Arial" charset="0"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/>
          <a:lstStyle/>
          <a:p>
            <a:r>
              <a:rPr lang="en-US" sz="4000" smtClean="0"/>
              <a:t>Vacuum synoptic (wrt reference?)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    </a:t>
            </a:r>
          </a:p>
        </p:txBody>
      </p:sp>
      <p:pic>
        <p:nvPicPr>
          <p:cNvPr id="25603" name="Picture 4" descr="AllLHCpressureProfi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762000"/>
            <a:ext cx="7467600" cy="597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5" descr="vacuu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762000"/>
            <a:ext cx="7391400" cy="588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r>
              <a:rPr lang="en-US" smtClean="0"/>
              <a:t>BBB Post Mortem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>
          <a:xfrm>
            <a:off x="152400" y="1524000"/>
            <a:ext cx="2362200" cy="4525963"/>
          </a:xfrm>
        </p:spPr>
        <p:txBody>
          <a:bodyPr/>
          <a:lstStyle/>
          <a:p>
            <a:r>
              <a:rPr lang="en-US" sz="2800" smtClean="0"/>
              <a:t>So far only  the FBCT</a:t>
            </a:r>
          </a:p>
          <a:p>
            <a:r>
              <a:rPr lang="en-US" sz="2800" smtClean="0"/>
              <a:t>Wish list: </a:t>
            </a:r>
          </a:p>
          <a:p>
            <a:pPr lvl="1"/>
            <a:r>
              <a:rPr lang="en-US" sz="2400" smtClean="0"/>
              <a:t>ADT pickups</a:t>
            </a:r>
          </a:p>
          <a:p>
            <a:pPr lvl="1"/>
            <a:r>
              <a:rPr lang="en-US" sz="2400" smtClean="0"/>
              <a:t>Interlocked BPM?</a:t>
            </a:r>
          </a:p>
          <a:p>
            <a:pPr lvl="1"/>
            <a:r>
              <a:rPr lang="en-US" sz="2400" smtClean="0"/>
              <a:t>RF ?</a:t>
            </a:r>
          </a:p>
          <a:p>
            <a:pPr lvl="1"/>
            <a:r>
              <a:rPr lang="en-US" sz="2400" smtClean="0"/>
              <a:t>…?</a:t>
            </a:r>
          </a:p>
          <a:p>
            <a:pPr>
              <a:buFont typeface="Arial" charset="0"/>
              <a:buNone/>
            </a:pPr>
            <a:endParaRPr lang="en-US" sz="2800" smtClean="0"/>
          </a:p>
        </p:txBody>
      </p:sp>
      <p:pic>
        <p:nvPicPr>
          <p:cNvPr id="26627" name="Picture 5" descr="2011050218235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219200"/>
            <a:ext cx="6553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3596</TotalTime>
  <Words>386</Words>
  <Application>Microsoft Office PowerPoint</Application>
  <PresentationFormat>On-screen Show (4:3)</PresentationFormat>
  <Paragraphs>72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Tw Cen MT</vt:lpstr>
      <vt:lpstr>Calibri</vt:lpstr>
      <vt:lpstr>Symbol</vt:lpstr>
      <vt:lpstr>Wingdings</vt:lpstr>
      <vt:lpstr>Office Theme</vt:lpstr>
      <vt:lpstr>What do we need in the CCC for mastering the 50 ns high intensity beams</vt:lpstr>
      <vt:lpstr>Topics</vt:lpstr>
      <vt:lpstr>Q and Q’ monitoring and control</vt:lpstr>
      <vt:lpstr>BBB diagnostics: BSRT emittances</vt:lpstr>
      <vt:lpstr>BBB diagnostics: ADT pickups</vt:lpstr>
      <vt:lpstr>Heat loads</vt:lpstr>
      <vt:lpstr>Heat loads</vt:lpstr>
      <vt:lpstr>Vacuum synoptic (wrt reference?)</vt:lpstr>
      <vt:lpstr>BBB Post Mortem</vt:lpstr>
      <vt:lpstr>Summary 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NICE</dc:creator>
  <cp:lastModifiedBy>wventuri</cp:lastModifiedBy>
  <cp:revision>576</cp:revision>
  <dcterms:created xsi:type="dcterms:W3CDTF">2010-12-01T11:08:59Z</dcterms:created>
  <dcterms:modified xsi:type="dcterms:W3CDTF">2011-05-03T11:52:29Z</dcterms:modified>
</cp:coreProperties>
</file>