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  <p:sldMasterId id="2147483651" r:id="rId2"/>
  </p:sldMasterIdLst>
  <p:notesMasterIdLst>
    <p:notesMasterId r:id="rId12"/>
  </p:notesMasterIdLst>
  <p:handoutMasterIdLst>
    <p:handoutMasterId r:id="rId13"/>
  </p:handoutMasterIdLst>
  <p:sldIdLst>
    <p:sldId id="292" r:id="rId3"/>
    <p:sldId id="324" r:id="rId4"/>
    <p:sldId id="325" r:id="rId5"/>
    <p:sldId id="304" r:id="rId6"/>
    <p:sldId id="321" r:id="rId7"/>
    <p:sldId id="322" r:id="rId8"/>
    <p:sldId id="319" r:id="rId9"/>
    <p:sldId id="320" r:id="rId10"/>
    <p:sldId id="323" r:id="rId11"/>
  </p:sldIdLst>
  <p:sldSz cx="9144000" cy="6858000" type="screen4x3"/>
  <p:notesSz cx="67818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9900"/>
    <a:srgbClr val="0066FF"/>
    <a:srgbClr val="FF3300"/>
    <a:srgbClr val="CC0000"/>
    <a:srgbClr val="1F3361"/>
    <a:srgbClr val="1C2A64"/>
    <a:srgbClr val="23415D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88" autoAdjust="0"/>
    <p:restoredTop sz="79831" autoAdjust="0"/>
  </p:normalViewPr>
  <p:slideViewPr>
    <p:cSldViewPr snapToGrid="0">
      <p:cViewPr varScale="1">
        <p:scale>
          <a:sx n="110" d="100"/>
          <a:sy n="110" d="100"/>
        </p:scale>
        <p:origin x="-132" y="-84"/>
      </p:cViewPr>
      <p:guideLst>
        <p:guide orient="horz" pos="3888"/>
        <p:guide pos="2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90" y="-84"/>
      </p:cViewPr>
      <p:guideLst>
        <p:guide orient="horz" pos="3124"/>
        <p:guide pos="21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9D888B0-663F-4738-83FE-5A61D985A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0113"/>
            <a:ext cx="497522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8B02FD-A19F-482E-B4E8-EB2917EAB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AE88CA-4741-4460-86C8-927E31A2D35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18</a:t>
            </a:r>
            <a:r>
              <a:rPr lang="en-US" baseline="30000"/>
              <a:t>h</a:t>
            </a:r>
            <a:r>
              <a:rPr lang="en-US"/>
              <a:t> January 2009 – </a:t>
            </a:r>
            <a:r>
              <a:rPr lang="en-US" err="1"/>
              <a:t>FiDeL</a:t>
            </a:r>
            <a:r>
              <a:rPr lang="en-US"/>
              <a:t> 2009 - </a:t>
            </a:r>
            <a:fld id="{C954D985-F8DA-44D5-8005-C4D89D04F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98EA03E0-521B-4B02-BA6E-0BF1309EC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5450" y="96838"/>
            <a:ext cx="2168525" cy="6334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96838"/>
            <a:ext cx="6356350" cy="633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80BAFB68-C7AD-40FD-AEFC-F7657F20E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80BC2-12E2-4093-8E05-85962E300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1CB51-82B5-4643-ADE9-A4A9699B3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CF501-C169-4C9D-B9C6-F895ED733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17C8E-4441-4BD0-919E-DAD6D62B2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F3872-0BBD-49F5-8334-732C0E642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E1294-1600-457D-AEEF-66E92FD3C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007C8-F005-4C3A-B6DC-D0DECB330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789D1-5C34-465A-A9D6-4672CD66E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sz="18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18</a:t>
            </a:r>
            <a:r>
              <a:rPr lang="en-US" baseline="30000"/>
              <a:t>th</a:t>
            </a:r>
            <a:r>
              <a:rPr lang="en-US"/>
              <a:t> August 2009 – </a:t>
            </a:r>
            <a:r>
              <a:rPr lang="en-US" err="1"/>
              <a:t>FiDeL</a:t>
            </a:r>
            <a:r>
              <a:rPr lang="en-US"/>
              <a:t> status - </a:t>
            </a:r>
            <a:fld id="{E94CA103-DACB-4918-B3DB-0FFB35DF6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30F7D-747D-4B01-865B-0A98CB6E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2E8F0-00D3-4BC1-971A-74880BE20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A348F-65B4-4E77-8367-ACEA2079F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27</a:t>
            </a:r>
            <a:r>
              <a:rPr lang="en-US" baseline="30000" dirty="0"/>
              <a:t>h</a:t>
            </a:r>
            <a:r>
              <a:rPr lang="en-US" dirty="0"/>
              <a:t> January 2009 – </a:t>
            </a:r>
            <a:r>
              <a:rPr lang="en-US" dirty="0" err="1"/>
              <a:t>FiDeL</a:t>
            </a:r>
            <a:r>
              <a:rPr lang="en-US" dirty="0"/>
              <a:t> 2009 - </a:t>
            </a:r>
            <a:fld id="{52F75960-C897-42AD-B491-D8B67D3538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190625"/>
            <a:ext cx="4262438" cy="5240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538" y="1190625"/>
            <a:ext cx="4262437" cy="5240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5D155DAF-C841-4645-89C2-6FC030D19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1E66228C-8E84-4BB4-936B-0255A1009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18</a:t>
            </a:r>
            <a:r>
              <a:rPr lang="en-US" baseline="30000"/>
              <a:t>h</a:t>
            </a:r>
            <a:r>
              <a:rPr lang="en-US"/>
              <a:t> January 2009 – </a:t>
            </a:r>
            <a:r>
              <a:rPr lang="en-US" err="1"/>
              <a:t>FiDeL</a:t>
            </a:r>
            <a:r>
              <a:rPr lang="en-US"/>
              <a:t> 2009 - </a:t>
            </a:r>
            <a:fld id="{D98B2B48-0154-4F36-B7FD-D7C21821F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1667D558-7355-4C24-A703-B7768039A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F1D409B8-0A1F-4FFD-8521-754FC1804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F36DEB87-3DD9-4D7D-943C-839180B14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rgbClr val="1F3361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76300" y="96838"/>
            <a:ext cx="767873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" y="1190625"/>
            <a:ext cx="8677275" cy="524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89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14838" y="6524625"/>
            <a:ext cx="451961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3399FF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18</a:t>
            </a:r>
            <a:r>
              <a:rPr lang="en-US" baseline="30000"/>
              <a:t>h</a:t>
            </a:r>
            <a:r>
              <a:rPr lang="en-US"/>
              <a:t> January 2009 – </a:t>
            </a:r>
            <a:r>
              <a:rPr lang="en-US" err="1"/>
              <a:t>FiDeL</a:t>
            </a:r>
            <a:r>
              <a:rPr lang="en-US"/>
              <a:t> 2009 - </a:t>
            </a:r>
            <a:fld id="{77160226-5C05-4405-8B6F-A8E8E7553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13"/>
          <p:cNvPicPr>
            <a:picLocks noChangeAspect="1" noChangeArrowheads="1"/>
          </p:cNvPicPr>
          <p:nvPr/>
        </p:nvPicPr>
        <p:blipFill>
          <a:blip r:embed="rId13" cstate="print"/>
          <a:srcRect r="1060" b="1387"/>
          <a:stretch>
            <a:fillRect/>
          </a:stretch>
        </p:blipFill>
        <p:spPr bwMode="auto">
          <a:xfrm>
            <a:off x="114300" y="217488"/>
            <a:ext cx="69373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9009" name="Rectangle 17"/>
          <p:cNvSpPr>
            <a:spLocks noChangeArrowheads="1"/>
          </p:cNvSpPr>
          <p:nvPr/>
        </p:nvSpPr>
        <p:spPr bwMode="auto">
          <a:xfrm>
            <a:off x="190500" y="6534150"/>
            <a:ext cx="47910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u="sng">
                <a:solidFill>
                  <a:srgbClr val="3399FF"/>
                </a:solidFill>
              </a:rPr>
              <a:t>E. Todesco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75" r:id="rId2"/>
    <p:sldLayoutId id="2147483976" r:id="rId3"/>
    <p:sldLayoutId id="2147483977" r:id="rId4"/>
    <p:sldLayoutId id="2147483978" r:id="rId5"/>
    <p:sldLayoutId id="2147483963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5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2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2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2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744ADDE4-8051-404F-BEEB-C3B8049F0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" y="1800225"/>
            <a:ext cx="8497888" cy="1743075"/>
          </a:xfrm>
        </p:spPr>
        <p:txBody>
          <a:bodyPr/>
          <a:lstStyle/>
          <a:p>
            <a:pPr eaLnBrk="1" hangingPunct="1"/>
            <a:r>
              <a:rPr lang="fr-CH" sz="3200" dirty="0" smtClean="0">
                <a:solidFill>
                  <a:schemeClr val="tx1"/>
                </a:solidFill>
              </a:rPr>
              <a:t>UPDATE ON </a:t>
            </a:r>
            <a:r>
              <a:rPr lang="fr-CH" sz="3200" dirty="0" smtClean="0">
                <a:solidFill>
                  <a:schemeClr val="tx1"/>
                </a:solidFill>
              </a:rPr>
              <a:t>DECAY CORRECTION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60612" y="3810000"/>
            <a:ext cx="7279341" cy="2492188"/>
          </a:xfrm>
        </p:spPr>
        <p:txBody>
          <a:bodyPr/>
          <a:lstStyle/>
          <a:p>
            <a:pPr eaLnBrk="1" hangingPunct="1"/>
            <a:r>
              <a:rPr lang="en-US" sz="2000" dirty="0" smtClean="0"/>
              <a:t>N. </a:t>
            </a:r>
            <a:r>
              <a:rPr lang="en-US" sz="2000" dirty="0" err="1" smtClean="0"/>
              <a:t>Aquilina</a:t>
            </a:r>
            <a:r>
              <a:rPr lang="en-US" sz="2000" dirty="0" smtClean="0"/>
              <a:t>, </a:t>
            </a:r>
            <a:r>
              <a:rPr lang="en-US" sz="2000" dirty="0" smtClean="0"/>
              <a:t>E</a:t>
            </a:r>
            <a:r>
              <a:rPr lang="en-US" sz="2000" dirty="0" smtClean="0"/>
              <a:t>. </a:t>
            </a:r>
            <a:r>
              <a:rPr lang="en-US" sz="2000" dirty="0" err="1" smtClean="0"/>
              <a:t>Todesco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CERN, Geneva Switzerland</a:t>
            </a:r>
          </a:p>
          <a:p>
            <a:pPr eaLnBrk="1" hangingPunct="1"/>
            <a:endParaRPr lang="fr-CH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1200" dirty="0" smtClean="0">
              <a:solidFill>
                <a:srgbClr val="009900"/>
              </a:solidFill>
            </a:endParaRPr>
          </a:p>
          <a:p>
            <a:pPr eaLnBrk="1" hangingPunct="1"/>
            <a:endParaRPr lang="en-US" sz="1200" dirty="0" smtClean="0">
              <a:solidFill>
                <a:srgbClr val="009900"/>
              </a:solidFill>
            </a:endParaRPr>
          </a:p>
          <a:p>
            <a:pPr eaLnBrk="1" hangingPunct="1"/>
            <a:endParaRPr lang="en-US" sz="1200" dirty="0" smtClean="0">
              <a:solidFill>
                <a:srgbClr val="009900"/>
              </a:solidFill>
            </a:endParaRPr>
          </a:p>
          <a:p>
            <a:pPr eaLnBrk="1" hangingPunct="1"/>
            <a:endParaRPr lang="en-US" sz="1600" dirty="0" smtClean="0"/>
          </a:p>
          <a:p>
            <a:pPr eaLnBrk="1" hangingPunct="1"/>
            <a:endParaRPr lang="en-US" sz="1600" dirty="0" smtClean="0"/>
          </a:p>
        </p:txBody>
      </p:sp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1265238" y="169863"/>
            <a:ext cx="6400800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SzPct val="65000"/>
            </a:pPr>
            <a:r>
              <a:rPr lang="en-US" sz="1200" dirty="0" smtClean="0">
                <a:solidFill>
                  <a:schemeClr val="bg1"/>
                </a:solidFill>
              </a:rPr>
              <a:t>CERN,  </a:t>
            </a:r>
            <a:r>
              <a:rPr lang="en-US" sz="1200" dirty="0" smtClean="0">
                <a:solidFill>
                  <a:schemeClr val="bg1"/>
                </a:solidFill>
              </a:rPr>
              <a:t>3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May </a:t>
            </a:r>
            <a:r>
              <a:rPr lang="en-US" sz="1200" dirty="0" smtClean="0">
                <a:solidFill>
                  <a:schemeClr val="bg1"/>
                </a:solidFill>
              </a:rPr>
              <a:t>2011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89050" y="5492750"/>
            <a:ext cx="6904038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SzPct val="65000"/>
              <a:defRPr/>
            </a:pPr>
            <a:endParaRPr lang="en-US" sz="1600" kern="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Chromaticity during ramp - </a:t>
            </a:r>
            <a:fld id="{5B0F2CE2-42CD-4A74-A04F-1839686887D0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ym typeface="Symbol" pitchFamily="18" charset="2"/>
              </a:rPr>
              <a:t>Reproducibility of </a:t>
            </a:r>
            <a:r>
              <a:rPr lang="en-GB" dirty="0" err="1" smtClean="0">
                <a:sym typeface="Symbol" pitchFamily="18" charset="2"/>
              </a:rPr>
              <a:t>chroma</a:t>
            </a:r>
            <a:r>
              <a:rPr lang="en-GB" dirty="0" smtClean="0">
                <a:sym typeface="Symbol" pitchFamily="18" charset="2"/>
              </a:rPr>
              <a:t> decay at injection in 2011</a:t>
            </a: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±10 units in horizontal, ±</a:t>
            </a:r>
            <a:r>
              <a:rPr lang="en-GB" dirty="0" smtClean="0">
                <a:sym typeface="Symbol" pitchFamily="18" charset="2"/>
              </a:rPr>
              <a:t>5</a:t>
            </a:r>
            <a:r>
              <a:rPr lang="en-GB" dirty="0" smtClean="0">
                <a:sym typeface="Symbol" pitchFamily="18" charset="2"/>
              </a:rPr>
              <a:t> </a:t>
            </a:r>
            <a:r>
              <a:rPr lang="en-GB" dirty="0" smtClean="0">
                <a:sym typeface="Symbol" pitchFamily="18" charset="2"/>
              </a:rPr>
              <a:t>units in </a:t>
            </a:r>
            <a:r>
              <a:rPr lang="en-GB" dirty="0" smtClean="0">
                <a:sym typeface="Symbol" pitchFamily="18" charset="2"/>
              </a:rPr>
              <a:t>vertical (two sigma)</a:t>
            </a: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Not bad but it can be further improved</a:t>
            </a:r>
            <a:endParaRPr lang="en-GB" dirty="0" smtClean="0">
              <a:sym typeface="Symbol" pitchFamily="18" charset="2"/>
            </a:endParaRPr>
          </a:p>
          <a:p>
            <a:pPr eaLnBrk="1" hangingPunct="1"/>
            <a:endParaRPr lang="en-GB" dirty="0" smtClean="0">
              <a:sym typeface="Symbol" pitchFamily="18" charset="2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96838"/>
            <a:ext cx="7678738" cy="904875"/>
          </a:xfrm>
        </p:spPr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WHERE ARE WE TODAY - REPRODUCIBILITY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154" y="2571665"/>
            <a:ext cx="4346091" cy="2826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8252" y="2550517"/>
            <a:ext cx="4403605" cy="2864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089188" y="5609659"/>
            <a:ext cx="4924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Measured decay of bare chromaticity at injection in 2011 [N. </a:t>
            </a:r>
            <a:r>
              <a:rPr lang="en-US" sz="1200" dirty="0" err="1" smtClean="0"/>
              <a:t>Aquilina</a:t>
            </a:r>
            <a:r>
              <a:rPr lang="en-US" sz="1200" dirty="0" smtClean="0"/>
              <a:t>]</a:t>
            </a:r>
            <a:endParaRPr 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Chromaticity during ramp - </a:t>
            </a:r>
            <a:fld id="{5B0F2CE2-42CD-4A74-A04F-1839686887D0}" type="slidenum">
              <a:rPr lang="en-US" smtClean="0"/>
              <a:pPr>
                <a:defRPr/>
              </a:pPr>
              <a:t>3</a:t>
            </a:fld>
            <a:endParaRPr lang="en-US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ym typeface="Symbol" pitchFamily="18" charset="2"/>
              </a:rPr>
              <a:t>The machinery for decay correction of tune and </a:t>
            </a:r>
            <a:r>
              <a:rPr lang="en-GB" dirty="0" err="1" smtClean="0">
                <a:sym typeface="Symbol" pitchFamily="18" charset="2"/>
              </a:rPr>
              <a:t>chroma</a:t>
            </a:r>
            <a:r>
              <a:rPr lang="en-GB" dirty="0" smtClean="0">
                <a:sym typeface="Symbol" pitchFamily="18" charset="2"/>
              </a:rPr>
              <a:t> is deployed and works  [thanks </a:t>
            </a:r>
            <a:r>
              <a:rPr lang="en-GB" dirty="0" err="1" smtClean="0">
                <a:sym typeface="Symbol" pitchFamily="18" charset="2"/>
              </a:rPr>
              <a:t>Marek</a:t>
            </a:r>
            <a:r>
              <a:rPr lang="en-GB" dirty="0" smtClean="0">
                <a:sym typeface="Symbol" pitchFamily="18" charset="2"/>
              </a:rPr>
              <a:t>! </a:t>
            </a:r>
            <a:r>
              <a:rPr lang="en-GB" dirty="0" smtClean="0">
                <a:sym typeface="Wingdings" pitchFamily="2" charset="2"/>
              </a:rPr>
              <a:t> ]</a:t>
            </a:r>
            <a:endParaRPr lang="en-GB" dirty="0" smtClean="0">
              <a:sym typeface="Symbol" pitchFamily="18" charset="2"/>
            </a:endParaRP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The implemented equations as proposed by L. </a:t>
            </a:r>
            <a:r>
              <a:rPr lang="en-GB" dirty="0" err="1" smtClean="0">
                <a:sym typeface="Symbol" pitchFamily="18" charset="2"/>
              </a:rPr>
              <a:t>Bottura</a:t>
            </a:r>
            <a:r>
              <a:rPr lang="en-GB" dirty="0" smtClean="0">
                <a:sym typeface="Symbol" pitchFamily="18" charset="2"/>
              </a:rPr>
              <a:t>, N. </a:t>
            </a:r>
            <a:r>
              <a:rPr lang="en-GB" dirty="0" err="1" smtClean="0">
                <a:sym typeface="Symbol" pitchFamily="18" charset="2"/>
              </a:rPr>
              <a:t>Sammut</a:t>
            </a:r>
            <a:r>
              <a:rPr lang="en-GB" dirty="0" smtClean="0">
                <a:sym typeface="Symbol" pitchFamily="18" charset="2"/>
              </a:rPr>
              <a:t> et al. </a:t>
            </a:r>
            <a:r>
              <a:rPr lang="en-GB" dirty="0" smtClean="0">
                <a:sym typeface="Symbol" pitchFamily="18" charset="2"/>
              </a:rPr>
              <a:t>a</a:t>
            </a:r>
            <a:r>
              <a:rPr lang="en-GB" dirty="0" smtClean="0">
                <a:sym typeface="Symbol" pitchFamily="18" charset="2"/>
              </a:rPr>
              <a:t>re still valid, but ...</a:t>
            </a:r>
          </a:p>
          <a:p>
            <a:pPr lvl="1" eaLnBrk="1" hangingPunct="1"/>
            <a:endParaRPr lang="en-GB" dirty="0" smtClean="0">
              <a:sym typeface="Symbol" pitchFamily="18" charset="2"/>
            </a:endParaRP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t</a:t>
            </a:r>
            <a:r>
              <a:rPr lang="en-GB" dirty="0" smtClean="0">
                <a:sym typeface="Symbol" pitchFamily="18" charset="2"/>
              </a:rPr>
              <a:t>he coefficients worked out through the magnetic measurements are obsolete due to change in cycling conditions</a:t>
            </a:r>
          </a:p>
          <a:p>
            <a:pPr lvl="2" eaLnBrk="1" hangingPunct="1"/>
            <a:r>
              <a:rPr lang="en-GB" dirty="0" smtClean="0">
                <a:sym typeface="Symbol" pitchFamily="18" charset="2"/>
              </a:rPr>
              <a:t>Not last the reduced energy of the LHC ...</a:t>
            </a:r>
          </a:p>
          <a:p>
            <a:pPr lvl="2" eaLnBrk="1" hangingPunct="1"/>
            <a:r>
              <a:rPr lang="en-GB" dirty="0" smtClean="0">
                <a:sym typeface="Symbol" pitchFamily="18" charset="2"/>
              </a:rPr>
              <a:t>But especially the ramp rate!</a:t>
            </a:r>
          </a:p>
          <a:p>
            <a:pPr lvl="1" eaLnBrk="1" hangingPunct="1"/>
            <a:endParaRPr lang="en-GB" dirty="0" smtClean="0">
              <a:sym typeface="Symbol" pitchFamily="18" charset="2"/>
            </a:endParaRP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Today we use an estimate of the coefficients based on a mix of beam measurements and magnetic measurements – it works and is much better than not doing any correction, but ...</a:t>
            </a:r>
          </a:p>
          <a:p>
            <a:pPr lvl="1" eaLnBrk="1" hangingPunct="1"/>
            <a:endParaRPr lang="en-GB" dirty="0" smtClean="0">
              <a:sym typeface="Symbol" pitchFamily="18" charset="2"/>
            </a:endParaRP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there is space for further improvement</a:t>
            </a:r>
            <a:endParaRPr lang="en-GB" dirty="0" smtClean="0">
              <a:sym typeface="Symbol" pitchFamily="18" charset="2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96838"/>
            <a:ext cx="7678738" cy="904875"/>
          </a:xfrm>
        </p:spPr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WHER ARE WE TODAY - REPRODUCIBILITY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Chromaticity during ramp - </a:t>
            </a:r>
            <a:fld id="{5B0F2CE2-42CD-4A74-A04F-1839686887D0}" type="slidenum">
              <a:rPr lang="en-US" smtClean="0"/>
              <a:pPr>
                <a:defRPr/>
              </a:pPr>
              <a:t>4</a:t>
            </a:fld>
            <a:endParaRPr lang="en-US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ym typeface="Symbol" pitchFamily="18" charset="2"/>
              </a:rPr>
              <a:t>Cycling strategy</a:t>
            </a:r>
            <a:endParaRPr lang="en-GB" dirty="0" smtClean="0">
              <a:sym typeface="Symbol" pitchFamily="18" charset="2"/>
            </a:endParaRPr>
          </a:p>
          <a:p>
            <a:pPr lvl="1" eaLnBrk="1" hangingPunct="1"/>
            <a:endParaRPr lang="en-GB" dirty="0" smtClean="0">
              <a:sym typeface="Symbol" pitchFamily="18" charset="2"/>
            </a:endParaRP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Measurements:</a:t>
            </a:r>
          </a:p>
          <a:p>
            <a:pPr lvl="2" eaLnBrk="1" hangingPunct="1"/>
            <a:r>
              <a:rPr lang="en-GB" dirty="0" err="1" smtClean="0">
                <a:sym typeface="Symbol" pitchFamily="18" charset="2"/>
              </a:rPr>
              <a:t>Precycle</a:t>
            </a:r>
            <a:r>
              <a:rPr lang="en-GB" dirty="0" smtClean="0">
                <a:sym typeface="Symbol" pitchFamily="18" charset="2"/>
              </a:rPr>
              <a:t> of series measurements (50 A/s ramp of </a:t>
            </a:r>
            <a:r>
              <a:rPr lang="en-GB" dirty="0" err="1" smtClean="0">
                <a:sym typeface="Symbol" pitchFamily="18" charset="2"/>
              </a:rPr>
              <a:t>precycle</a:t>
            </a:r>
            <a:r>
              <a:rPr lang="en-GB" dirty="0" smtClean="0">
                <a:sym typeface="Symbol" pitchFamily="18" charset="2"/>
              </a:rPr>
              <a:t>, 12 kA flattop)</a:t>
            </a:r>
          </a:p>
          <a:p>
            <a:pPr lvl="2" eaLnBrk="1" hangingPunct="1"/>
            <a:r>
              <a:rPr lang="en-GB" dirty="0" smtClean="0">
                <a:sym typeface="Symbol" pitchFamily="18" charset="2"/>
              </a:rPr>
              <a:t>Special measurements carried out in 2007-2010 (10 A/s ramp, 2 – 6 kA flattop) to better understand actual conditions</a:t>
            </a:r>
          </a:p>
          <a:p>
            <a:pPr lvl="2" eaLnBrk="1" hangingPunct="1"/>
            <a:endParaRPr lang="en-GB" dirty="0" smtClean="0">
              <a:sym typeface="Symbol" pitchFamily="18" charset="2"/>
            </a:endParaRP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In the machine</a:t>
            </a:r>
          </a:p>
          <a:p>
            <a:pPr lvl="2" eaLnBrk="1" hangingPunct="1"/>
            <a:r>
              <a:rPr lang="en-GB" dirty="0" smtClean="0">
                <a:sym typeface="Symbol" pitchFamily="18" charset="2"/>
              </a:rPr>
              <a:t>Up to 2010: </a:t>
            </a:r>
            <a:r>
              <a:rPr lang="en-GB" dirty="0" err="1" smtClean="0">
                <a:sym typeface="Symbol" pitchFamily="18" charset="2"/>
              </a:rPr>
              <a:t>preijnection</a:t>
            </a:r>
            <a:r>
              <a:rPr lang="en-GB" dirty="0" smtClean="0">
                <a:sym typeface="Symbol" pitchFamily="18" charset="2"/>
              </a:rPr>
              <a:t> at 500 A, reset at 350 A </a:t>
            </a:r>
          </a:p>
          <a:p>
            <a:pPr lvl="2" eaLnBrk="1" hangingPunct="1"/>
            <a:endParaRPr lang="en-GB" dirty="0" smtClean="0">
              <a:sym typeface="Symbol" pitchFamily="18" charset="2"/>
            </a:endParaRPr>
          </a:p>
          <a:p>
            <a:pPr lvl="2" eaLnBrk="1" hangingPunct="1"/>
            <a:r>
              <a:rPr lang="en-GB" dirty="0" smtClean="0">
                <a:sym typeface="Symbol" pitchFamily="18" charset="2"/>
              </a:rPr>
              <a:t>Since 2011: no </a:t>
            </a:r>
            <a:r>
              <a:rPr lang="en-GB" dirty="0" err="1" smtClean="0">
                <a:sym typeface="Symbol" pitchFamily="18" charset="2"/>
              </a:rPr>
              <a:t>preinjection</a:t>
            </a:r>
            <a:r>
              <a:rPr lang="en-GB" dirty="0" smtClean="0">
                <a:sym typeface="Symbol" pitchFamily="18" charset="2"/>
              </a:rPr>
              <a:t>, 100 A reset to allow access</a:t>
            </a:r>
            <a:endParaRPr lang="en-GB" dirty="0" smtClean="0">
              <a:sym typeface="Symbol" pitchFamily="18" charset="2"/>
            </a:endParaRPr>
          </a:p>
          <a:p>
            <a:pPr lvl="1" eaLnBrk="1" hangingPunct="1"/>
            <a:endParaRPr lang="en-GB" dirty="0" smtClean="0">
              <a:sym typeface="Symbol" pitchFamily="18" charset="2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96838"/>
            <a:ext cx="7678738" cy="904875"/>
          </a:xfrm>
        </p:spPr>
        <p:txBody>
          <a:bodyPr/>
          <a:lstStyle/>
          <a:p>
            <a:pPr eaLnBrk="1" hangingPunct="1"/>
            <a:r>
              <a:rPr lang="fr-CH" dirty="0" err="1" smtClean="0">
                <a:solidFill>
                  <a:schemeClr val="bg1"/>
                </a:solidFill>
                <a:sym typeface="Symbol" pitchFamily="18" charset="2"/>
              </a:rPr>
              <a:t>Different</a:t>
            </a:r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 types of </a:t>
            </a:r>
            <a:r>
              <a:rPr lang="fr-CH" dirty="0" err="1" smtClean="0">
                <a:solidFill>
                  <a:schemeClr val="bg1"/>
                </a:solidFill>
                <a:sym typeface="Symbol" pitchFamily="18" charset="2"/>
              </a:rPr>
              <a:t>precYcle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6589" y="2493829"/>
            <a:ext cx="5460970" cy="336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Chromaticity during ramp - </a:t>
            </a:r>
            <a:fld id="{5B0F2CE2-42CD-4A74-A04F-1839686887D0}" type="slidenum">
              <a:rPr lang="en-US" smtClean="0"/>
              <a:pPr>
                <a:defRPr/>
              </a:pPr>
              <a:t>5</a:t>
            </a:fld>
            <a:endParaRPr lang="en-US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GB" dirty="0" smtClean="0">
                <a:sym typeface="Symbol" pitchFamily="18" charset="2"/>
              </a:rPr>
              <a:t>600 s flattop</a:t>
            </a:r>
          </a:p>
          <a:p>
            <a:pPr lvl="1" eaLnBrk="1" hangingPunct="1"/>
            <a:r>
              <a:rPr lang="en-GB" dirty="0" err="1" smtClean="0">
                <a:sym typeface="Symbol" pitchFamily="18" charset="2"/>
              </a:rPr>
              <a:t>Preinjection</a:t>
            </a:r>
            <a:r>
              <a:rPr lang="en-GB" dirty="0" smtClean="0">
                <a:sym typeface="Symbol" pitchFamily="18" charset="2"/>
              </a:rPr>
              <a:t> plateau 10 minutes at 500 A</a:t>
            </a: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35</a:t>
            </a:r>
            <a:r>
              <a:rPr lang="en-GB" dirty="0" smtClean="0">
                <a:sym typeface="Symbol" pitchFamily="18" charset="2"/>
              </a:rPr>
              <a:t>0 A reset</a:t>
            </a:r>
            <a:endParaRPr lang="en-GB" dirty="0" smtClean="0">
              <a:sym typeface="Symbol" pitchFamily="18" charset="2"/>
            </a:endParaRPr>
          </a:p>
          <a:p>
            <a:pPr lvl="1" eaLnBrk="1" hangingPunct="1"/>
            <a:endParaRPr lang="en-GB" dirty="0" smtClean="0">
              <a:sym typeface="Symbol" pitchFamily="18" charset="2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96838"/>
            <a:ext cx="7678738" cy="904875"/>
          </a:xfrm>
        </p:spPr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2010 </a:t>
            </a:r>
            <a:r>
              <a:rPr lang="fr-CH" dirty="0" err="1" smtClean="0">
                <a:solidFill>
                  <a:schemeClr val="bg1"/>
                </a:solidFill>
                <a:sym typeface="Symbol" pitchFamily="18" charset="2"/>
              </a:rPr>
              <a:t>precycle</a:t>
            </a:r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fr-CH" dirty="0" err="1" smtClean="0">
                <a:solidFill>
                  <a:schemeClr val="bg1"/>
                </a:solidFill>
                <a:sym typeface="Symbol" pitchFamily="18" charset="2"/>
              </a:rPr>
              <a:t>at</a:t>
            </a:r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 100 A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3750" y="5848709"/>
            <a:ext cx="28055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Precycle</a:t>
            </a:r>
            <a:r>
              <a:rPr lang="en-US" sz="1100" dirty="0" smtClean="0"/>
              <a:t> of the main dipoles 24 April 2011</a:t>
            </a:r>
            <a:endParaRPr lang="en-US" sz="11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rot="16200000" flipH="1">
            <a:off x="2035838" y="2424023"/>
            <a:ext cx="2915728" cy="23808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4399472" y="2562045"/>
            <a:ext cx="198407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oval"/>
            <a:tailEnd type="oval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536166" y="1449238"/>
            <a:ext cx="1966823" cy="10696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6200000" flipH="1">
            <a:off x="2239996" y="2455656"/>
            <a:ext cx="3065234" cy="19955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Chromaticity during ramp - </a:t>
            </a:r>
            <a:fld id="{5B0F2CE2-42CD-4A74-A04F-1839686887D0}" type="slidenum">
              <a:rPr lang="en-US" smtClean="0"/>
              <a:pPr>
                <a:defRPr/>
              </a:pPr>
              <a:t>6</a:t>
            </a:fld>
            <a:endParaRPr lang="en-US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GB" dirty="0" smtClean="0">
                <a:sym typeface="Symbol" pitchFamily="18" charset="2"/>
              </a:rPr>
              <a:t>Main features</a:t>
            </a:r>
            <a:endParaRPr lang="en-GB" dirty="0" smtClean="0">
              <a:sym typeface="Symbol" pitchFamily="18" charset="2"/>
            </a:endParaRPr>
          </a:p>
          <a:p>
            <a:pPr lvl="2" eaLnBrk="1" hangingPunct="1"/>
            <a:r>
              <a:rPr lang="en-GB" dirty="0" smtClean="0">
                <a:sym typeface="Symbol" pitchFamily="18" charset="2"/>
              </a:rPr>
              <a:t>Reset at 350 A</a:t>
            </a:r>
          </a:p>
          <a:p>
            <a:pPr lvl="2" eaLnBrk="1" hangingPunct="1"/>
            <a:r>
              <a:rPr lang="en-GB" dirty="0" err="1" smtClean="0">
                <a:sym typeface="Symbol" pitchFamily="18" charset="2"/>
              </a:rPr>
              <a:t>Preinjection</a:t>
            </a:r>
            <a:r>
              <a:rPr lang="en-GB" dirty="0" smtClean="0">
                <a:sym typeface="Symbol" pitchFamily="18" charset="2"/>
              </a:rPr>
              <a:t> plateau at 500 A for 15 minutes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96838"/>
            <a:ext cx="7678738" cy="904875"/>
          </a:xfrm>
        </p:spPr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2010 PHYSICS RUN AS PRECYCLE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3750" y="5848709"/>
            <a:ext cx="35205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Typical physics run used as </a:t>
            </a:r>
            <a:r>
              <a:rPr lang="en-US" sz="1100" dirty="0" err="1" smtClean="0"/>
              <a:t>precycle</a:t>
            </a:r>
            <a:r>
              <a:rPr lang="en-US" sz="1100" dirty="0" smtClean="0"/>
              <a:t> – 25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 April 2011</a:t>
            </a:r>
            <a:endParaRPr lang="en-US" sz="11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196" y="2216540"/>
            <a:ext cx="595312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Chromaticity during ramp - </a:t>
            </a:r>
            <a:fld id="{5B0F2CE2-42CD-4A74-A04F-1839686887D0}" type="slidenum">
              <a:rPr lang="en-US" smtClean="0"/>
              <a:pPr>
                <a:defRPr/>
              </a:pPr>
              <a:t>7</a:t>
            </a:fld>
            <a:endParaRPr lang="en-US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GB" dirty="0" smtClean="0">
                <a:sym typeface="Symbol" pitchFamily="18" charset="2"/>
              </a:rPr>
              <a:t>600 s flattop</a:t>
            </a: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Change: No </a:t>
            </a:r>
            <a:r>
              <a:rPr lang="en-GB" dirty="0" err="1" smtClean="0">
                <a:sym typeface="Symbol" pitchFamily="18" charset="2"/>
              </a:rPr>
              <a:t>preinjection</a:t>
            </a:r>
            <a:r>
              <a:rPr lang="en-GB" dirty="0" smtClean="0">
                <a:sym typeface="Symbol" pitchFamily="18" charset="2"/>
              </a:rPr>
              <a:t> plateau</a:t>
            </a: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Change: 100 A reset</a:t>
            </a:r>
            <a:endParaRPr lang="en-GB" dirty="0" smtClean="0">
              <a:sym typeface="Symbol" pitchFamily="18" charset="2"/>
            </a:endParaRPr>
          </a:p>
          <a:p>
            <a:pPr lvl="1" eaLnBrk="1" hangingPunct="1"/>
            <a:endParaRPr lang="en-GB" dirty="0" smtClean="0">
              <a:sym typeface="Symbol" pitchFamily="18" charset="2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96838"/>
            <a:ext cx="7678738" cy="904875"/>
          </a:xfrm>
        </p:spPr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2011 </a:t>
            </a:r>
            <a:r>
              <a:rPr lang="fr-CH" dirty="0" err="1" smtClean="0">
                <a:solidFill>
                  <a:schemeClr val="bg1"/>
                </a:solidFill>
                <a:sym typeface="Symbol" pitchFamily="18" charset="2"/>
              </a:rPr>
              <a:t>precycle</a:t>
            </a:r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fr-CH" dirty="0" err="1" smtClean="0">
                <a:solidFill>
                  <a:schemeClr val="bg1"/>
                </a:solidFill>
                <a:sym typeface="Symbol" pitchFamily="18" charset="2"/>
              </a:rPr>
              <a:t>at</a:t>
            </a:r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 100 A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0931" y="2507217"/>
            <a:ext cx="5271189" cy="3247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053750" y="5848709"/>
            <a:ext cx="28055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Precycle</a:t>
            </a:r>
            <a:r>
              <a:rPr lang="en-US" sz="1100" dirty="0" smtClean="0"/>
              <a:t> of the main dipoles 24 April 2011</a:t>
            </a:r>
            <a:endParaRPr lang="en-US" sz="11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rot="16200000" flipH="1">
            <a:off x="2113472" y="2424023"/>
            <a:ext cx="2915728" cy="23808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4399472" y="2562045"/>
            <a:ext cx="198407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oval"/>
            <a:tailEnd type="oval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536166" y="1449238"/>
            <a:ext cx="1966823" cy="10696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Chromaticity during ramp - </a:t>
            </a:r>
            <a:fld id="{5B0F2CE2-42CD-4A74-A04F-1839686887D0}" type="slidenum">
              <a:rPr lang="en-US" smtClean="0"/>
              <a:pPr>
                <a:defRPr/>
              </a:pPr>
              <a:t>8</a:t>
            </a:fld>
            <a:endParaRPr lang="en-US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GB" dirty="0" smtClean="0">
                <a:sym typeface="Symbol" pitchFamily="18" charset="2"/>
              </a:rPr>
              <a:t>Main differences </a:t>
            </a:r>
            <a:r>
              <a:rPr lang="en-GB" dirty="0" err="1" smtClean="0">
                <a:sym typeface="Symbol" pitchFamily="18" charset="2"/>
              </a:rPr>
              <a:t>w.r.t</a:t>
            </a:r>
            <a:r>
              <a:rPr lang="en-GB" dirty="0" smtClean="0">
                <a:sym typeface="Symbol" pitchFamily="18" charset="2"/>
              </a:rPr>
              <a:t>. </a:t>
            </a:r>
            <a:r>
              <a:rPr lang="en-GB" dirty="0" smtClean="0">
                <a:sym typeface="Symbol" pitchFamily="18" charset="2"/>
              </a:rPr>
              <a:t>2011 </a:t>
            </a:r>
            <a:r>
              <a:rPr lang="en-GB" dirty="0" err="1" smtClean="0">
                <a:sym typeface="Symbol" pitchFamily="18" charset="2"/>
              </a:rPr>
              <a:t>precycle</a:t>
            </a:r>
            <a:endParaRPr lang="en-GB" dirty="0" smtClean="0">
              <a:sym typeface="Symbol" pitchFamily="18" charset="2"/>
            </a:endParaRPr>
          </a:p>
          <a:p>
            <a:pPr lvl="2" eaLnBrk="1" hangingPunct="1"/>
            <a:r>
              <a:rPr lang="en-GB" dirty="0" smtClean="0">
                <a:sym typeface="Symbol" pitchFamily="18" charset="2"/>
              </a:rPr>
              <a:t>T</a:t>
            </a:r>
            <a:r>
              <a:rPr lang="en-GB" dirty="0" smtClean="0">
                <a:sym typeface="Symbol" pitchFamily="18" charset="2"/>
              </a:rPr>
              <a:t>ime at flattop (several hours): </a:t>
            </a:r>
            <a:r>
              <a:rPr lang="en-GB" dirty="0" smtClean="0">
                <a:sym typeface="Symbol" pitchFamily="18" charset="2"/>
              </a:rPr>
              <a:t>i</a:t>
            </a:r>
            <a:r>
              <a:rPr lang="en-GB" dirty="0" smtClean="0">
                <a:sym typeface="Symbol" pitchFamily="18" charset="2"/>
              </a:rPr>
              <a:t>s 600 s enough to have reproducibility?</a:t>
            </a:r>
          </a:p>
          <a:p>
            <a:pPr lvl="2" eaLnBrk="1" hangingPunct="1"/>
            <a:r>
              <a:rPr lang="en-GB" dirty="0" smtClean="0">
                <a:sym typeface="Symbol" pitchFamily="18" charset="2"/>
              </a:rPr>
              <a:t>Time at 100 A: around 1000 s, with some variability – is it relevant?</a:t>
            </a:r>
            <a:endParaRPr lang="en-GB" dirty="0" smtClean="0">
              <a:sym typeface="Symbol" pitchFamily="18" charset="2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96838"/>
            <a:ext cx="7678738" cy="904875"/>
          </a:xfrm>
        </p:spPr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2011 PHYSICS RUN AS PRECYCLE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3750" y="5848709"/>
            <a:ext cx="35205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Typical physics run used as </a:t>
            </a:r>
            <a:r>
              <a:rPr lang="en-US" sz="1100" dirty="0" err="1" smtClean="0"/>
              <a:t>precycle</a:t>
            </a:r>
            <a:r>
              <a:rPr lang="en-US" sz="1100" dirty="0" smtClean="0"/>
              <a:t> – 25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 April 2011</a:t>
            </a:r>
            <a:endParaRPr lang="en-US" sz="1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1701" y="2389552"/>
            <a:ext cx="5616245" cy="3459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Chromaticity during ramp - </a:t>
            </a:r>
            <a:fld id="{5B0F2CE2-42CD-4A74-A04F-1839686887D0}" type="slidenum">
              <a:rPr lang="en-US" smtClean="0"/>
              <a:pPr>
                <a:defRPr/>
              </a:pPr>
              <a:t>9</a:t>
            </a:fld>
            <a:endParaRPr lang="en-US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GB" dirty="0" smtClean="0">
                <a:sym typeface="Symbol" pitchFamily="18" charset="2"/>
              </a:rPr>
              <a:t>The </a:t>
            </a:r>
            <a:r>
              <a:rPr lang="en-GB" dirty="0" err="1" smtClean="0">
                <a:sym typeface="Symbol" pitchFamily="18" charset="2"/>
              </a:rPr>
              <a:t>precycle</a:t>
            </a:r>
            <a:r>
              <a:rPr lang="en-GB" dirty="0" smtClean="0">
                <a:sym typeface="Symbol" pitchFamily="18" charset="2"/>
              </a:rPr>
              <a:t> strategy has been optimized in 2011 to minimize turn around time</a:t>
            </a:r>
          </a:p>
          <a:p>
            <a:pPr lvl="2" eaLnBrk="1" hangingPunct="1"/>
            <a:r>
              <a:rPr lang="en-GB" dirty="0" smtClean="0">
                <a:sym typeface="Symbol" pitchFamily="18" charset="2"/>
              </a:rPr>
              <a:t>Reproducibility is ensured – good match between pre-cycle and machine cycle</a:t>
            </a:r>
          </a:p>
          <a:p>
            <a:pPr lvl="2" eaLnBrk="1" hangingPunct="1"/>
            <a:endParaRPr lang="en-GB" dirty="0" smtClean="0">
              <a:sym typeface="Symbol" pitchFamily="18" charset="2"/>
            </a:endParaRP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We are operating the dipoles in pretty different conditions </a:t>
            </a:r>
            <a:r>
              <a:rPr lang="en-GB" dirty="0" err="1" smtClean="0">
                <a:sym typeface="Symbol" pitchFamily="18" charset="2"/>
              </a:rPr>
              <a:t>w.r.t</a:t>
            </a:r>
            <a:r>
              <a:rPr lang="en-GB" dirty="0" smtClean="0">
                <a:sym typeface="Symbol" pitchFamily="18" charset="2"/>
              </a:rPr>
              <a:t>. </a:t>
            </a:r>
            <a:r>
              <a:rPr lang="en-GB" dirty="0" smtClean="0">
                <a:sym typeface="Symbol" pitchFamily="18" charset="2"/>
              </a:rPr>
              <a:t>m</a:t>
            </a:r>
            <a:r>
              <a:rPr lang="en-GB" dirty="0" smtClean="0">
                <a:sym typeface="Symbol" pitchFamily="18" charset="2"/>
              </a:rPr>
              <a:t>easurements</a:t>
            </a:r>
          </a:p>
          <a:p>
            <a:pPr lvl="2" eaLnBrk="1" hangingPunct="1"/>
            <a:r>
              <a:rPr lang="en-GB" dirty="0" smtClean="0">
                <a:sym typeface="Symbol" pitchFamily="18" charset="2"/>
              </a:rPr>
              <a:t>No </a:t>
            </a:r>
            <a:r>
              <a:rPr lang="en-GB" dirty="0" err="1" smtClean="0">
                <a:sym typeface="Symbol" pitchFamily="18" charset="2"/>
              </a:rPr>
              <a:t>preinjection</a:t>
            </a:r>
            <a:r>
              <a:rPr lang="en-GB" dirty="0" smtClean="0">
                <a:sym typeface="Symbol" pitchFamily="18" charset="2"/>
              </a:rPr>
              <a:t> plateau </a:t>
            </a:r>
          </a:p>
          <a:p>
            <a:pPr lvl="2" eaLnBrk="1" hangingPunct="1"/>
            <a:r>
              <a:rPr lang="en-GB" dirty="0" smtClean="0">
                <a:sym typeface="Symbol" pitchFamily="18" charset="2"/>
              </a:rPr>
              <a:t>Reset at 100 A</a:t>
            </a:r>
          </a:p>
          <a:p>
            <a:pPr lvl="2" eaLnBrk="1" hangingPunct="1"/>
            <a:endParaRPr lang="en-GB" dirty="0" smtClean="0">
              <a:sym typeface="Symbol" pitchFamily="18" charset="2"/>
            </a:endParaRP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The dependence on the history done in the </a:t>
            </a:r>
            <a:r>
              <a:rPr lang="en-GB" smtClean="0">
                <a:sym typeface="Symbol" pitchFamily="18" charset="2"/>
              </a:rPr>
              <a:t>past should </a:t>
            </a:r>
            <a:r>
              <a:rPr lang="en-GB" dirty="0" smtClean="0">
                <a:sym typeface="Symbol" pitchFamily="18" charset="2"/>
              </a:rPr>
              <a:t>be repeated in the new conditions – </a:t>
            </a:r>
            <a:r>
              <a:rPr lang="en-GB" dirty="0" err="1" smtClean="0">
                <a:sym typeface="Symbol" pitchFamily="18" charset="2"/>
              </a:rPr>
              <a:t>FiDeL</a:t>
            </a:r>
            <a:r>
              <a:rPr lang="en-GB" dirty="0" smtClean="0">
                <a:sym typeface="Symbol" pitchFamily="18" charset="2"/>
              </a:rPr>
              <a:t> coefficients estimated by N. </a:t>
            </a:r>
            <a:r>
              <a:rPr lang="en-GB" dirty="0" err="1" smtClean="0">
                <a:sym typeface="Symbol" pitchFamily="18" charset="2"/>
              </a:rPr>
              <a:t>Sammut</a:t>
            </a:r>
            <a:r>
              <a:rPr lang="en-GB" dirty="0" smtClean="0">
                <a:sym typeface="Symbol" pitchFamily="18" charset="2"/>
              </a:rPr>
              <a:t> et al cannot be used</a:t>
            </a:r>
          </a:p>
          <a:p>
            <a:pPr lvl="2" eaLnBrk="1" hangingPunct="1"/>
            <a:r>
              <a:rPr lang="en-GB" dirty="0" smtClean="0">
                <a:sym typeface="Symbol" pitchFamily="18" charset="2"/>
              </a:rPr>
              <a:t>Campaign of measurements is needed</a:t>
            </a:r>
            <a:endParaRPr lang="en-GB" dirty="0" smtClean="0">
              <a:sym typeface="Symbol" pitchFamily="18" charset="2"/>
            </a:endParaRPr>
          </a:p>
          <a:p>
            <a:pPr lvl="1" eaLnBrk="1" hangingPunct="1"/>
            <a:endParaRPr lang="en-GB" dirty="0" smtClean="0">
              <a:sym typeface="Symbol" pitchFamily="18" charset="2"/>
            </a:endParaRP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Reproducibility could be further improved</a:t>
            </a:r>
            <a:endParaRPr lang="en-GB" dirty="0" smtClean="0">
              <a:sym typeface="Symbol" pitchFamily="18" charset="2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96838"/>
            <a:ext cx="7678738" cy="904875"/>
          </a:xfrm>
        </p:spPr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CONCLUSIONS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Felix Titling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44529</TotalTime>
  <Words>520</Words>
  <Application>Microsoft Office PowerPoint</Application>
  <PresentationFormat>On-screen Show (4:3)</PresentationFormat>
  <Paragraphs>77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1_Default Design</vt:lpstr>
      <vt:lpstr>Custom Design</vt:lpstr>
      <vt:lpstr>UPDATE ON DECAY CORRECTION</vt:lpstr>
      <vt:lpstr>WHERE ARE WE TODAY - REPRODUCIBILITY</vt:lpstr>
      <vt:lpstr>WHER ARE WE TODAY - REPRODUCIBILITY</vt:lpstr>
      <vt:lpstr>Different types of precYcle</vt:lpstr>
      <vt:lpstr>2010 precycle at 100 A</vt:lpstr>
      <vt:lpstr>2010 PHYSICS RUN AS PRECYCLE</vt:lpstr>
      <vt:lpstr>2011 precycle at 100 A</vt:lpstr>
      <vt:lpstr>2011 PHYSICS RUN AS PRECYCLE</vt:lpstr>
      <vt:lpstr>CONCLUSIONS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Large Hadron Collider  and the role of superconductivity in one of the largest scientific enterprises</dc:title>
  <dc:creator>bellesia</dc:creator>
  <cp:lastModifiedBy>etodesco</cp:lastModifiedBy>
  <cp:revision>611</cp:revision>
  <dcterms:created xsi:type="dcterms:W3CDTF">2006-07-31T18:23:56Z</dcterms:created>
  <dcterms:modified xsi:type="dcterms:W3CDTF">2011-05-03T11:47:11Z</dcterms:modified>
</cp:coreProperties>
</file>