
<file path=[Content_Types].xml><?xml version="1.0" encoding="utf-8"?>
<Types xmlns="http://schemas.openxmlformats.org/package/2006/content-types">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6"/>
  </p:notesMasterIdLst>
  <p:sldIdLst>
    <p:sldId id="1019" r:id="rId2"/>
    <p:sldId id="1025" r:id="rId3"/>
    <p:sldId id="1020" r:id="rId4"/>
    <p:sldId id="1027" r:id="rId5"/>
  </p:sldIdLst>
  <p:sldSz cx="9144000" cy="6858000" type="screen4x3"/>
  <p:notesSz cx="6797675" cy="9928225"/>
  <p:defaultTextStyle>
    <a:defPPr>
      <a:defRPr lang="en-GB"/>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60663"/>
    <a:srgbClr val="FF3300"/>
    <a:srgbClr val="FFFF66"/>
    <a:srgbClr val="FFFF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449" autoAdjust="0"/>
    <p:restoredTop sz="94686" autoAdjust="0"/>
  </p:normalViewPr>
  <p:slideViewPr>
    <p:cSldViewPr>
      <p:cViewPr varScale="1">
        <p:scale>
          <a:sx n="98" d="100"/>
          <a:sy n="98" d="100"/>
        </p:scale>
        <p:origin x="-114" y="-150"/>
      </p:cViewPr>
      <p:guideLst>
        <p:guide orient="horz" pos="2160"/>
        <p:guide pos="2880"/>
      </p:guideLst>
    </p:cSldViewPr>
  </p:slideViewPr>
  <p:outlineViewPr>
    <p:cViewPr>
      <p:scale>
        <a:sx n="33" d="100"/>
        <a:sy n="33" d="100"/>
      </p:scale>
      <p:origin x="0" y="4308"/>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96"/>
      </p:cViewPr>
      <p:guideLst>
        <p:guide orient="horz" pos="3128"/>
        <p:guide pos="2141"/>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defRPr sz="1200"/>
            </a:lvl1pPr>
          </a:lstStyle>
          <a:p>
            <a:pPr>
              <a:defRPr/>
            </a:pPr>
            <a:endParaRPr lang="en-GB"/>
          </a:p>
        </p:txBody>
      </p:sp>
      <p:sp>
        <p:nvSpPr>
          <p:cNvPr id="8195" name="Rectangle 3"/>
          <p:cNvSpPr>
            <a:spLocks noGrp="1" noChangeArrowheads="1"/>
          </p:cNvSpPr>
          <p:nvPr>
            <p:ph type="dt" idx="1"/>
          </p:nvPr>
        </p:nvSpPr>
        <p:spPr bwMode="auto">
          <a:xfrm>
            <a:off x="3849862" y="0"/>
            <a:ext cx="2946275" cy="496751"/>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a:defRPr sz="1200"/>
            </a:lvl1pPr>
          </a:lstStyle>
          <a:p>
            <a:pPr>
              <a:defRPr/>
            </a:pPr>
            <a:endParaRPr lang="en-GB"/>
          </a:p>
        </p:txBody>
      </p:sp>
      <p:sp>
        <p:nvSpPr>
          <p:cNvPr id="6148"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78845" y="4716585"/>
            <a:ext cx="5439987" cy="44673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8198" name="Rectangle 6"/>
          <p:cNvSpPr>
            <a:spLocks noGrp="1" noChangeArrowheads="1"/>
          </p:cNvSpPr>
          <p:nvPr>
            <p:ph type="ftr" sz="quarter" idx="4"/>
          </p:nvPr>
        </p:nvSpPr>
        <p:spPr bwMode="auto">
          <a:xfrm>
            <a:off x="0"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defRPr sz="1200"/>
            </a:lvl1pPr>
          </a:lstStyle>
          <a:p>
            <a:pPr>
              <a:defRPr/>
            </a:pPr>
            <a:endParaRPr lang="en-GB"/>
          </a:p>
        </p:txBody>
      </p:sp>
      <p:sp>
        <p:nvSpPr>
          <p:cNvPr id="8199" name="Rectangle 7"/>
          <p:cNvSpPr>
            <a:spLocks noGrp="1" noChangeArrowheads="1"/>
          </p:cNvSpPr>
          <p:nvPr>
            <p:ph type="sldNum" sz="quarter" idx="5"/>
          </p:nvPr>
        </p:nvSpPr>
        <p:spPr bwMode="auto">
          <a:xfrm>
            <a:off x="3849862" y="9429779"/>
            <a:ext cx="2946275" cy="496751"/>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a:defRPr sz="1200"/>
            </a:lvl1pPr>
          </a:lstStyle>
          <a:p>
            <a:pPr>
              <a:defRPr/>
            </a:pPr>
            <a:fld id="{E9550DCE-C0F6-4BD3-85B0-042E7AADD9F5}"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a:xfrm>
            <a:off x="2819400" y="6553201"/>
            <a:ext cx="3429000" cy="152400"/>
          </a:xfrm>
        </p:spPr>
        <p:txBody>
          <a:bodyPr/>
          <a:lstStyle>
            <a:lvl1pPr>
              <a:defRPr/>
            </a:lvl1pPr>
          </a:lstStyle>
          <a:p>
            <a:r>
              <a:rPr lang="en-GB" dirty="0" smtClean="0"/>
              <a:t>Evian Workshop - 50 and 75 ns operation</a:t>
            </a:r>
            <a:endParaRPr lang="en-US" dirty="0"/>
          </a:p>
        </p:txBody>
      </p:sp>
      <p:sp>
        <p:nvSpPr>
          <p:cNvPr id="4" name="Slide Number Placeholder 3"/>
          <p:cNvSpPr>
            <a:spLocks noGrp="1"/>
          </p:cNvSpPr>
          <p:nvPr>
            <p:ph type="sldNum" sz="quarter" idx="11"/>
          </p:nvPr>
        </p:nvSpPr>
        <p:spPr/>
        <p:txBody>
          <a:bodyPr/>
          <a:lstStyle>
            <a:lvl1pPr>
              <a:defRPr/>
            </a:lvl1pPr>
          </a:lstStyle>
          <a:p>
            <a:fld id="{20D66058-8582-419F-AA3B-A79C8D77E78A}" type="slidenum">
              <a:rPr lang="en-US"/>
              <a:pPr/>
              <a:t>‹#›</a:t>
            </a:fld>
            <a:endParaRPr lang="en-US"/>
          </a:p>
        </p:txBody>
      </p:sp>
      <p:sp>
        <p:nvSpPr>
          <p:cNvPr id="5" name="Date Placeholder 4"/>
          <p:cNvSpPr>
            <a:spLocks noGrp="1"/>
          </p:cNvSpPr>
          <p:nvPr>
            <p:ph type="dt" sz="half" idx="12"/>
          </p:nvPr>
        </p:nvSpPr>
        <p:spPr/>
        <p:txBody>
          <a:bodyPr/>
          <a:lstStyle>
            <a:lvl1pPr>
              <a:defRPr/>
            </a:lvl1pPr>
          </a:lstStyle>
          <a:p>
            <a:fld id="{708C8E3E-509B-482F-832C-128FA552D6C4}" type="datetime1">
              <a:rPr lang="en-US" smtClean="0"/>
              <a:pPr/>
              <a:t>5/10/2011</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gi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8" name="Straight Connector 7"/>
          <p:cNvCxnSpPr/>
          <p:nvPr userDrawn="1"/>
        </p:nvCxnSpPr>
        <p:spPr>
          <a:xfrm>
            <a:off x="228600" y="914400"/>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userDrawn="1"/>
        </p:nvCxnSpPr>
        <p:spPr>
          <a:xfrm>
            <a:off x="228600" y="6399212"/>
            <a:ext cx="8686800" cy="1588"/>
          </a:xfrm>
          <a:prstGeom prst="line">
            <a:avLst/>
          </a:prstGeom>
          <a:ln w="19050"/>
          <a:effectLst>
            <a:glow rad="63500">
              <a:schemeClr val="accent1">
                <a:satMod val="175000"/>
                <a:alpha val="40000"/>
              </a:schemeClr>
            </a:glow>
          </a:effectLst>
        </p:spPr>
        <p:style>
          <a:lnRef idx="1">
            <a:schemeClr val="accent1"/>
          </a:lnRef>
          <a:fillRef idx="0">
            <a:schemeClr val="accent1"/>
          </a:fillRef>
          <a:effectRef idx="0">
            <a:schemeClr val="accent1"/>
          </a:effectRef>
          <a:fontRef idx="minor">
            <a:schemeClr val="tx1"/>
          </a:fontRef>
        </p:style>
      </p:cxnSp>
      <p:pic>
        <p:nvPicPr>
          <p:cNvPr id="10" name="Picture 9" descr="newlhc logo1.gif"/>
          <p:cNvPicPr>
            <a:picLocks noChangeAspect="1"/>
          </p:cNvPicPr>
          <p:nvPr userDrawn="1"/>
        </p:nvPicPr>
        <p:blipFill>
          <a:blip r:embed="rId4"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pic>
        <p:nvPicPr>
          <p:cNvPr id="11" name="Picture 3" descr="newlhc logo1.gif"/>
          <p:cNvPicPr>
            <a:picLocks noChangeAspect="1"/>
          </p:cNvPicPr>
          <p:nvPr userDrawn="1"/>
        </p:nvPicPr>
        <p:blipFill>
          <a:blip r:embed="rId4" cstate="print"/>
          <a:stretch>
            <a:fillRect/>
          </a:stretch>
        </p:blipFill>
        <p:spPr>
          <a:xfrm>
            <a:off x="-681848" y="0"/>
            <a:ext cx="1357346" cy="1357346"/>
          </a:xfrm>
          <a:prstGeom prst="rect">
            <a:avLst/>
          </a:prstGeom>
          <a:effectLst>
            <a:glow rad="101600">
              <a:schemeClr val="accent1">
                <a:lumMod val="40000"/>
                <a:lumOff val="60000"/>
                <a:alpha val="40000"/>
              </a:schemeClr>
            </a:glow>
            <a:reflection blurRad="6350" stA="50000" endA="300" endPos="55000" dir="5400000" sy="-100000" algn="bl" rotWithShape="0"/>
            <a:softEdge rad="12700"/>
          </a:effectLst>
        </p:spPr>
      </p:pic>
      <p:sp>
        <p:nvSpPr>
          <p:cNvPr id="1030" name="Title Placeholder 1"/>
          <p:cNvSpPr>
            <a:spLocks noGrp="1"/>
          </p:cNvSpPr>
          <p:nvPr>
            <p:ph type="title"/>
          </p:nvPr>
        </p:nvSpPr>
        <p:spPr bwMode="auto">
          <a:xfrm>
            <a:off x="1600200" y="152400"/>
            <a:ext cx="7315200" cy="7921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1" name="Text Placeholder 2"/>
          <p:cNvSpPr>
            <a:spLocks noGrp="1"/>
          </p:cNvSpPr>
          <p:nvPr>
            <p:ph type="body" idx="1"/>
          </p:nvPr>
        </p:nvSpPr>
        <p:spPr bwMode="auto">
          <a:xfrm>
            <a:off x="228600" y="990600"/>
            <a:ext cx="86868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2" name="Date Placeholder 3"/>
          <p:cNvSpPr>
            <a:spLocks noGrp="1"/>
          </p:cNvSpPr>
          <p:nvPr>
            <p:ph type="dt" sz="half" idx="2"/>
          </p:nvPr>
        </p:nvSpPr>
        <p:spPr>
          <a:xfrm>
            <a:off x="457200" y="6553200"/>
            <a:ext cx="2133600" cy="16827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j-lt"/>
              </a:defRPr>
            </a:lvl1pPr>
          </a:lstStyle>
          <a:p>
            <a:pPr>
              <a:defRPr/>
            </a:pPr>
            <a:fld id="{AC51A66F-D489-4CBC-ABE4-E9CACE928B6B}" type="datetime1">
              <a:rPr lang="en-US" smtClean="0"/>
              <a:pPr>
                <a:defRPr/>
              </a:pPr>
              <a:t>5/10/2011</a:t>
            </a:fld>
            <a:endParaRPr lang="en-US"/>
          </a:p>
        </p:txBody>
      </p:sp>
      <p:sp>
        <p:nvSpPr>
          <p:cNvPr id="13" name="Footer Placeholder 4"/>
          <p:cNvSpPr>
            <a:spLocks noGrp="1"/>
          </p:cNvSpPr>
          <p:nvPr>
            <p:ph type="ftr" sz="quarter" idx="3"/>
          </p:nvPr>
        </p:nvSpPr>
        <p:spPr>
          <a:xfrm>
            <a:off x="3124200" y="6553200"/>
            <a:ext cx="2895600" cy="168275"/>
          </a:xfrm>
          <a:prstGeom prst="rect">
            <a:avLst/>
          </a:prstGeom>
        </p:spPr>
        <p:txBody>
          <a:bodyPr vert="horz" wrap="square" lIns="91440" tIns="45720" rIns="91440" bIns="45720" numCol="1" anchor="ctr" anchorCtr="0" compatLnSpc="1">
            <a:prstTxWarp prst="textNoShape">
              <a:avLst/>
            </a:prstTxWarp>
          </a:bodyPr>
          <a:lstStyle>
            <a:lvl1pPr algn="ctr">
              <a:defRPr sz="1200">
                <a:solidFill>
                  <a:srgbClr val="898989"/>
                </a:solidFill>
                <a:latin typeface="+mn-lt"/>
              </a:defRPr>
            </a:lvl1pPr>
          </a:lstStyle>
          <a:p>
            <a:pPr>
              <a:defRPr/>
            </a:pPr>
            <a:r>
              <a:rPr lang="en-GB" smtClean="0"/>
              <a:t>Evian Workshop - 50 and 75 ns operation</a:t>
            </a:r>
            <a:endParaRPr lang="en-US" dirty="0"/>
          </a:p>
        </p:txBody>
      </p:sp>
      <p:sp>
        <p:nvSpPr>
          <p:cNvPr id="14" name="Slide Number Placeholder 5"/>
          <p:cNvSpPr>
            <a:spLocks noGrp="1"/>
          </p:cNvSpPr>
          <p:nvPr>
            <p:ph type="sldNum" sz="quarter" idx="4"/>
          </p:nvPr>
        </p:nvSpPr>
        <p:spPr>
          <a:xfrm>
            <a:off x="6553200" y="6553200"/>
            <a:ext cx="2133600" cy="16827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j-lt"/>
              </a:defRPr>
            </a:lvl1pPr>
          </a:lstStyle>
          <a:p>
            <a:pPr>
              <a:defRPr/>
            </a:pPr>
            <a:fld id="{1A8F772A-8CCA-4885-87BF-DE56416A2204}"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56" r:id="rId1"/>
    <p:sldLayoutId id="2147483661" r:id="rId2"/>
  </p:sldLayoutIdLst>
  <p:hf hdr="0" ftr="0"/>
  <p:txStyles>
    <p:titleStyle>
      <a:lvl1pPr algn="r" rtl="0" eaLnBrk="0" fontAlgn="base" hangingPunct="0">
        <a:spcBef>
          <a:spcPct val="0"/>
        </a:spcBef>
        <a:spcAft>
          <a:spcPct val="0"/>
        </a:spcAft>
        <a:defRPr sz="3200">
          <a:solidFill>
            <a:schemeClr val="tx2"/>
          </a:solidFill>
          <a:latin typeface="+mj-lt"/>
          <a:ea typeface="+mj-ea"/>
          <a:cs typeface="+mj-cs"/>
        </a:defRPr>
      </a:lvl1pPr>
      <a:lvl2pPr algn="r" rtl="0" eaLnBrk="0" fontAlgn="base" hangingPunct="0">
        <a:spcBef>
          <a:spcPct val="0"/>
        </a:spcBef>
        <a:spcAft>
          <a:spcPct val="0"/>
        </a:spcAft>
        <a:defRPr sz="3200">
          <a:solidFill>
            <a:schemeClr val="tx2"/>
          </a:solidFill>
          <a:latin typeface="Trebuchet MS" pitchFamily="34" charset="0"/>
        </a:defRPr>
      </a:lvl2pPr>
      <a:lvl3pPr algn="r" rtl="0" eaLnBrk="0" fontAlgn="base" hangingPunct="0">
        <a:spcBef>
          <a:spcPct val="0"/>
        </a:spcBef>
        <a:spcAft>
          <a:spcPct val="0"/>
        </a:spcAft>
        <a:defRPr sz="3200">
          <a:solidFill>
            <a:schemeClr val="tx2"/>
          </a:solidFill>
          <a:latin typeface="Trebuchet MS" pitchFamily="34" charset="0"/>
        </a:defRPr>
      </a:lvl3pPr>
      <a:lvl4pPr algn="r" rtl="0" eaLnBrk="0" fontAlgn="base" hangingPunct="0">
        <a:spcBef>
          <a:spcPct val="0"/>
        </a:spcBef>
        <a:spcAft>
          <a:spcPct val="0"/>
        </a:spcAft>
        <a:defRPr sz="3200">
          <a:solidFill>
            <a:schemeClr val="tx2"/>
          </a:solidFill>
          <a:latin typeface="Trebuchet MS" pitchFamily="34" charset="0"/>
        </a:defRPr>
      </a:lvl4pPr>
      <a:lvl5pPr algn="r" rtl="0" eaLnBrk="0" fontAlgn="base" hangingPunct="0">
        <a:spcBef>
          <a:spcPct val="0"/>
        </a:spcBef>
        <a:spcAft>
          <a:spcPct val="0"/>
        </a:spcAft>
        <a:defRPr sz="3200">
          <a:solidFill>
            <a:schemeClr val="tx2"/>
          </a:solidFill>
          <a:latin typeface="Trebuchet MS" pitchFamily="34" charset="0"/>
        </a:defRPr>
      </a:lvl5pPr>
      <a:lvl6pPr marL="457200" algn="r" rtl="0" eaLnBrk="0" fontAlgn="base" hangingPunct="0">
        <a:spcBef>
          <a:spcPct val="0"/>
        </a:spcBef>
        <a:spcAft>
          <a:spcPct val="0"/>
        </a:spcAft>
        <a:defRPr sz="3200">
          <a:solidFill>
            <a:schemeClr val="tx2"/>
          </a:solidFill>
          <a:latin typeface="Trebuchet MS" pitchFamily="34" charset="0"/>
        </a:defRPr>
      </a:lvl6pPr>
      <a:lvl7pPr marL="914400" algn="r" rtl="0" eaLnBrk="0" fontAlgn="base" hangingPunct="0">
        <a:spcBef>
          <a:spcPct val="0"/>
        </a:spcBef>
        <a:spcAft>
          <a:spcPct val="0"/>
        </a:spcAft>
        <a:defRPr sz="3200">
          <a:solidFill>
            <a:schemeClr val="tx2"/>
          </a:solidFill>
          <a:latin typeface="Trebuchet MS" pitchFamily="34" charset="0"/>
        </a:defRPr>
      </a:lvl7pPr>
      <a:lvl8pPr marL="1371600" algn="r" rtl="0" eaLnBrk="0" fontAlgn="base" hangingPunct="0">
        <a:spcBef>
          <a:spcPct val="0"/>
        </a:spcBef>
        <a:spcAft>
          <a:spcPct val="0"/>
        </a:spcAft>
        <a:defRPr sz="3200">
          <a:solidFill>
            <a:schemeClr val="tx2"/>
          </a:solidFill>
          <a:latin typeface="Trebuchet MS" pitchFamily="34" charset="0"/>
        </a:defRPr>
      </a:lvl8pPr>
      <a:lvl9pPr marL="1828800" algn="r" rtl="0" eaLnBrk="0" fontAlgn="base" hangingPunct="0">
        <a:spcBef>
          <a:spcPct val="0"/>
        </a:spcBef>
        <a:spcAft>
          <a:spcPct val="0"/>
        </a:spcAft>
        <a:defRPr sz="3200">
          <a:solidFill>
            <a:schemeClr val="tx2"/>
          </a:solidFill>
          <a:latin typeface="Trebuchet MS" pitchFamily="34" charset="0"/>
        </a:defRPr>
      </a:lvl9pPr>
    </p:titleStyle>
    <p:bodyStyle>
      <a:lvl1pPr marL="342900" indent="-342900" algn="l" rtl="0" eaLnBrk="0" fontAlgn="base" hangingPunct="0">
        <a:spcBef>
          <a:spcPct val="20000"/>
        </a:spcBef>
        <a:spcAft>
          <a:spcPct val="0"/>
        </a:spcAft>
        <a:buFont typeface="Arial"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charset="0"/>
        <a:buChar char="•"/>
        <a:defRPr sz="2400">
          <a:solidFill>
            <a:schemeClr val="tx2"/>
          </a:solidFill>
          <a:latin typeface="+mn-lt"/>
        </a:defRPr>
      </a:lvl3pPr>
      <a:lvl4pPr marL="1600200" indent="-228600" algn="l" rtl="0" eaLnBrk="0" fontAlgn="base" hangingPunct="0">
        <a:spcBef>
          <a:spcPct val="20000"/>
        </a:spcBef>
        <a:spcAft>
          <a:spcPct val="0"/>
        </a:spcAft>
        <a:buFont typeface="Arial" charset="0"/>
        <a:buChar char="–"/>
        <a:defRPr sz="2000">
          <a:solidFill>
            <a:schemeClr val="tx2"/>
          </a:solidFill>
          <a:latin typeface="+mn-lt"/>
        </a:defRPr>
      </a:lvl4pPr>
      <a:lvl5pPr marL="2057400" indent="-228600" algn="l" rtl="0" eaLnBrk="0" fontAlgn="base" hangingPunct="0">
        <a:spcBef>
          <a:spcPct val="20000"/>
        </a:spcBef>
        <a:spcAft>
          <a:spcPct val="0"/>
        </a:spcAft>
        <a:buFont typeface="Arial" charset="0"/>
        <a:buChar char="»"/>
        <a:defRPr sz="2000">
          <a:solidFill>
            <a:schemeClr val="tx2"/>
          </a:solidFill>
          <a:latin typeface="+mn-lt"/>
        </a:defRPr>
      </a:lvl5pPr>
      <a:lvl6pPr marL="2514600" indent="-228600" algn="l" rtl="0" eaLnBrk="0" fontAlgn="base" hangingPunct="0">
        <a:spcBef>
          <a:spcPct val="20000"/>
        </a:spcBef>
        <a:spcAft>
          <a:spcPct val="0"/>
        </a:spcAft>
        <a:buFont typeface="Arial" charset="0"/>
        <a:buChar char="»"/>
        <a:defRPr sz="2000">
          <a:solidFill>
            <a:schemeClr val="tx2"/>
          </a:solidFill>
          <a:latin typeface="+mn-lt"/>
        </a:defRPr>
      </a:lvl6pPr>
      <a:lvl7pPr marL="2971800" indent="-228600" algn="l" rtl="0" eaLnBrk="0" fontAlgn="base" hangingPunct="0">
        <a:spcBef>
          <a:spcPct val="20000"/>
        </a:spcBef>
        <a:spcAft>
          <a:spcPct val="0"/>
        </a:spcAft>
        <a:buFont typeface="Arial" charset="0"/>
        <a:buChar char="»"/>
        <a:defRPr sz="2000">
          <a:solidFill>
            <a:schemeClr val="tx2"/>
          </a:solidFill>
          <a:latin typeface="+mn-lt"/>
        </a:defRPr>
      </a:lvl7pPr>
      <a:lvl8pPr marL="3429000" indent="-228600" algn="l" rtl="0" eaLnBrk="0" fontAlgn="base" hangingPunct="0">
        <a:spcBef>
          <a:spcPct val="20000"/>
        </a:spcBef>
        <a:spcAft>
          <a:spcPct val="0"/>
        </a:spcAft>
        <a:buFont typeface="Arial" charset="0"/>
        <a:buChar char="»"/>
        <a:defRPr sz="2000">
          <a:solidFill>
            <a:schemeClr val="tx2"/>
          </a:solidFill>
          <a:latin typeface="+mn-lt"/>
        </a:defRPr>
      </a:lvl8pPr>
      <a:lvl9pPr marL="3886200" indent="-228600" algn="l" rtl="0" eaLnBrk="0" fontAlgn="base" hangingPunct="0">
        <a:spcBef>
          <a:spcPct val="20000"/>
        </a:spcBef>
        <a:spcAft>
          <a:spcPct val="0"/>
        </a:spcAft>
        <a:buFont typeface="Arial" charset="0"/>
        <a:buChar char="»"/>
        <a:defRPr sz="2000">
          <a:solidFill>
            <a:schemeClr val="tx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Intensity ramp-up</a:t>
            </a:r>
            <a:endParaRPr lang="en-GB" dirty="0"/>
          </a:p>
        </p:txBody>
      </p:sp>
      <p:sp>
        <p:nvSpPr>
          <p:cNvPr id="2" name="Content Placeholder 1"/>
          <p:cNvSpPr>
            <a:spLocks noGrp="1"/>
          </p:cNvSpPr>
          <p:nvPr>
            <p:ph idx="4294967295"/>
          </p:nvPr>
        </p:nvSpPr>
        <p:spPr>
          <a:xfrm>
            <a:off x="0" y="990600"/>
            <a:ext cx="8686800" cy="5257800"/>
          </a:xfrm>
        </p:spPr>
        <p:txBody>
          <a:bodyPr/>
          <a:lstStyle/>
          <a:p>
            <a:r>
              <a:rPr lang="en-US" sz="2000" dirty="0" smtClean="0">
                <a:sym typeface="Wingdings" pitchFamily="2" charset="2"/>
              </a:rPr>
              <a:t>So far 3 fills with 768 bunches for a total of 8 hours</a:t>
            </a:r>
          </a:p>
          <a:p>
            <a:r>
              <a:rPr lang="en-US" sz="2000" dirty="0" smtClean="0">
                <a:sym typeface="Wingdings" pitchFamily="2" charset="2"/>
              </a:rPr>
              <a:t>Need to have a couple of good fills (~12 hours each)</a:t>
            </a:r>
          </a:p>
          <a:p>
            <a:r>
              <a:rPr lang="en-US" sz="2000" dirty="0" smtClean="0">
                <a:sym typeface="Wingdings" pitchFamily="2" charset="2"/>
              </a:rPr>
              <a:t>Next step to 912 bunches requires 108 bunches per injection (tried once during scrubbing)</a:t>
            </a:r>
          </a:p>
          <a:p>
            <a:r>
              <a:rPr lang="en-US" sz="2000" dirty="0" smtClean="0">
                <a:sym typeface="Wingdings" pitchFamily="2" charset="2"/>
              </a:rPr>
              <a:t>The following 3 steps (1056/1200/1380) require 144 bunches/injection</a:t>
            </a:r>
          </a:p>
          <a:p>
            <a:endParaRPr lang="en-US" sz="2000" dirty="0" smtClean="0">
              <a:sym typeface="Wingdings" pitchFamily="2" charset="2"/>
            </a:endParaRPr>
          </a:p>
          <a:p>
            <a:r>
              <a:rPr lang="en-US" sz="2000" dirty="0" smtClean="0">
                <a:sym typeface="Wingdings" pitchFamily="2" charset="2"/>
              </a:rPr>
              <a:t>To be done:</a:t>
            </a:r>
          </a:p>
          <a:p>
            <a:pPr lvl="1"/>
            <a:r>
              <a:rPr lang="en-US" sz="1600" dirty="0" smtClean="0">
                <a:sym typeface="Wingdings" pitchFamily="2" charset="2"/>
              </a:rPr>
              <a:t>Machine recovery after technical stop</a:t>
            </a:r>
          </a:p>
          <a:p>
            <a:pPr lvl="1"/>
            <a:r>
              <a:rPr lang="en-US" sz="1600" dirty="0" smtClean="0">
                <a:sym typeface="Wingdings" pitchFamily="2" charset="2"/>
              </a:rPr>
              <a:t>ALICE polarity reversal (TDI alignment + TCT set-up)</a:t>
            </a:r>
          </a:p>
          <a:p>
            <a:pPr lvl="1"/>
            <a:r>
              <a:rPr lang="en-US" sz="1600" dirty="0" smtClean="0">
                <a:sym typeface="Wingdings" pitchFamily="2" charset="2"/>
              </a:rPr>
              <a:t>Van </a:t>
            </a:r>
            <a:r>
              <a:rPr lang="en-US" sz="1600" dirty="0" err="1" smtClean="0">
                <a:sym typeface="Wingdings" pitchFamily="2" charset="2"/>
              </a:rPr>
              <a:t>der</a:t>
            </a:r>
            <a:r>
              <a:rPr lang="en-US" sz="1600" dirty="0" smtClean="0">
                <a:sym typeface="Wingdings" pitchFamily="2" charset="2"/>
              </a:rPr>
              <a:t> Meer scan</a:t>
            </a:r>
          </a:p>
          <a:p>
            <a:pPr lvl="1"/>
            <a:r>
              <a:rPr lang="en-US" sz="1600" dirty="0" smtClean="0">
                <a:sym typeface="Wingdings" pitchFamily="2" charset="2"/>
              </a:rPr>
              <a:t>TOTEM/ALPHA beam based alignment</a:t>
            </a:r>
          </a:p>
          <a:p>
            <a:pPr lvl="1"/>
            <a:r>
              <a:rPr lang="en-US" sz="1600" dirty="0" smtClean="0">
                <a:sym typeface="Wingdings" pitchFamily="2" charset="2"/>
              </a:rPr>
              <a:t>Set-up of the damper with optimized gain for higher frequencies (before Saturday. Wolfgang away for 1 week then). Feasible? </a:t>
            </a:r>
          </a:p>
          <a:p>
            <a:pPr lvl="1"/>
            <a:endParaRPr lang="en-US" sz="1600" dirty="0" smtClean="0">
              <a:sym typeface="Wingdings" pitchFamily="2" charset="2"/>
            </a:endParaRPr>
          </a:p>
          <a:p>
            <a:r>
              <a:rPr lang="en-US" sz="2000" dirty="0" smtClean="0">
                <a:sym typeface="Wingdings" pitchFamily="2" charset="2"/>
              </a:rPr>
              <a:t>This is going to take the week end at least</a:t>
            </a:r>
          </a:p>
        </p:txBody>
      </p:sp>
      <p:sp>
        <p:nvSpPr>
          <p:cNvPr id="4" name="Date Placeholder 3"/>
          <p:cNvSpPr>
            <a:spLocks noGrp="1"/>
          </p:cNvSpPr>
          <p:nvPr>
            <p:ph type="dt" sz="half" idx="12"/>
          </p:nvPr>
        </p:nvSpPr>
        <p:spPr/>
        <p:txBody>
          <a:bodyPr/>
          <a:lstStyle/>
          <a:p>
            <a:fld id="{1E2DC3F4-39B3-4D79-90E9-F171AC84F9CC}" type="datetime1">
              <a:rPr lang="en-US" smtClean="0"/>
              <a:pPr/>
              <a:t>5/10/2011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1</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Intensity ramp-up (week 20)</a:t>
            </a:r>
            <a:endParaRPr lang="en-GB" dirty="0"/>
          </a:p>
        </p:txBody>
      </p:sp>
      <p:sp>
        <p:nvSpPr>
          <p:cNvPr id="2" name="Content Placeholder 1"/>
          <p:cNvSpPr>
            <a:spLocks noGrp="1"/>
          </p:cNvSpPr>
          <p:nvPr>
            <p:ph idx="4294967295"/>
          </p:nvPr>
        </p:nvSpPr>
        <p:spPr>
          <a:xfrm>
            <a:off x="0" y="990600"/>
            <a:ext cx="9144000" cy="5257800"/>
          </a:xfrm>
        </p:spPr>
        <p:txBody>
          <a:bodyPr/>
          <a:lstStyle/>
          <a:p>
            <a:r>
              <a:rPr lang="en-US" sz="2000" dirty="0" smtClean="0">
                <a:sym typeface="Wingdings" pitchFamily="2" charset="2"/>
              </a:rPr>
              <a:t>Monday</a:t>
            </a:r>
            <a:r>
              <a:rPr lang="en-US" sz="2000" dirty="0" smtClean="0">
                <a:sym typeface="Wingdings" pitchFamily="2" charset="2"/>
              </a:rPr>
              <a:t>:</a:t>
            </a:r>
          </a:p>
          <a:p>
            <a:pPr lvl="1"/>
            <a:r>
              <a:rPr lang="en-US" sz="1600" dirty="0" smtClean="0">
                <a:sym typeface="Wingdings" pitchFamily="2" charset="2"/>
              </a:rPr>
              <a:t>Set-up of TCDI in TI2 for </a:t>
            </a:r>
            <a:r>
              <a:rPr lang="en-US" sz="1600" dirty="0" smtClean="0">
                <a:sym typeface="Wingdings" pitchFamily="2" charset="2"/>
              </a:rPr>
              <a:t>clean injection of 72 bunches (</a:t>
            </a:r>
            <a:r>
              <a:rPr lang="en-US" sz="1600" smtClean="0">
                <a:sym typeface="Wingdings" pitchFamily="2" charset="2"/>
              </a:rPr>
              <a:t>1 shift)</a:t>
            </a:r>
            <a:endParaRPr lang="en-US" sz="1600" smtClean="0">
              <a:sym typeface="Wingdings" pitchFamily="2" charset="2"/>
            </a:endParaRPr>
          </a:p>
          <a:p>
            <a:pPr lvl="1"/>
            <a:r>
              <a:rPr lang="en-US" sz="1600" dirty="0" smtClean="0">
                <a:sym typeface="Wingdings" pitchFamily="2" charset="2"/>
              </a:rPr>
              <a:t>Physics </a:t>
            </a:r>
            <a:r>
              <a:rPr lang="en-US" sz="1600" dirty="0" smtClean="0">
                <a:sym typeface="Wingdings" pitchFamily="2" charset="2"/>
              </a:rPr>
              <a:t>with 768 bunches</a:t>
            </a:r>
          </a:p>
          <a:p>
            <a:endParaRPr lang="en-US" sz="1200" dirty="0" smtClean="0">
              <a:sym typeface="Wingdings" pitchFamily="2" charset="2"/>
            </a:endParaRPr>
          </a:p>
          <a:p>
            <a:r>
              <a:rPr lang="en-US" sz="2000" dirty="0" smtClean="0">
                <a:sym typeface="Wingdings" pitchFamily="2" charset="2"/>
              </a:rPr>
              <a:t>Tuesday:</a:t>
            </a:r>
          </a:p>
          <a:p>
            <a:pPr lvl="1"/>
            <a:r>
              <a:rPr lang="en-US" sz="1600" dirty="0" smtClean="0">
                <a:sym typeface="Wingdings" pitchFamily="2" charset="2"/>
              </a:rPr>
              <a:t>Set-up injection of 108 and 144 bunches</a:t>
            </a:r>
          </a:p>
          <a:p>
            <a:pPr lvl="1"/>
            <a:r>
              <a:rPr lang="en-US" sz="1600" dirty="0" smtClean="0">
                <a:sym typeface="Wingdings" pitchFamily="2" charset="2"/>
              </a:rPr>
              <a:t>After the set-up of injection inject up to 1200 and then up to 1380 bunches (trains of 144 bunches) and monitor RF, heat loads, vacuum (2-3 shifts). Experimental magnets will be ON. Anti-</a:t>
            </a:r>
            <a:r>
              <a:rPr lang="en-US" sz="1600" dirty="0" err="1" smtClean="0">
                <a:sym typeface="Wingdings" pitchFamily="2" charset="2"/>
              </a:rPr>
              <a:t>ecloud</a:t>
            </a:r>
            <a:r>
              <a:rPr lang="en-US" sz="1600" dirty="0" smtClean="0">
                <a:sym typeface="Wingdings" pitchFamily="2" charset="2"/>
              </a:rPr>
              <a:t> solenoids ON around MKI2 and MKI8.</a:t>
            </a:r>
          </a:p>
          <a:p>
            <a:endParaRPr lang="en-US" sz="1200" dirty="0" smtClean="0">
              <a:sym typeface="Wingdings" pitchFamily="2" charset="2"/>
            </a:endParaRPr>
          </a:p>
          <a:p>
            <a:r>
              <a:rPr lang="en-US" sz="2000" dirty="0" smtClean="0">
                <a:sym typeface="Wingdings" pitchFamily="2" charset="2"/>
              </a:rPr>
              <a:t>Wednesday</a:t>
            </a:r>
          </a:p>
          <a:p>
            <a:pPr lvl="1"/>
            <a:r>
              <a:rPr lang="en-US" sz="1600" dirty="0" smtClean="0">
                <a:sym typeface="Wingdings" pitchFamily="2" charset="2"/>
              </a:rPr>
              <a:t>Physics with 768 bunches</a:t>
            </a:r>
          </a:p>
          <a:p>
            <a:endParaRPr lang="en-US" sz="1200" dirty="0" smtClean="0">
              <a:sym typeface="Wingdings" pitchFamily="2" charset="2"/>
            </a:endParaRPr>
          </a:p>
          <a:p>
            <a:r>
              <a:rPr lang="en-US" sz="2000" dirty="0" smtClean="0">
                <a:sym typeface="Wingdings" pitchFamily="2" charset="2"/>
              </a:rPr>
              <a:t>Thursday</a:t>
            </a:r>
          </a:p>
          <a:p>
            <a:pPr lvl="1"/>
            <a:r>
              <a:rPr lang="en-US" sz="1600" dirty="0" smtClean="0">
                <a:sym typeface="Wingdings" pitchFamily="2" charset="2"/>
              </a:rPr>
              <a:t>Physics with 912 bunches with trains of 108 bunches (if OK from </a:t>
            </a:r>
            <a:r>
              <a:rPr lang="en-US" sz="1600" dirty="0" err="1" smtClean="0">
                <a:sym typeface="Wingdings" pitchFamily="2" charset="2"/>
              </a:rPr>
              <a:t>rMPP</a:t>
            </a:r>
            <a:r>
              <a:rPr lang="en-US" sz="1600" dirty="0" smtClean="0">
                <a:sym typeface="Wingdings" pitchFamily="2" charset="2"/>
              </a:rPr>
              <a:t>)</a:t>
            </a:r>
          </a:p>
          <a:p>
            <a:endParaRPr lang="en-US" sz="1200" dirty="0" smtClean="0">
              <a:sym typeface="Wingdings" pitchFamily="2" charset="2"/>
            </a:endParaRPr>
          </a:p>
          <a:p>
            <a:r>
              <a:rPr lang="en-US" sz="2000" dirty="0" smtClean="0">
                <a:sym typeface="Wingdings" pitchFamily="2" charset="2"/>
              </a:rPr>
              <a:t>Friday</a:t>
            </a:r>
          </a:p>
          <a:p>
            <a:pPr lvl="1"/>
            <a:r>
              <a:rPr lang="en-US" sz="1600" dirty="0" smtClean="0">
                <a:sym typeface="Wingdings" pitchFamily="2" charset="2"/>
              </a:rPr>
              <a:t>Physics with 912 bunches </a:t>
            </a:r>
          </a:p>
          <a:p>
            <a:pPr lvl="1">
              <a:buNone/>
            </a:pPr>
            <a:endParaRPr lang="en-US" sz="2000" dirty="0" smtClean="0">
              <a:sym typeface="Wingdings" pitchFamily="2" charset="2"/>
            </a:endParaRPr>
          </a:p>
          <a:p>
            <a:pPr lvl="1">
              <a:buNone/>
            </a:pPr>
            <a:endParaRPr lang="en-US" sz="2000" dirty="0" smtClean="0">
              <a:sym typeface="Wingdings" pitchFamily="2" charset="2"/>
            </a:endParaRPr>
          </a:p>
          <a:p>
            <a:pPr lvl="1"/>
            <a:endParaRPr lang="en-US" sz="1600" dirty="0" smtClean="0">
              <a:sym typeface="Wingdings" pitchFamily="2" charset="2"/>
            </a:endParaRPr>
          </a:p>
        </p:txBody>
      </p:sp>
      <p:sp>
        <p:nvSpPr>
          <p:cNvPr id="4" name="Date Placeholder 3"/>
          <p:cNvSpPr>
            <a:spLocks noGrp="1"/>
          </p:cNvSpPr>
          <p:nvPr>
            <p:ph type="dt" sz="half" idx="12"/>
          </p:nvPr>
        </p:nvSpPr>
        <p:spPr/>
        <p:txBody>
          <a:bodyPr/>
          <a:lstStyle/>
          <a:p>
            <a:fld id="{70393C7A-8888-42B3-8570-258169508D4C}" type="datetime1">
              <a:rPr lang="en-US" smtClean="0"/>
              <a:pPr/>
              <a:t>5/10/2011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62000" y="152400"/>
            <a:ext cx="8153400" cy="792163"/>
          </a:xfrm>
        </p:spPr>
        <p:txBody>
          <a:bodyPr/>
          <a:lstStyle/>
          <a:p>
            <a:r>
              <a:rPr lang="en-GB" dirty="0" smtClean="0"/>
              <a:t>Intensity ramp-up (week 21 and following)</a:t>
            </a:r>
            <a:endParaRPr lang="en-GB" dirty="0"/>
          </a:p>
        </p:txBody>
      </p:sp>
      <p:sp>
        <p:nvSpPr>
          <p:cNvPr id="2" name="Content Placeholder 1"/>
          <p:cNvSpPr>
            <a:spLocks noGrp="1"/>
          </p:cNvSpPr>
          <p:nvPr>
            <p:ph idx="4294967295"/>
          </p:nvPr>
        </p:nvSpPr>
        <p:spPr>
          <a:xfrm>
            <a:off x="0" y="990600"/>
            <a:ext cx="8686800" cy="5257800"/>
          </a:xfrm>
        </p:spPr>
        <p:txBody>
          <a:bodyPr/>
          <a:lstStyle/>
          <a:p>
            <a:r>
              <a:rPr lang="en-US" sz="2000" dirty="0" smtClean="0">
                <a:sym typeface="Wingdings" pitchFamily="2" charset="2"/>
              </a:rPr>
              <a:t>Week-end</a:t>
            </a:r>
          </a:p>
          <a:p>
            <a:pPr lvl="1"/>
            <a:r>
              <a:rPr lang="en-US" sz="1600" dirty="0" smtClean="0">
                <a:sym typeface="Wingdings" pitchFamily="2" charset="2"/>
              </a:rPr>
              <a:t>Physics with 912 bunches</a:t>
            </a:r>
          </a:p>
          <a:p>
            <a:pPr lvl="1"/>
            <a:endParaRPr lang="en-US" sz="1600" dirty="0" smtClean="0">
              <a:sym typeface="Wingdings" pitchFamily="2" charset="2"/>
            </a:endParaRPr>
          </a:p>
          <a:p>
            <a:r>
              <a:rPr lang="en-US" sz="2000" dirty="0" smtClean="0">
                <a:sym typeface="Wingdings" pitchFamily="2" charset="2"/>
              </a:rPr>
              <a:t>Beginning of week 21</a:t>
            </a:r>
          </a:p>
          <a:p>
            <a:pPr lvl="1"/>
            <a:r>
              <a:rPr lang="en-US" sz="1600" dirty="0" smtClean="0">
                <a:sym typeface="Wingdings" pitchFamily="2" charset="2"/>
              </a:rPr>
              <a:t>Might need 1 shift for setting up of the damper for high frequency (1 shift if not possible at start-up after technical stop)</a:t>
            </a:r>
          </a:p>
          <a:p>
            <a:pPr lvl="1"/>
            <a:r>
              <a:rPr lang="en-US" sz="1600" dirty="0" smtClean="0">
                <a:sym typeface="Wingdings" pitchFamily="2" charset="2"/>
              </a:rPr>
              <a:t>Physics with 1056 bunches if OK from </a:t>
            </a:r>
            <a:r>
              <a:rPr lang="en-US" sz="1600" dirty="0" err="1" smtClean="0">
                <a:sym typeface="Wingdings" pitchFamily="2" charset="2"/>
              </a:rPr>
              <a:t>rMPP</a:t>
            </a:r>
            <a:r>
              <a:rPr lang="en-US" sz="1600" dirty="0" smtClean="0">
                <a:sym typeface="Wingdings" pitchFamily="2" charset="2"/>
              </a:rPr>
              <a:t> (144 bunches per train)</a:t>
            </a:r>
          </a:p>
          <a:p>
            <a:pPr lvl="1"/>
            <a:endParaRPr lang="en-US" sz="1600" dirty="0" smtClean="0">
              <a:sym typeface="Wingdings" pitchFamily="2" charset="2"/>
            </a:endParaRPr>
          </a:p>
          <a:p>
            <a:pPr lvl="1"/>
            <a:endParaRPr lang="en-US" sz="1600" dirty="0" smtClean="0">
              <a:sym typeface="Wingdings" pitchFamily="2" charset="2"/>
            </a:endParaRPr>
          </a:p>
          <a:p>
            <a:r>
              <a:rPr lang="en-US" sz="2000" dirty="0" smtClean="0">
                <a:sym typeface="Wingdings" pitchFamily="2" charset="2"/>
              </a:rPr>
              <a:t>Starting from week 21: ramp-up according to criteria defined by </a:t>
            </a:r>
            <a:r>
              <a:rPr lang="en-US" sz="2000" dirty="0" err="1" smtClean="0">
                <a:sym typeface="Wingdings" pitchFamily="2" charset="2"/>
              </a:rPr>
              <a:t>rMPP</a:t>
            </a:r>
            <a:r>
              <a:rPr lang="en-US" sz="2000" dirty="0" smtClean="0">
                <a:sym typeface="Wingdings" pitchFamily="2" charset="2"/>
              </a:rPr>
              <a:t>:</a:t>
            </a:r>
          </a:p>
          <a:p>
            <a:pPr lvl="1"/>
            <a:r>
              <a:rPr lang="en-US" sz="1600" dirty="0" smtClean="0">
                <a:sym typeface="Wingdings" pitchFamily="2" charset="2"/>
              </a:rPr>
              <a:t>144 bunches steps after 5 fills and 30 hours of stable beams (3 steps: 1056-1200 and 1380)</a:t>
            </a:r>
          </a:p>
          <a:p>
            <a:pPr lvl="1"/>
            <a:endParaRPr lang="en-US" sz="1600" dirty="0" smtClean="0">
              <a:sym typeface="Wingdings" pitchFamily="2" charset="2"/>
            </a:endParaRPr>
          </a:p>
          <a:p>
            <a:pPr lvl="1"/>
            <a:endParaRPr lang="en-US" sz="1600" dirty="0" smtClean="0">
              <a:sym typeface="Wingdings" pitchFamily="2" charset="2"/>
            </a:endParaRPr>
          </a:p>
          <a:p>
            <a:endParaRPr lang="en-US" sz="2000" dirty="0" smtClean="0">
              <a:sym typeface="Wingdings" pitchFamily="2" charset="2"/>
            </a:endParaRPr>
          </a:p>
        </p:txBody>
      </p:sp>
      <p:sp>
        <p:nvSpPr>
          <p:cNvPr id="4" name="Date Placeholder 3"/>
          <p:cNvSpPr>
            <a:spLocks noGrp="1"/>
          </p:cNvSpPr>
          <p:nvPr>
            <p:ph type="dt" sz="half" idx="12"/>
          </p:nvPr>
        </p:nvSpPr>
        <p:spPr/>
        <p:txBody>
          <a:bodyPr/>
          <a:lstStyle/>
          <a:p>
            <a:fld id="{8189FC28-B959-44F9-9C6C-D63046711B6D}" type="datetime1">
              <a:rPr lang="en-US" smtClean="0"/>
              <a:pPr/>
              <a:t>5/10/2011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smtClean="0"/>
              <a:t>Questions</a:t>
            </a:r>
            <a:endParaRPr lang="en-GB" dirty="0"/>
          </a:p>
        </p:txBody>
      </p:sp>
      <p:sp>
        <p:nvSpPr>
          <p:cNvPr id="2" name="Content Placeholder 1"/>
          <p:cNvSpPr>
            <a:spLocks noGrp="1"/>
          </p:cNvSpPr>
          <p:nvPr>
            <p:ph idx="4294967295"/>
          </p:nvPr>
        </p:nvSpPr>
        <p:spPr>
          <a:xfrm>
            <a:off x="0" y="990600"/>
            <a:ext cx="8686800" cy="5257800"/>
          </a:xfrm>
        </p:spPr>
        <p:txBody>
          <a:bodyPr/>
          <a:lstStyle/>
          <a:p>
            <a:r>
              <a:rPr lang="en-US" sz="2000" dirty="0" smtClean="0">
                <a:sym typeface="Wingdings" pitchFamily="2" charset="2"/>
              </a:rPr>
              <a:t>After the observation of the beam losses during frequency trim we came to the conclusion that frequency ramp and acceleration rate are two fast. We should limit them to lower values? To which values?</a:t>
            </a:r>
          </a:p>
          <a:p>
            <a:endParaRPr lang="en-US" sz="2000" dirty="0" smtClean="0">
              <a:sym typeface="Wingdings" pitchFamily="2" charset="2"/>
            </a:endParaRPr>
          </a:p>
          <a:p>
            <a:r>
              <a:rPr lang="en-US" sz="2000" dirty="0" smtClean="0">
                <a:sym typeface="Wingdings" pitchFamily="2" charset="2"/>
              </a:rPr>
              <a:t>Requirements in terms of monitoring from RF?</a:t>
            </a:r>
          </a:p>
          <a:p>
            <a:endParaRPr lang="en-US" sz="2000" dirty="0" smtClean="0">
              <a:sym typeface="Wingdings" pitchFamily="2" charset="2"/>
            </a:endParaRPr>
          </a:p>
          <a:p>
            <a:pPr>
              <a:buNone/>
            </a:pPr>
            <a:endParaRPr lang="en-US" sz="2000" dirty="0" smtClean="0">
              <a:sym typeface="Wingdings" pitchFamily="2" charset="2"/>
            </a:endParaRPr>
          </a:p>
          <a:p>
            <a:endParaRPr lang="en-US" sz="2000" dirty="0" smtClean="0">
              <a:sym typeface="Wingdings" pitchFamily="2" charset="2"/>
            </a:endParaRPr>
          </a:p>
          <a:p>
            <a:pPr lvl="1"/>
            <a:endParaRPr lang="en-US" sz="1600" dirty="0" smtClean="0">
              <a:sym typeface="Wingdings" pitchFamily="2" charset="2"/>
            </a:endParaRPr>
          </a:p>
          <a:p>
            <a:pPr lvl="1"/>
            <a:endParaRPr lang="en-US" sz="1600" dirty="0" smtClean="0">
              <a:sym typeface="Wingdings" pitchFamily="2" charset="2"/>
            </a:endParaRPr>
          </a:p>
          <a:p>
            <a:endParaRPr lang="en-US" sz="2000" dirty="0" smtClean="0">
              <a:sym typeface="Wingdings" pitchFamily="2" charset="2"/>
            </a:endParaRPr>
          </a:p>
        </p:txBody>
      </p:sp>
      <p:sp>
        <p:nvSpPr>
          <p:cNvPr id="4" name="Date Placeholder 3"/>
          <p:cNvSpPr>
            <a:spLocks noGrp="1"/>
          </p:cNvSpPr>
          <p:nvPr>
            <p:ph type="dt" sz="half" idx="12"/>
          </p:nvPr>
        </p:nvSpPr>
        <p:spPr/>
        <p:txBody>
          <a:bodyPr/>
          <a:lstStyle/>
          <a:p>
            <a:fld id="{8189FC28-B959-44F9-9C6C-D63046711B6D}" type="datetime1">
              <a:rPr lang="en-US" smtClean="0"/>
              <a:pPr/>
              <a:t>5/10/2011</a:t>
            </a:fld>
            <a:endParaRPr lang="en-US" dirty="0"/>
          </a:p>
        </p:txBody>
      </p:sp>
      <p:sp>
        <p:nvSpPr>
          <p:cNvPr id="5" name="Slide Number Placeholder 4"/>
          <p:cNvSpPr>
            <a:spLocks noGrp="1"/>
          </p:cNvSpPr>
          <p:nvPr>
            <p:ph type="sldNum" sz="quarter" idx="11"/>
          </p:nvPr>
        </p:nvSpPr>
        <p:spPr/>
        <p:txBody>
          <a:bodyPr/>
          <a:lstStyle/>
          <a:p>
            <a:fld id="{20D66058-8582-419F-AA3B-A79C8D77E78A}" type="slidenum">
              <a:rPr lang="en-US" smtClean="0"/>
              <a:pPr/>
              <a:t>4</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HCpresentations">
  <a:themeElements>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Theme">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24142</TotalTime>
  <Words>366</Words>
  <Application>Microsoft Office PowerPoint</Application>
  <PresentationFormat>On-screen Show (4:3)</PresentationFormat>
  <Paragraphs>60</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LHCpresentations</vt:lpstr>
      <vt:lpstr>Intensity ramp-up</vt:lpstr>
      <vt:lpstr>Intensity ramp-up (week 20)</vt:lpstr>
      <vt:lpstr>Intensity ramp-up (week 21 and following)</vt:lpstr>
      <vt:lpstr>Questions</vt:lpstr>
    </vt:vector>
  </TitlesOfParts>
  <Company>CERN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Gianluigi Arduini</dc:creator>
  <cp:lastModifiedBy>Gianluigi ARDUINI</cp:lastModifiedBy>
  <cp:revision>1941</cp:revision>
  <dcterms:created xsi:type="dcterms:W3CDTF">2010-04-25T23:23:07Z</dcterms:created>
  <dcterms:modified xsi:type="dcterms:W3CDTF">2011-05-10T13:09:15Z</dcterms:modified>
</cp:coreProperties>
</file>