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F2490-1ED7-4BB3-B6D8-EB8C3BA6280E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B6D4D-DF4D-41AD-8645-44703328BD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3912-C363-4EB6-B446-F3511CBBE07E}" type="datetime1">
              <a:rPr lang="en-US" smtClean="0"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818D-3F11-42F0-A3BE-D72229B76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D573-D84D-4E7E-8206-1B0CED69EC97}" type="datetime1">
              <a:rPr lang="en-US" smtClean="0"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818D-3F11-42F0-A3BE-D72229B76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126A-94F0-43DF-A08C-B7057B9CBEEA}" type="datetime1">
              <a:rPr lang="en-US" smtClean="0"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818D-3F11-42F0-A3BE-D72229B76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7BC5-3209-4A4A-BA06-1C079CF5D631}" type="datetime1">
              <a:rPr lang="en-US" smtClean="0"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818D-3F11-42F0-A3BE-D72229B76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221A-9A3A-403B-8CC5-C43882BE17DB}" type="datetime1">
              <a:rPr lang="en-US" smtClean="0"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818D-3F11-42F0-A3BE-D72229B76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261E-9D21-42D7-A3AB-0726EE6571B9}" type="datetime1">
              <a:rPr lang="en-US" smtClean="0"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818D-3F11-42F0-A3BE-D72229B76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D6BD-892E-4531-88EA-6524ECFEAAE4}" type="datetime1">
              <a:rPr lang="en-US" smtClean="0"/>
              <a:t>5/31/2011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818D-3F11-42F0-A3BE-D72229B76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182D-76E8-4FD7-8D32-9D4B97B7DBC2}" type="datetime1">
              <a:rPr lang="en-US" smtClean="0"/>
              <a:t>5/31/2011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818D-3F11-42F0-A3BE-D72229B76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71CE-BF35-44EE-9232-5F7C5EBE6D85}" type="datetime1">
              <a:rPr lang="en-US" smtClean="0"/>
              <a:t>5/31/2011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818D-3F11-42F0-A3BE-D72229B76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00AA-5E1D-4230-B9BD-0213F126D65F}" type="datetime1">
              <a:rPr lang="en-US" smtClean="0"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818D-3F11-42F0-A3BE-D72229B76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4B7E-F3CA-4913-951A-392E67EE8D32}" type="datetime1">
              <a:rPr lang="en-US" smtClean="0"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818D-3F11-42F0-A3BE-D72229B76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4E190-8571-4304-955C-02724DFF6C8A}" type="datetime1">
              <a:rPr lang="en-US" smtClean="0"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W. Hofle @ LBOC 31.05.2011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818D-3F11-42F0-A3BE-D72229B76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1066800"/>
            <a:ext cx="8101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Possible impact of longitudinal oscillations</a:t>
            </a:r>
          </a:p>
          <a:p>
            <a:pPr algn="ctr"/>
            <a:r>
              <a:rPr lang="en-US" sz="3600" dirty="0" smtClean="0"/>
              <a:t>on transverse plane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2895600"/>
            <a:ext cx="14229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W. </a:t>
            </a:r>
            <a:r>
              <a:rPr lang="en-US" sz="2800" dirty="0" err="1" smtClean="0"/>
              <a:t>Hofle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4876800"/>
            <a:ext cx="5986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Acknowledgements: </a:t>
            </a:r>
          </a:p>
          <a:p>
            <a:pPr algn="ctr"/>
            <a:r>
              <a:rPr lang="en-US" dirty="0" smtClean="0"/>
              <a:t>S. </a:t>
            </a:r>
            <a:r>
              <a:rPr lang="en-US" dirty="0" err="1" smtClean="0"/>
              <a:t>Redaelli</a:t>
            </a:r>
            <a:r>
              <a:rPr lang="en-US" dirty="0" smtClean="0"/>
              <a:t>, E. </a:t>
            </a:r>
            <a:r>
              <a:rPr lang="en-US" dirty="0" err="1" smtClean="0"/>
              <a:t>Chapochnikova</a:t>
            </a:r>
            <a:r>
              <a:rPr lang="en-US" dirty="0" smtClean="0"/>
              <a:t>, T. </a:t>
            </a:r>
            <a:r>
              <a:rPr lang="en-US" dirty="0" err="1" smtClean="0"/>
              <a:t>Bohl</a:t>
            </a:r>
            <a:r>
              <a:rPr lang="en-US" dirty="0" smtClean="0"/>
              <a:t>, J. </a:t>
            </a:r>
            <a:r>
              <a:rPr lang="en-US" dirty="0" err="1" smtClean="0"/>
              <a:t>Wenninger</a:t>
            </a:r>
            <a:r>
              <a:rPr lang="en-US" dirty="0" smtClean="0"/>
              <a:t>, G. </a:t>
            </a:r>
            <a:r>
              <a:rPr lang="en-US" dirty="0" err="1" smtClean="0"/>
              <a:t>Arduini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33600" y="609600"/>
            <a:ext cx="5687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 look at fills 1802, 1803 and 1815 (1)</a:t>
            </a:r>
            <a:endParaRPr lang="en-US" sz="2800" dirty="0"/>
          </a:p>
        </p:txBody>
      </p:sp>
      <p:pic>
        <p:nvPicPr>
          <p:cNvPr id="6" name="Picture 5" descr="Fills_in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1447800"/>
            <a:ext cx="5333334" cy="400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9200" y="5562600"/>
            <a:ext cx="647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transverse injection oscillations well damped</a:t>
            </a:r>
          </a:p>
          <a:p>
            <a:r>
              <a:rPr lang="en-US" dirty="0" smtClean="0"/>
              <a:t>damping times of less than 20 turns for first bunch of trains</a:t>
            </a:r>
          </a:p>
          <a:p>
            <a:r>
              <a:rPr lang="en-US" dirty="0" smtClean="0"/>
              <a:t>[offset -1 mm, 0 mm, 1 mm added to display curves separately]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057400" y="609600"/>
            <a:ext cx="5687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 look at fills 1802, 1803 and 1815 (2)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55626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more longitudinal activity for fill #1803 (bad fill), significant correlation ?</a:t>
            </a:r>
          </a:p>
          <a:p>
            <a:r>
              <a:rPr lang="en-US" dirty="0" smtClean="0"/>
              <a:t>[offset added, -0.5 mm, 0 mm, 0.5 mm to display curves separately]</a:t>
            </a:r>
            <a:endParaRPr lang="en-US" dirty="0"/>
          </a:p>
        </p:txBody>
      </p:sp>
      <p:pic>
        <p:nvPicPr>
          <p:cNvPr id="8" name="Picture 7" descr="Fills_T20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333" y="1429000"/>
            <a:ext cx="5333334" cy="4000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53000" y="213360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#1802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53000" y="312420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#1803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53000" y="388620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#1815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1828800"/>
            <a:ext cx="8387489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dirty="0" smtClean="0"/>
              <a:t>e-measure non-linear part of chromaticity</a:t>
            </a:r>
          </a:p>
          <a:p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 smtClean="0"/>
              <a:t>heck if correlation between transverse blow-up and longitudinal oscillations</a:t>
            </a:r>
          </a:p>
          <a:p>
            <a:endParaRPr lang="en-US" dirty="0" smtClean="0"/>
          </a:p>
          <a:p>
            <a:r>
              <a:rPr lang="en-US" dirty="0" smtClean="0"/>
              <a:t>also re-visit compensation of tides (?)</a:t>
            </a:r>
          </a:p>
          <a:p>
            <a:endParaRPr lang="en-US" dirty="0" smtClean="0"/>
          </a:p>
          <a:p>
            <a:r>
              <a:rPr lang="en-US" dirty="0" smtClean="0"/>
              <a:t>damper data from first bunch of every train available in logging, </a:t>
            </a:r>
          </a:p>
          <a:p>
            <a:r>
              <a:rPr lang="en-US" dirty="0" smtClean="0"/>
              <a:t>but only for 8192 turns after injection </a:t>
            </a:r>
            <a:r>
              <a:rPr lang="en-US" dirty="0" smtClean="0">
                <a:sym typeface="Wingdings" pitchFamily="2" charset="2"/>
              </a:rPr>
              <a:t> to be looked at, improve logging 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chromaticity cannot be made flat </a:t>
            </a:r>
            <a:r>
              <a:rPr lang="en-US" dirty="0" smtClean="0">
                <a:sym typeface="Wingdings" pitchFamily="2" charset="2"/>
              </a:rPr>
              <a:t> theory of stability needs to take this into account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check how procedure of compensating tides moves operating point in non-linear</a:t>
            </a:r>
          </a:p>
          <a:p>
            <a:r>
              <a:rPr lang="en-US" dirty="0" smtClean="0">
                <a:sym typeface="Wingdings" pitchFamily="2" charset="2"/>
              </a:rPr>
              <a:t>part of Q </a:t>
            </a:r>
            <a:r>
              <a:rPr lang="en-US" dirty="0" err="1" smtClean="0">
                <a:sym typeface="Wingdings" pitchFamily="2" charset="2"/>
              </a:rPr>
              <a:t>vs</a:t>
            </a:r>
            <a:r>
              <a:rPr lang="en-US" dirty="0" smtClean="0">
                <a:sym typeface="Wingdings" pitchFamily="2" charset="2"/>
              </a:rPr>
              <a:t> momentum curve (same for tune and chromaticity adjustments)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685800"/>
            <a:ext cx="27689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Recommendation</a:t>
            </a:r>
            <a:endParaRPr lang="en-US" sz="2800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05200" y="914400"/>
            <a:ext cx="2102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Observations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1828800"/>
            <a:ext cx="799218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transients at injection and longitudinal oscillations present for </a:t>
            </a:r>
          </a:p>
          <a:p>
            <a:r>
              <a:rPr lang="en-US" sz="2000" dirty="0" smtClean="0"/>
              <a:t>minutes after injection </a:t>
            </a:r>
          </a:p>
          <a:p>
            <a:r>
              <a:rPr lang="en-US" sz="2000" dirty="0" smtClean="0"/>
              <a:t>	</a:t>
            </a:r>
            <a:r>
              <a:rPr lang="en-US" sz="2000" dirty="0" smtClean="0">
                <a:sym typeface="Wingdings" pitchFamily="2" charset="2"/>
              </a:rPr>
              <a:t> see MD results </a:t>
            </a:r>
            <a:r>
              <a:rPr lang="en-US" sz="2000" dirty="0" smtClean="0"/>
              <a:t>(P. </a:t>
            </a:r>
            <a:r>
              <a:rPr lang="en-US" sz="2000" dirty="0" err="1" smtClean="0"/>
              <a:t>Baudrenghien</a:t>
            </a:r>
            <a:r>
              <a:rPr lang="en-US" sz="2000" dirty="0" smtClean="0"/>
              <a:t> et al.)</a:t>
            </a:r>
          </a:p>
          <a:p>
            <a:endParaRPr lang="en-US" sz="2000" dirty="0" smtClean="0"/>
          </a:p>
          <a:p>
            <a:r>
              <a:rPr lang="en-US" sz="2000" dirty="0" smtClean="0"/>
              <a:t>o</a:t>
            </a:r>
            <a:r>
              <a:rPr lang="en-US" sz="2000" dirty="0" smtClean="0"/>
              <a:t>ccasionally some bunches blow-up transversely</a:t>
            </a:r>
          </a:p>
          <a:p>
            <a:r>
              <a:rPr lang="en-US" sz="2000" dirty="0" smtClean="0"/>
              <a:t>	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looks rather like single bunch effect</a:t>
            </a:r>
          </a:p>
          <a:p>
            <a:endParaRPr lang="en-US" sz="2000" dirty="0" smtClean="0"/>
          </a:p>
          <a:p>
            <a:r>
              <a:rPr lang="en-US" sz="2000" dirty="0" smtClean="0"/>
              <a:t>c</a:t>
            </a:r>
            <a:r>
              <a:rPr lang="en-US" sz="2000" dirty="0" smtClean="0"/>
              <a:t>hromaticity setting known to be very critical with high number of bunches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5105400"/>
            <a:ext cx="69765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à"/>
            </a:pPr>
            <a:r>
              <a:rPr lang="en-US" sz="2000" dirty="0" smtClean="0">
                <a:sym typeface="Wingdings" pitchFamily="2" charset="2"/>
              </a:rPr>
              <a:t>    can spread of chromaticity over time, between bunches and </a:t>
            </a:r>
          </a:p>
          <a:p>
            <a:r>
              <a:rPr lang="en-US" sz="2000" dirty="0" smtClean="0">
                <a:sym typeface="Wingdings" pitchFamily="2" charset="2"/>
              </a:rPr>
              <a:t>e</a:t>
            </a:r>
            <a:r>
              <a:rPr lang="en-US" sz="2000" dirty="0" smtClean="0">
                <a:sym typeface="Wingdings" pitchFamily="2" charset="2"/>
              </a:rPr>
              <a:t>ven within a single bunch explain the transverse blow-up ?</a:t>
            </a:r>
            <a:endParaRPr lang="en-US" sz="2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762000" y="4648200"/>
            <a:ext cx="1202893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Question:</a:t>
            </a:r>
            <a:endParaRPr lang="en-US" sz="20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85800" y="2743200"/>
          <a:ext cx="3227388" cy="3059113"/>
        </p:xfrm>
        <a:graphic>
          <a:graphicData uri="http://schemas.openxmlformats.org/presentationml/2006/ole">
            <p:oleObj spid="_x0000_s3075" name="Equation" r:id="rId3" imgW="1536480" imgH="144756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57400" y="685800"/>
            <a:ext cx="5424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Longitudinal parameters at 450 </a:t>
            </a:r>
            <a:r>
              <a:rPr lang="en-US" sz="2800" dirty="0" err="1" smtClean="0"/>
              <a:t>GeV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1981200"/>
            <a:ext cx="20754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beam at injection:</a:t>
            </a:r>
            <a:endParaRPr lang="en-US" sz="2000" baseline="30000" dirty="0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5029200" y="2667000"/>
          <a:ext cx="2722562" cy="1957387"/>
        </p:xfrm>
        <a:graphic>
          <a:graphicData uri="http://schemas.openxmlformats.org/presentationml/2006/ole">
            <p:oleObj spid="_x0000_s3077" name="Equation" r:id="rId4" imgW="1295280" imgH="92700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85800" y="1981200"/>
            <a:ext cx="3426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</a:t>
            </a:r>
            <a:r>
              <a:rPr lang="en-US" sz="2000" dirty="0" smtClean="0"/>
              <a:t>eneral parameters (450 </a:t>
            </a:r>
            <a:r>
              <a:rPr lang="en-US" sz="2000" dirty="0" err="1" smtClean="0"/>
              <a:t>GeV</a:t>
            </a:r>
            <a:r>
              <a:rPr lang="en-US" sz="2000" dirty="0" smtClean="0"/>
              <a:t>):</a:t>
            </a:r>
            <a:endParaRPr lang="en-US" sz="2000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4724400" y="5029200"/>
            <a:ext cx="35189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LHC voltage not really matched</a:t>
            </a:r>
          </a:p>
          <a:p>
            <a:r>
              <a:rPr lang="en-US" sz="2000" dirty="0" smtClean="0"/>
              <a:t>with higher voltage this year</a:t>
            </a:r>
          </a:p>
          <a:p>
            <a:r>
              <a:rPr lang="en-US" sz="2000" dirty="0" smtClean="0"/>
              <a:t>w</a:t>
            </a:r>
            <a:r>
              <a:rPr lang="en-US" sz="2000" dirty="0" smtClean="0"/>
              <a:t>ith respect to incoming bunch</a:t>
            </a:r>
          </a:p>
          <a:p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numbers to be checked</a:t>
            </a:r>
            <a:endParaRPr lang="en-US" sz="2000" baseline="30000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295400"/>
            <a:ext cx="6172200" cy="490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57200" y="6096000"/>
            <a:ext cx="207217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S. </a:t>
            </a:r>
            <a:r>
              <a:rPr lang="en-US" dirty="0" err="1" smtClean="0"/>
              <a:t>Redaelli</a:t>
            </a:r>
            <a:r>
              <a:rPr lang="en-US" dirty="0" smtClean="0"/>
              <a:t>, 2.3.2010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228600"/>
            <a:ext cx="48034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Non-linear chromaticity in 2010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914400"/>
            <a:ext cx="821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measurements done 02.03.2010, 25.03.2010, 05.05.2010, not measured in 2011 (?)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2133600"/>
            <a:ext cx="12362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dirty="0" smtClean="0"/>
              <a:t>orizontal</a:t>
            </a:r>
          </a:p>
          <a:p>
            <a:r>
              <a:rPr lang="en-US" dirty="0" smtClean="0"/>
              <a:t>beam 1</a:t>
            </a:r>
          </a:p>
          <a:p>
            <a:r>
              <a:rPr lang="en-US" dirty="0" smtClean="0"/>
              <a:t>02.03.2010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876800" y="3200400"/>
            <a:ext cx="1066800" cy="1588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4191000" y="2590800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5219700" y="26289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29200" y="182880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bunch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800600" y="3352800"/>
          <a:ext cx="1890584" cy="685800"/>
        </p:xfrm>
        <a:graphic>
          <a:graphicData uri="http://schemas.openxmlformats.org/presentationml/2006/ole">
            <p:oleObj spid="_x0000_s1027" name="Equation" r:id="rId4" imgW="1295280" imgH="469800" progId="Equation.3">
              <p:embed/>
            </p:oleObj>
          </a:graphicData>
        </a:graphic>
      </p:graphicFrame>
      <p:cxnSp>
        <p:nvCxnSpPr>
          <p:cNvPr id="26" name="Straight Connector 25"/>
          <p:cNvCxnSpPr/>
          <p:nvPr/>
        </p:nvCxnSpPr>
        <p:spPr>
          <a:xfrm rot="5400000">
            <a:off x="4914900" y="44577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876800" y="4495800"/>
            <a:ext cx="1066800" cy="1588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562600" y="4572000"/>
            <a:ext cx="21141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</a:t>
            </a:r>
            <a:r>
              <a:rPr lang="en-US" dirty="0" smtClean="0">
                <a:solidFill>
                  <a:srgbClr val="00B050"/>
                </a:solidFill>
              </a:rPr>
              <a:t>enter moves due to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energy oscillations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+ tides + …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19400" y="6096000"/>
            <a:ext cx="60372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à"/>
            </a:pPr>
            <a:r>
              <a:rPr lang="en-US" dirty="0" smtClean="0">
                <a:sym typeface="Wingdings" pitchFamily="2" charset="2"/>
              </a:rPr>
              <a:t>some changes since March 2010, I understand, in the way</a:t>
            </a:r>
          </a:p>
          <a:p>
            <a:r>
              <a:rPr lang="en-US" dirty="0" smtClean="0">
                <a:sym typeface="Wingdings" pitchFamily="2" charset="2"/>
              </a:rPr>
              <a:t>f</a:t>
            </a:r>
            <a:r>
              <a:rPr lang="en-US" dirty="0" smtClean="0">
                <a:sym typeface="Wingdings" pitchFamily="2" charset="2"/>
              </a:rPr>
              <a:t>ield errors are compensated, need to re-measure these curves</a:t>
            </a:r>
          </a:p>
          <a:p>
            <a:endParaRPr lang="en-US" dirty="0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57200"/>
            <a:ext cx="6492240" cy="2948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hroma.png"/>
          <p:cNvPicPr preferRelativeResize="0"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9200" y="3352800"/>
            <a:ext cx="6644640" cy="310896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2819400" y="1447800"/>
            <a:ext cx="914400" cy="914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6096000" y="914400"/>
            <a:ext cx="1143000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181600" y="6324600"/>
            <a:ext cx="1524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86000" y="1143000"/>
            <a:ext cx="1811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looks more linear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391400" y="685800"/>
            <a:ext cx="1213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Parabolic</a:t>
            </a:r>
          </a:p>
          <a:p>
            <a:r>
              <a:rPr lang="en-US" dirty="0" smtClean="0"/>
              <a:t>(quadratic)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09800" y="3657600"/>
            <a:ext cx="2134559" cy="116955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quadratic parabolic model </a:t>
            </a:r>
          </a:p>
          <a:p>
            <a:r>
              <a:rPr lang="en-US" sz="1400" dirty="0" smtClean="0"/>
              <a:t>only correct for this case </a:t>
            </a:r>
          </a:p>
          <a:p>
            <a:r>
              <a:rPr lang="en-US" sz="1400" dirty="0" smtClean="0"/>
              <a:t>in vicinity of Q’=0</a:t>
            </a:r>
          </a:p>
          <a:p>
            <a:r>
              <a:rPr lang="en-US" sz="1400" dirty="0" smtClean="0"/>
              <a:t>h</a:t>
            </a:r>
            <a:r>
              <a:rPr lang="en-US" sz="1400" dirty="0" smtClean="0"/>
              <a:t>igher terms needed</a:t>
            </a:r>
          </a:p>
          <a:p>
            <a:r>
              <a:rPr lang="en-US" sz="1400" dirty="0" smtClean="0"/>
              <a:t>(for good fit)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934200" y="4953000"/>
            <a:ext cx="124931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negative Q’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43200" y="4953000"/>
            <a:ext cx="118519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positive Q’</a:t>
            </a:r>
            <a:endParaRPr lang="en-US" dirty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7315200" y="6096000"/>
          <a:ext cx="642938" cy="381000"/>
        </p:xfrm>
        <a:graphic>
          <a:graphicData uri="http://schemas.openxmlformats.org/presentationml/2006/ole">
            <p:oleObj spid="_x0000_s2052" name="Equation" r:id="rId5" imgW="342720" imgH="20304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286000" y="0"/>
            <a:ext cx="4802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tune versus momentum, details</a:t>
            </a:r>
            <a:endParaRPr lang="en-US" sz="2800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3352800" y="1524000"/>
          <a:ext cx="2278425" cy="1212850"/>
        </p:xfrm>
        <a:graphic>
          <a:graphicData uri="http://schemas.openxmlformats.org/presentationml/2006/ole">
            <p:oleObj spid="_x0000_s18434" name="Equation" r:id="rId3" imgW="838080" imgH="444240" progId="Equation.3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762000" y="3733800"/>
          <a:ext cx="2133600" cy="1986455"/>
        </p:xfrm>
        <a:graphic>
          <a:graphicData uri="http://schemas.openxmlformats.org/presentationml/2006/ole">
            <p:oleObj spid="_x0000_s18435" name="Equation" r:id="rId4" imgW="1015920" imgH="9396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57600" y="3276600"/>
            <a:ext cx="474482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+/- 10 degrees </a:t>
            </a:r>
            <a:r>
              <a:rPr lang="en-US" sz="2000" dirty="0" smtClean="0"/>
              <a:t>phase oscillation</a:t>
            </a:r>
          </a:p>
          <a:p>
            <a:r>
              <a:rPr lang="en-US" sz="2000" dirty="0" smtClean="0"/>
              <a:t>corresponds to </a:t>
            </a:r>
            <a:r>
              <a:rPr lang="en-US" sz="2000" dirty="0" smtClean="0">
                <a:solidFill>
                  <a:srgbClr val="FF0000"/>
                </a:solidFill>
              </a:rPr>
              <a:t>+/- 0.76x10</a:t>
            </a:r>
            <a:r>
              <a:rPr lang="en-US" sz="2000" baseline="30000" dirty="0" smtClean="0">
                <a:solidFill>
                  <a:srgbClr val="FF0000"/>
                </a:solidFill>
              </a:rPr>
              <a:t>-4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in </a:t>
            </a:r>
          </a:p>
          <a:p>
            <a:r>
              <a:rPr lang="en-US" sz="2000" dirty="0" smtClean="0"/>
              <a:t>momentum excursion</a:t>
            </a:r>
          </a:p>
          <a:p>
            <a:endParaRPr lang="en-US" sz="2000" dirty="0" smtClean="0"/>
          </a:p>
          <a:p>
            <a:r>
              <a:rPr lang="en-US" sz="2000" dirty="0" smtClean="0"/>
              <a:t>e</a:t>
            </a:r>
            <a:r>
              <a:rPr lang="en-US" sz="2000" dirty="0" smtClean="0"/>
              <a:t>xcursions </a:t>
            </a:r>
            <a:r>
              <a:rPr lang="en-US" sz="2000" dirty="0" smtClean="0">
                <a:solidFill>
                  <a:srgbClr val="FF0000"/>
                </a:solidFill>
              </a:rPr>
              <a:t>small</a:t>
            </a:r>
            <a:r>
              <a:rPr lang="en-US" sz="2000" dirty="0" smtClean="0"/>
              <a:t> compared to bucket height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b</a:t>
            </a:r>
            <a:r>
              <a:rPr lang="en-US" sz="2000" dirty="0" smtClean="0">
                <a:solidFill>
                  <a:srgbClr val="FF0000"/>
                </a:solidFill>
              </a:rPr>
              <a:t>ut</a:t>
            </a:r>
            <a:r>
              <a:rPr lang="en-US" sz="2000" dirty="0" smtClean="0"/>
              <a:t> could bring part of bunch in regions</a:t>
            </a:r>
          </a:p>
          <a:p>
            <a:r>
              <a:rPr lang="en-US" sz="2000" dirty="0" smtClean="0"/>
              <a:t>o</a:t>
            </a:r>
            <a:r>
              <a:rPr lang="en-US" sz="2000" dirty="0" smtClean="0"/>
              <a:t>f non constant Q’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3124200"/>
            <a:ext cx="13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@450 </a:t>
            </a:r>
            <a:r>
              <a:rPr lang="en-US" dirty="0" err="1" smtClean="0"/>
              <a:t>GeV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33600" y="533400"/>
            <a:ext cx="479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Longitudinal dipolar oscillations</a:t>
            </a:r>
            <a:endParaRPr lang="en-US" sz="2800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Q prim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333" y="1429000"/>
            <a:ext cx="5333334" cy="400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000" y="609600"/>
            <a:ext cx="7596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(if) quadratic dependence of tune on momentum</a:t>
            </a:r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48000" y="2971800"/>
            <a:ext cx="1752600" cy="1588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2362200" y="2895600"/>
            <a:ext cx="1371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4114800" y="2971800"/>
            <a:ext cx="1371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05200" y="304800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bunch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0" y="5486400"/>
            <a:ext cx="64404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today machine is operated with a set-point Q’=1 for mean of bunch</a:t>
            </a:r>
          </a:p>
          <a:p>
            <a:r>
              <a:rPr lang="en-US" dirty="0" smtClean="0"/>
              <a:t>but bunch covers: 3-4 units of chromaticity if chromaticity </a:t>
            </a:r>
          </a:p>
          <a:p>
            <a:r>
              <a:rPr lang="en-US" dirty="0" smtClean="0"/>
              <a:t>		really as non-linear as in 2010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8921134">
            <a:off x="116111" y="1941395"/>
            <a:ext cx="2943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“back-of –the-envelop” curve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need new measurement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1752600"/>
            <a:ext cx="213917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degrees</a:t>
            </a:r>
          </a:p>
          <a:p>
            <a:r>
              <a:rPr lang="en-US" dirty="0" smtClean="0"/>
              <a:t>p</a:t>
            </a:r>
            <a:r>
              <a:rPr lang="en-US" dirty="0" smtClean="0"/>
              <a:t>hase oscillation</a:t>
            </a:r>
          </a:p>
          <a:p>
            <a:r>
              <a:rPr lang="en-US" dirty="0" smtClean="0"/>
              <a:t>l</a:t>
            </a:r>
            <a:r>
              <a:rPr lang="en-US" dirty="0" smtClean="0"/>
              <a:t>eads to momentum </a:t>
            </a:r>
          </a:p>
          <a:p>
            <a:r>
              <a:rPr lang="en-US" dirty="0" smtClean="0"/>
              <a:t>e</a:t>
            </a:r>
            <a:r>
              <a:rPr lang="en-US" dirty="0" smtClean="0"/>
              <a:t>xcursion resulting</a:t>
            </a:r>
          </a:p>
          <a:p>
            <a:r>
              <a:rPr lang="en-US" dirty="0" smtClean="0"/>
              <a:t>i</a:t>
            </a:r>
            <a:r>
              <a:rPr lang="en-US" dirty="0" smtClean="0"/>
              <a:t>n Q’ modulation</a:t>
            </a:r>
          </a:p>
          <a:p>
            <a:r>
              <a:rPr lang="en-US" dirty="0" smtClean="0"/>
              <a:t>o</a:t>
            </a:r>
            <a:r>
              <a:rPr lang="en-US" dirty="0" smtClean="0"/>
              <a:t>f +/- 0.22 units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4000500" y="33147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924300" y="33909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324100" y="33909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2171700" y="33909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971800" y="4191000"/>
            <a:ext cx="19050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743200" y="4191000"/>
            <a:ext cx="2948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</a:t>
            </a:r>
            <a:r>
              <a:rPr lang="en-US" sz="1600" dirty="0" smtClean="0"/>
              <a:t>ith 10 degrees phase oscillation</a:t>
            </a:r>
            <a:endParaRPr lang="en-US" sz="1600" dirty="0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rizont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143000"/>
            <a:ext cx="68580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381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example: horizontal beam 1 injection (last batch)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1752600"/>
            <a:ext cx="331052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Q9LH.B1 +/- 0.07 mm @ D=1.1 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943600"/>
            <a:ext cx="63780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 first bunch of a train injected, data logged, need automatic tool to </a:t>
            </a:r>
            <a:r>
              <a:rPr lang="en-US" sz="1600" dirty="0" err="1" smtClean="0"/>
              <a:t>analyse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2743200"/>
            <a:ext cx="2297424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dp</a:t>
            </a:r>
            <a:r>
              <a:rPr lang="en-US" dirty="0" smtClean="0">
                <a:sym typeface="Wingdings" pitchFamily="2" charset="2"/>
              </a:rPr>
              <a:t>/p = +/- 0.064e-3</a:t>
            </a:r>
          </a:p>
          <a:p>
            <a:r>
              <a:rPr lang="en-US" dirty="0" smtClean="0">
                <a:sym typeface="Wingdings" pitchFamily="2" charset="2"/>
              </a:rPr>
              <a:t>+/- 8.4 degrees</a:t>
            </a:r>
          </a:p>
          <a:p>
            <a:r>
              <a:rPr lang="en-US" dirty="0" smtClean="0">
                <a:sym typeface="Wingdings" pitchFamily="2" charset="2"/>
              </a:rPr>
              <a:t>Q’ = +/- 0.18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91400" y="5867400"/>
            <a:ext cx="1378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dirty="0" smtClean="0"/>
              <a:t>ill 1806</a:t>
            </a:r>
          </a:p>
          <a:p>
            <a:r>
              <a:rPr lang="en-US" dirty="0" smtClean="0"/>
              <a:t>912 bunches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ertic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295400"/>
            <a:ext cx="68580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381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example: horizontal beam 2 injection (last batch)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1676400"/>
            <a:ext cx="333777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Q9RH.B2 +/- 0.18 mm @ D=0.9 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943600"/>
            <a:ext cx="63780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 first bunch of a train injected, data logged, need automatic tool to </a:t>
            </a:r>
            <a:r>
              <a:rPr lang="en-US" sz="1600" dirty="0" err="1" smtClean="0"/>
              <a:t>analyse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638800" y="2895600"/>
            <a:ext cx="2063385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dp</a:t>
            </a:r>
            <a:r>
              <a:rPr lang="en-US" dirty="0" smtClean="0">
                <a:sym typeface="Wingdings" pitchFamily="2" charset="2"/>
              </a:rPr>
              <a:t>/p = +/- 0.2e-3</a:t>
            </a:r>
          </a:p>
          <a:p>
            <a:r>
              <a:rPr lang="en-US" dirty="0" smtClean="0">
                <a:sym typeface="Wingdings" pitchFamily="2" charset="2"/>
              </a:rPr>
              <a:t>+/- 26.3 degrees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15200" y="6019800"/>
            <a:ext cx="1378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dirty="0" smtClean="0"/>
              <a:t>ill 1806</a:t>
            </a:r>
          </a:p>
          <a:p>
            <a:r>
              <a:rPr lang="en-US" dirty="0" smtClean="0"/>
              <a:t>912 bunches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660</Words>
  <Application>Microsoft Office PowerPoint</Application>
  <PresentationFormat>On-screen Show (4:3)</PresentationFormat>
  <Paragraphs>121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whofle</dc:creator>
  <cp:lastModifiedBy>whofle</cp:lastModifiedBy>
  <cp:revision>31</cp:revision>
  <dcterms:created xsi:type="dcterms:W3CDTF">2011-05-30T14:34:59Z</dcterms:created>
  <dcterms:modified xsi:type="dcterms:W3CDTF">2011-05-31T11:43:02Z</dcterms:modified>
</cp:coreProperties>
</file>