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9" r:id="rId2"/>
    <p:sldId id="319" r:id="rId3"/>
    <p:sldId id="322" r:id="rId4"/>
    <p:sldId id="320" r:id="rId5"/>
    <p:sldId id="325" r:id="rId6"/>
    <p:sldId id="336" r:id="rId7"/>
    <p:sldId id="321" r:id="rId8"/>
    <p:sldId id="331" r:id="rId9"/>
    <p:sldId id="332" r:id="rId10"/>
    <p:sldId id="323" r:id="rId11"/>
    <p:sldId id="324" r:id="rId12"/>
    <p:sldId id="330" r:id="rId13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99"/>
    <a:srgbClr val="66FF99"/>
    <a:srgbClr val="949494"/>
    <a:srgbClr val="476587"/>
    <a:srgbClr val="3C6992"/>
    <a:srgbClr val="00CC66"/>
    <a:srgbClr val="66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205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28" y="-78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</a:defRPr>
            </a:lvl1pPr>
          </a:lstStyle>
          <a:p>
            <a:fld id="{15A7DDB7-DE95-419C-BF07-4962951BC8F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7DDB7-DE95-419C-BF07-4962951BC8F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057400" cy="6278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0"/>
            <a:ext cx="6019800" cy="6278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6400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1430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430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1430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430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85800"/>
            <a:ext cx="228600" cy="6172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" y="0"/>
            <a:ext cx="8534400" cy="685800"/>
          </a:xfrm>
          <a:prstGeom prst="rect">
            <a:avLst/>
          </a:prstGeom>
          <a:gradFill rotWithShape="1">
            <a:gsLst>
              <a:gs pos="0">
                <a:srgbClr val="003368">
                  <a:alpha val="67999"/>
                </a:srgbClr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pPr eaLnBrk="1" hangingPunct="1"/>
            <a:endParaRPr lang="en-GB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6400800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86360" tIns="43181" rIns="86360" bIns="431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143000"/>
            <a:ext cx="82296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32" name="Picture 8" descr="Logo CERN width=144,      height=14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 rot="-5400000">
            <a:off x="-2870994" y="3593306"/>
            <a:ext cx="59436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r>
              <a:rPr lang="en-US" sz="1100" dirty="0" smtClean="0"/>
              <a:t>LBOC, </a:t>
            </a:r>
            <a:r>
              <a:rPr lang="en-US" sz="1100" dirty="0"/>
              <a:t>RD, </a:t>
            </a:r>
            <a:r>
              <a:rPr lang="en-US" sz="1100" dirty="0" smtClean="0"/>
              <a:t>28-June-2011</a:t>
            </a:r>
            <a:r>
              <a:rPr lang="en-US" dirty="0" smtClean="0"/>
              <a:t> </a:t>
            </a: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8077200" y="6477000"/>
            <a:ext cx="1020763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6223" tIns="48111" rIns="96223" bIns="48111"/>
          <a:lstStyle/>
          <a:p>
            <a:pPr algn="r" defTabSz="962025"/>
            <a:fld id="{FAD3F405-C8E1-4012-A95C-B7D5AD2C6A81}" type="slidenum">
              <a:rPr lang="de-DE" altLang="de-DE">
                <a:solidFill>
                  <a:srgbClr val="808080"/>
                </a:solidFill>
              </a:rPr>
              <a:pPr algn="r" defTabSz="962025"/>
              <a:t>‹#›</a:t>
            </a:fld>
            <a:endParaRPr lang="de-DE" altLang="de-DE">
              <a:solidFill>
                <a:srgbClr val="808080"/>
              </a:solidFill>
            </a:endParaRPr>
          </a:p>
        </p:txBody>
      </p:sp>
      <p:sp>
        <p:nvSpPr>
          <p:cNvPr id="1046" name="Rectangle 22"/>
          <p:cNvSpPr>
            <a:spLocks noChangeArrowheads="1"/>
          </p:cNvSpPr>
          <p:nvPr userDrawn="1"/>
        </p:nvSpPr>
        <p:spPr bwMode="auto">
          <a:xfrm>
            <a:off x="6934200" y="2438400"/>
            <a:ext cx="1447800" cy="762000"/>
          </a:xfrm>
          <a:prstGeom prst="rect">
            <a:avLst/>
          </a:prstGeom>
          <a:solidFill>
            <a:schemeClr val="bg1">
              <a:alpha val="74001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endParaRPr lang="en-US" dirty="0"/>
          </a:p>
        </p:txBody>
      </p:sp>
      <p:pic>
        <p:nvPicPr>
          <p:cNvPr id="1051" name="Picture 27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458200" y="0"/>
            <a:ext cx="685800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727075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727075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2pPr>
      <a:lvl3pPr algn="l" defTabSz="727075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3pPr>
      <a:lvl4pPr algn="l" defTabSz="727075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4pPr>
      <a:lvl5pPr algn="l" defTabSz="727075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5pPr>
      <a:lvl6pPr marL="457200" algn="l" defTabSz="727075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6pPr>
      <a:lvl7pPr marL="914400" algn="l" defTabSz="727075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7pPr>
      <a:lvl8pPr marL="1371600" algn="l" defTabSz="727075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8pPr>
      <a:lvl9pPr marL="1828800" algn="l" defTabSz="727075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2075"/>
        </a:lnSpc>
        <a:spcBef>
          <a:spcPct val="50000"/>
        </a:spcBef>
        <a:spcAft>
          <a:spcPct val="0"/>
        </a:spcAft>
        <a:buClr>
          <a:srgbClr val="013469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ts val="2075"/>
        </a:lnSpc>
        <a:spcBef>
          <a:spcPct val="50000"/>
        </a:spcBef>
        <a:spcAft>
          <a:spcPct val="0"/>
        </a:spcAft>
        <a:buClr>
          <a:srgbClr val="013469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ts val="2075"/>
        </a:lnSpc>
        <a:spcBef>
          <a:spcPct val="50000"/>
        </a:spcBef>
        <a:spcAft>
          <a:spcPct val="0"/>
        </a:spcAft>
        <a:buClr>
          <a:srgbClr val="013469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ts val="2075"/>
        </a:lnSpc>
        <a:spcBef>
          <a:spcPct val="50000"/>
        </a:spcBef>
        <a:spcAft>
          <a:spcPct val="0"/>
        </a:spcAft>
        <a:buClr>
          <a:srgbClr val="013469"/>
        </a:buClr>
        <a:buFont typeface="Arial" charset="0"/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ts val="2075"/>
        </a:lnSpc>
        <a:spcBef>
          <a:spcPct val="50000"/>
        </a:spcBef>
        <a:spcAft>
          <a:spcPct val="0"/>
        </a:spcAft>
        <a:buClr>
          <a:srgbClr val="013469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ts val="2075"/>
        </a:lnSpc>
        <a:spcBef>
          <a:spcPct val="50000"/>
        </a:spcBef>
        <a:spcAft>
          <a:spcPct val="0"/>
        </a:spcAft>
        <a:buClr>
          <a:srgbClr val="013469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ts val="2075"/>
        </a:lnSpc>
        <a:spcBef>
          <a:spcPct val="50000"/>
        </a:spcBef>
        <a:spcAft>
          <a:spcPct val="0"/>
        </a:spcAft>
        <a:buClr>
          <a:srgbClr val="013469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ts val="2075"/>
        </a:lnSpc>
        <a:spcBef>
          <a:spcPct val="50000"/>
        </a:spcBef>
        <a:spcAft>
          <a:spcPct val="0"/>
        </a:spcAft>
        <a:buClr>
          <a:srgbClr val="013469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ndico.cern.ch/getFile.py/access?contribId=0&amp;resId=0&amp;materialId=slides&amp;confId=13528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48600" cy="1470025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Radiation Induced Faults in QPS Systems during LHC run 2011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R. Denz</a:t>
            </a:r>
          </a:p>
          <a:p>
            <a:r>
              <a:rPr lang="en-US" dirty="0" smtClean="0"/>
              <a:t>TE-MPE-CP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391400" cy="685800"/>
          </a:xfrm>
        </p:spPr>
        <p:txBody>
          <a:bodyPr/>
          <a:lstStyle/>
          <a:p>
            <a:r>
              <a:rPr lang="en-US" sz="1800" dirty="0" smtClean="0"/>
              <a:t>Fault analysis, mitigation and consolidation measures II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14401"/>
            <a:ext cx="8686800" cy="2057400"/>
          </a:xfrm>
        </p:spPr>
        <p:txBody>
          <a:bodyPr/>
          <a:lstStyle/>
          <a:p>
            <a:pPr algn="just"/>
            <a:r>
              <a:rPr lang="en-GB" dirty="0" smtClean="0"/>
              <a:t>Loss of fieldbus communication of DAQ systems type DQAMC</a:t>
            </a:r>
          </a:p>
          <a:p>
            <a:pPr lvl="1" algn="just"/>
            <a:r>
              <a:rPr lang="en-GB" dirty="0" smtClean="0"/>
              <a:t>Failure of the fieldbus coupler chip (</a:t>
            </a:r>
            <a:r>
              <a:rPr lang="en-GB" dirty="0" err="1" smtClean="0"/>
              <a:t>MicroFip</a:t>
            </a:r>
            <a:r>
              <a:rPr lang="en-GB" dirty="0" smtClean="0"/>
              <a:t>™)</a:t>
            </a:r>
          </a:p>
          <a:p>
            <a:pPr lvl="2" algn="just"/>
            <a:r>
              <a:rPr lang="en-US" dirty="0" smtClean="0"/>
              <a:t>So far only two cases observed concerning the old version of the chip			</a:t>
            </a:r>
          </a:p>
          <a:p>
            <a:pPr lvl="1" algn="just"/>
            <a:endParaRPr lang="en-GB" dirty="0" smtClean="0"/>
          </a:p>
          <a:p>
            <a:pPr lvl="1" algn="just"/>
            <a:endParaRPr lang="en-GB" dirty="0" smtClean="0"/>
          </a:p>
          <a:p>
            <a:pPr lvl="1" algn="just"/>
            <a:endParaRPr lang="en-GB" dirty="0" smtClean="0"/>
          </a:p>
          <a:p>
            <a:pPr lvl="1" algn="just"/>
            <a:endParaRPr lang="en-GB" dirty="0" smtClean="0"/>
          </a:p>
          <a:p>
            <a:pPr lvl="1" algn="just"/>
            <a:endParaRPr lang="en-GB" dirty="0" smtClean="0"/>
          </a:p>
          <a:p>
            <a:pPr lvl="1" algn="just"/>
            <a:endParaRPr lang="en-GB" dirty="0" smtClean="0"/>
          </a:p>
          <a:p>
            <a:pPr lvl="1" algn="just"/>
            <a:r>
              <a:rPr lang="en-GB" dirty="0" smtClean="0"/>
              <a:t>Radiation tests performed by QPS in CNRAD 2009 and 2010 showed this kind of problem with both versions of the chip</a:t>
            </a:r>
          </a:p>
          <a:p>
            <a:pPr lvl="1" algn="just"/>
            <a:r>
              <a:rPr lang="en-GB" dirty="0" smtClean="0"/>
              <a:t>Fault state can be cured by a power cycle, an auto power cycle option has been already successfully tested in CNRAD 2009</a:t>
            </a:r>
          </a:p>
          <a:p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2209800"/>
          <a:ext cx="7924800" cy="250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371600"/>
                <a:gridCol w="23622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Version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Technology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QPS Equipment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Qty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VLSI Technology 9838 N363921 / Philips 0246 Y42350Y1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0.6 µm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DQAMC, DQAMG, DQAMS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2098 (1624 inside LHC tunnel)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ON Semiconductor 0907LNP 15016-530 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AMI Semiconductor 0839LXT 15016-530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 µm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DQAMGS</a:t>
                      </a:r>
                      <a:r>
                        <a:rPr lang="en-US" sz="1600" baseline="0" dirty="0" smtClean="0"/>
                        <a:t> (nQPS)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436 (all inside LHC tunnel)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3200400"/>
            <a:ext cx="69342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By far more problems due to bad electrical connections and power losses.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On the long term </a:t>
            </a:r>
            <a:r>
              <a:rPr lang="en-US" sz="1600" dirty="0" err="1" smtClean="0">
                <a:solidFill>
                  <a:schemeClr val="tx1"/>
                </a:solidFill>
              </a:rPr>
              <a:t>MicroFip</a:t>
            </a:r>
            <a:r>
              <a:rPr lang="en-US" sz="1600" dirty="0" smtClean="0">
                <a:solidFill>
                  <a:schemeClr val="tx1"/>
                </a:solidFill>
              </a:rPr>
              <a:t>™ will be superseded by the “hopefully” radiation tolerant </a:t>
            </a:r>
            <a:r>
              <a:rPr lang="en-US" sz="1600" dirty="0" err="1" smtClean="0">
                <a:solidFill>
                  <a:schemeClr val="tx1"/>
                </a:solidFill>
              </a:rPr>
              <a:t>NanoFip</a:t>
            </a:r>
            <a:r>
              <a:rPr lang="en-US" sz="1600" baseline="30000" dirty="0" err="1" smtClean="0">
                <a:solidFill>
                  <a:schemeClr val="tx1"/>
                </a:solidFill>
              </a:rPr>
              <a:t>CERN</a:t>
            </a:r>
            <a:r>
              <a:rPr lang="en-US" sz="1600" dirty="0" smtClean="0">
                <a:solidFill>
                  <a:schemeClr val="tx1"/>
                </a:solidFill>
              </a:rPr>
              <a:t>.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4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391400" cy="685800"/>
          </a:xfrm>
        </p:spPr>
        <p:txBody>
          <a:bodyPr/>
          <a:lstStyle/>
          <a:p>
            <a:r>
              <a:rPr lang="en-US" sz="1800" dirty="0" smtClean="0"/>
              <a:t>Fault analysis, mitigation and consolidation measures III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562600"/>
          </a:xfrm>
        </p:spPr>
        <p:txBody>
          <a:bodyPr/>
          <a:lstStyle/>
          <a:p>
            <a:pPr algn="just"/>
            <a:r>
              <a:rPr lang="en-GB" dirty="0" smtClean="0"/>
              <a:t>Spurious trigger of 600 A digital quench detection systems (type DQQDG)</a:t>
            </a:r>
          </a:p>
          <a:p>
            <a:pPr lvl="1" algn="just"/>
            <a:r>
              <a:rPr lang="en-GB" dirty="0" smtClean="0"/>
              <a:t>2 events observed so far, both during stable beam conditions</a:t>
            </a:r>
          </a:p>
          <a:p>
            <a:pPr lvl="1" algn="just"/>
            <a:r>
              <a:rPr lang="en-GB" dirty="0" smtClean="0"/>
              <a:t>Concerned systems installed in relatively exposed areas UJ14 and UJ16</a:t>
            </a:r>
          </a:p>
          <a:p>
            <a:pPr algn="just"/>
            <a:r>
              <a:rPr lang="en-GB" dirty="0" smtClean="0"/>
              <a:t>Event analysis shows that at least in one case the system has been reset; the circuit trip occurred during restart of the device with powered magnets</a:t>
            </a:r>
          </a:p>
          <a:p>
            <a:pPr lvl="1" algn="just"/>
            <a:r>
              <a:rPr lang="en-GB" dirty="0" smtClean="0"/>
              <a:t>Without human or sequencer intervention the device can only be reset by the onboard watchdog chip in case program execution is stalled (watchdog not refreshed)</a:t>
            </a:r>
          </a:p>
          <a:p>
            <a:pPr lvl="1" algn="just"/>
            <a:r>
              <a:rPr lang="en-GB" dirty="0" smtClean="0"/>
              <a:t>During operation code is stored in external SDRAM (3.3 V)</a:t>
            </a:r>
          </a:p>
          <a:p>
            <a:pPr lvl="1" algn="just"/>
            <a:r>
              <a:rPr lang="en-GB" dirty="0" smtClean="0"/>
              <a:t>The circuit trip during reset with powered circuits is a known problem, which could probably be overcome by a modified firmware version</a:t>
            </a:r>
          </a:p>
          <a:p>
            <a:pPr algn="just"/>
            <a:r>
              <a:rPr lang="en-GB" dirty="0" smtClean="0"/>
              <a:t>A spurious trigger possibly related to a SEU has also been observed with an IPQ quench detection system (type DQQDI)</a:t>
            </a:r>
          </a:p>
          <a:p>
            <a:pPr lvl="1" algn="just"/>
            <a:r>
              <a:rPr lang="en-GB" dirty="0" smtClean="0">
                <a:ea typeface="Calibri"/>
                <a:cs typeface="Times New Roman"/>
              </a:rPr>
              <a:t>Detector hardware is almost identical to DQQDG but different firmware and detection algorithm used</a:t>
            </a:r>
          </a:p>
          <a:p>
            <a:pPr lvl="1" algn="just"/>
            <a:r>
              <a:rPr lang="en-GB" dirty="0" smtClean="0">
                <a:ea typeface="Calibri"/>
                <a:cs typeface="Times New Roman"/>
              </a:rPr>
              <a:t>One suspicious case observed during squeeze – all other cases due to EMC</a:t>
            </a:r>
          </a:p>
          <a:p>
            <a:pPr algn="just"/>
            <a:endParaRPr lang="en-GB" dirty="0" smtClean="0"/>
          </a:p>
          <a:p>
            <a:pPr lvl="1" algn="just"/>
            <a:endParaRPr lang="en-GB" dirty="0" smtClean="0"/>
          </a:p>
          <a:p>
            <a:pPr algn="just"/>
            <a:endParaRPr lang="en-GB" dirty="0" smtClean="0"/>
          </a:p>
          <a:p>
            <a:pPr algn="just"/>
            <a:endParaRPr lang="en-GB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391400" cy="685800"/>
          </a:xfrm>
        </p:spPr>
        <p:txBody>
          <a:bodyPr/>
          <a:lstStyle/>
          <a:p>
            <a:r>
              <a:rPr lang="en-US" sz="1800" dirty="0" smtClean="0"/>
              <a:t>Summary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486399"/>
          </a:xfrm>
        </p:spPr>
        <p:txBody>
          <a:bodyPr/>
          <a:lstStyle/>
          <a:p>
            <a:pPr algn="just"/>
            <a:r>
              <a:rPr lang="en-GB" dirty="0" smtClean="0"/>
              <a:t>During LHC run 2011 so far 48 (46 confirmed, 2 very likely) radiation induced faults have been observed</a:t>
            </a:r>
          </a:p>
          <a:p>
            <a:pPr algn="just"/>
            <a:r>
              <a:rPr lang="en-GB" dirty="0" smtClean="0"/>
              <a:t>Fault analysis to be done very carefully before coming to conclusions</a:t>
            </a:r>
          </a:p>
          <a:p>
            <a:pPr lvl="1" algn="just"/>
            <a:r>
              <a:rPr lang="en-GB" dirty="0" smtClean="0"/>
              <a:t>In general poor statistics ;-))</a:t>
            </a:r>
          </a:p>
          <a:p>
            <a:pPr lvl="1" algn="just"/>
            <a:r>
              <a:rPr lang="en-GB" dirty="0" smtClean="0"/>
              <a:t>Non radiation induced faults may show similar symptoms</a:t>
            </a:r>
          </a:p>
          <a:p>
            <a:pPr algn="just"/>
            <a:r>
              <a:rPr lang="en-GB" dirty="0" smtClean="0"/>
              <a:t>None of the observed events caused a </a:t>
            </a:r>
            <a:r>
              <a:rPr lang="en-US" dirty="0" smtClean="0"/>
              <a:t>total loss of magnet and/or circuit protection</a:t>
            </a:r>
          </a:p>
          <a:p>
            <a:pPr lvl="1" algn="just"/>
            <a:r>
              <a:rPr lang="en-US" dirty="0" smtClean="0"/>
              <a:t>Redundancy of the protection systems is essential</a:t>
            </a:r>
          </a:p>
          <a:p>
            <a:pPr algn="just"/>
            <a:r>
              <a:rPr lang="en-US" dirty="0" smtClean="0"/>
              <a:t>Solutions </a:t>
            </a:r>
            <a:r>
              <a:rPr lang="en-US" dirty="0" smtClean="0"/>
              <a:t>for mitigation and consolidation have been elaborated and deployment has started in some cases</a:t>
            </a:r>
          </a:p>
          <a:p>
            <a:pPr lvl="1" algn="just"/>
            <a:r>
              <a:rPr lang="en-US" dirty="0" smtClean="0"/>
              <a:t>Priority is given to events requiring access to LHC or causing beam dumps</a:t>
            </a:r>
          </a:p>
          <a:p>
            <a:pPr algn="just"/>
            <a:r>
              <a:rPr lang="en-US" dirty="0" smtClean="0"/>
              <a:t>Maintenance of radiation tolerant electronics requires a continuous effort</a:t>
            </a:r>
          </a:p>
          <a:p>
            <a:pPr lvl="1" algn="just"/>
            <a:r>
              <a:rPr lang="en-US" dirty="0" smtClean="0"/>
              <a:t>Discontinued electronics is a major problem especially for all digital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391400" cy="685800"/>
          </a:xfrm>
        </p:spPr>
        <p:txBody>
          <a:bodyPr/>
          <a:lstStyle/>
          <a:p>
            <a:r>
              <a:rPr lang="en-US" sz="1800" dirty="0" smtClean="0"/>
              <a:t>Outline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4983163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Radiation induced fault statistics 2011</a:t>
            </a:r>
          </a:p>
          <a:p>
            <a:r>
              <a:rPr lang="en-US" dirty="0" smtClean="0"/>
              <a:t>Fault analysis, mitigation and consolidation measures</a:t>
            </a:r>
          </a:p>
          <a:p>
            <a:r>
              <a:rPr lang="en-US" dirty="0" smtClean="0"/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 bwMode="auto">
          <a:xfrm>
            <a:off x="6477000" y="1905000"/>
            <a:ext cx="2133600" cy="1066800"/>
          </a:xfrm>
          <a:prstGeom prst="cloudCallout">
            <a:avLst/>
          </a:prstGeom>
          <a:gradFill flip="none" rotWithShape="1">
            <a:gsLst>
              <a:gs pos="0">
                <a:srgbClr val="66FF99">
                  <a:tint val="66000"/>
                  <a:satMod val="160000"/>
                  <a:alpha val="14000"/>
                </a:srgbClr>
              </a:gs>
              <a:gs pos="50000">
                <a:srgbClr val="66FF99">
                  <a:tint val="44500"/>
                  <a:satMod val="160000"/>
                </a:srgbClr>
              </a:gs>
              <a:gs pos="100000">
                <a:srgbClr val="66FF99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35" tIns="45718" rIns="91435" bIns="4571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Relocation during LS1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4983163"/>
          </a:xfrm>
        </p:spPr>
        <p:txBody>
          <a:bodyPr/>
          <a:lstStyle/>
          <a:p>
            <a:r>
              <a:rPr lang="en-US" dirty="0" smtClean="0"/>
              <a:t>Due to functional requirements a significant amount of QPS and EE equipment is exposed to radiation during LHC operation</a:t>
            </a:r>
          </a:p>
          <a:p>
            <a:pPr lvl="1"/>
            <a:r>
              <a:rPr lang="en-US" dirty="0" smtClean="0"/>
              <a:t>Radiation load depends on location and LHC exploitation</a:t>
            </a:r>
          </a:p>
          <a:p>
            <a:r>
              <a:rPr lang="en-US" dirty="0" smtClean="0"/>
              <a:t>QPS and EE equipment locations</a:t>
            </a:r>
          </a:p>
          <a:p>
            <a:pPr lvl="1"/>
            <a:r>
              <a:rPr lang="en-US" dirty="0" smtClean="0"/>
              <a:t>LHC tunnel</a:t>
            </a:r>
          </a:p>
          <a:p>
            <a:pPr lvl="2"/>
            <a:r>
              <a:rPr lang="en-US" dirty="0" smtClean="0"/>
              <a:t>Main magnet protection, nQPS, some 13kA EE systems (e.g. point 3)</a:t>
            </a:r>
          </a:p>
          <a:p>
            <a:pPr lvl="1"/>
            <a:r>
              <a:rPr lang="en-US" dirty="0" smtClean="0"/>
              <a:t>Partly shielded areas (RR13,17,53,57,73,77, </a:t>
            </a:r>
            <a:r>
              <a:rPr lang="en-US" dirty="0" smtClean="0">
                <a:solidFill>
                  <a:srgbClr val="00B050"/>
                </a:solidFill>
              </a:rPr>
              <a:t>UJ14, 16, 56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IPQ, IPD, IT, 600 A protection, EE 600 A, EE 13 kA</a:t>
            </a:r>
          </a:p>
          <a:p>
            <a:pPr lvl="1"/>
            <a:r>
              <a:rPr lang="en-US" dirty="0" smtClean="0"/>
              <a:t>Protected areas (UA23, 27, 43, 47, 63, 67, 83, 87, UJ33)</a:t>
            </a:r>
          </a:p>
          <a:p>
            <a:pPr lvl="2"/>
            <a:r>
              <a:rPr lang="en-US" dirty="0" smtClean="0"/>
              <a:t>IPQ, IPD, IT, 600 A protection, EE 600 A, EE 13 kA</a:t>
            </a:r>
          </a:p>
          <a:p>
            <a:r>
              <a:rPr lang="en-US" dirty="0" smtClean="0"/>
              <a:t>LHC exploitation and expected radiation load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t &lt; LS1</a:t>
            </a:r>
            <a:r>
              <a:rPr lang="en-US" dirty="0" smtClean="0"/>
              <a:t>: radiation load still below design levels but effects noticeable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LS1 &lt; t &lt; LS2</a:t>
            </a:r>
            <a:r>
              <a:rPr lang="en-US" dirty="0" smtClean="0"/>
              <a:t>: radiation load at design levels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preparation has to start now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 &gt; LS2</a:t>
            </a:r>
            <a:r>
              <a:rPr lang="en-US" dirty="0" smtClean="0"/>
              <a:t>: radiation load above design levels </a:t>
            </a:r>
          </a:p>
          <a:p>
            <a:pPr lvl="2"/>
            <a:r>
              <a:rPr lang="en-US" dirty="0" smtClean="0"/>
              <a:t>… left to the reader as a homework ;-))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391400" cy="685800"/>
          </a:xfrm>
        </p:spPr>
        <p:txBody>
          <a:bodyPr/>
          <a:lstStyle/>
          <a:p>
            <a:r>
              <a:rPr lang="en-US" sz="1800" dirty="0" smtClean="0"/>
              <a:t>Introduction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391400" cy="685800"/>
          </a:xfrm>
        </p:spPr>
        <p:txBody>
          <a:bodyPr/>
          <a:lstStyle/>
          <a:p>
            <a:r>
              <a:rPr lang="en-US" sz="1800" dirty="0" smtClean="0"/>
              <a:t>Radiation induced fault statistics 2011 – summary (25.06.2011)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838200"/>
          <a:ext cx="7772400" cy="5486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/>
                <a:gridCol w="1447800"/>
                <a:gridCol w="1371600"/>
              </a:tblGrid>
              <a:tr h="430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/>
                          <a:ea typeface="Calibri"/>
                          <a:cs typeface="Times New Roman"/>
                        </a:rPr>
                        <a:t>Total events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/>
                          <a:ea typeface="Calibri"/>
                          <a:cs typeface="Times New Roman"/>
                        </a:rPr>
                        <a:t>Destructive events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Events in unshielded areas (LHC tunnel)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93.7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Events in partly shielded areas (UJ14, UJ16, RR53)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6.3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Events in shielded areas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Events causing beam dump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6.3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Events causing loss of QPS_OK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en-US" sz="1400" b="1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45.8</a:t>
                      </a:r>
                      <a:endParaRPr lang="en-US" sz="1400" b="1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Calibri"/>
                          <a:cs typeface="Times New Roman"/>
                        </a:rPr>
                        <a:t>Events recorded but transparent to OP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1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52.1</a:t>
                      </a:r>
                      <a:endParaRPr lang="en-US" sz="1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Events affecting DAQ systems only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89.6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Events affecting detection systems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06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/>
                          <a:ea typeface="Calibri"/>
                          <a:cs typeface="Times New Roman"/>
                        </a:rPr>
                        <a:t>Events causing total loss of magnet and/or circuit protection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Events requiring access to LHC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37.5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391400" cy="685800"/>
          </a:xfrm>
        </p:spPr>
        <p:txBody>
          <a:bodyPr/>
          <a:lstStyle/>
          <a:p>
            <a:r>
              <a:rPr lang="en-US" sz="1800" dirty="0" smtClean="0"/>
              <a:t>Radiation induced fault statistics 2011 – fault types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838200"/>
          <a:ext cx="7848600" cy="5523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723900"/>
                <a:gridCol w="1962150"/>
                <a:gridCol w="196215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/>
                          <a:ea typeface="Calibri"/>
                          <a:cs typeface="Times New Roman"/>
                        </a:rPr>
                        <a:t>Equipment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/>
                          <a:ea typeface="Calibri"/>
                          <a:cs typeface="Times New Roman"/>
                        </a:rPr>
                        <a:t>Events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Calibri"/>
                          <a:cs typeface="Times New Roman"/>
                        </a:rPr>
                        <a:t>Electronic component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Calibri"/>
                          <a:cs typeface="Times New Roman"/>
                        </a:rPr>
                        <a:t>Remarks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DQAMC (DAQ system)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ISO150™ digital isolator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Capacitive transmission path upset causing permanent DAQ trigger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DQAMC (DAQ system)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latin typeface="Calibri"/>
                          <a:ea typeface="Calibri"/>
                          <a:cs typeface="Times New Roman"/>
                        </a:rPr>
                        <a:t>uFIP</a:t>
                      </a: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™ fieldbus coupler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Old version, one event </a:t>
                      </a: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confirmed, the </a:t>
                      </a: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other could be as well due to a faulty circuit board (exchanged)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DQQDG (quench detection system 600 A)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SDRAM or DSP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Firmware stalled, system reset by watchdog causing circuit trip (UJ14 and UJ16)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DQQDI (quench detection system IPQ)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SDRAM or DSP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Not confirmed as also non radiation induced problems seen in concerned area (RR53)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DQQBS (nQPS splice protection)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ADuC834™ internal RAM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Firmware </a:t>
                      </a: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stalled. 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No immediate action required, possible firmware updates in DS areas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sz="1800" dirty="0" smtClean="0"/>
              <a:t>The main problem: permanent trigger on DAQ systems type DQAMC</a:t>
            </a: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90600"/>
            <a:ext cx="5557837" cy="1407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895600"/>
            <a:ext cx="658979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Lightning Bolt 7"/>
          <p:cNvSpPr/>
          <p:nvPr/>
        </p:nvSpPr>
        <p:spPr bwMode="auto">
          <a:xfrm>
            <a:off x="4038600" y="2590800"/>
            <a:ext cx="914400" cy="914400"/>
          </a:xfrm>
          <a:prstGeom prst="lightningBol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none" lIns="91435" tIns="45718" rIns="91435" bIns="4571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391400" cy="685800"/>
          </a:xfrm>
        </p:spPr>
        <p:txBody>
          <a:bodyPr/>
          <a:lstStyle/>
          <a:p>
            <a:r>
              <a:rPr lang="en-US" sz="1800" dirty="0" smtClean="0"/>
              <a:t>Fault analysis, mitigation and consolidation measures I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2057400"/>
          </a:xfrm>
        </p:spPr>
        <p:txBody>
          <a:bodyPr/>
          <a:lstStyle/>
          <a:p>
            <a:pPr algn="just"/>
            <a:r>
              <a:rPr lang="en-GB" dirty="0" smtClean="0"/>
              <a:t>Permanent trigger on DAQ systems type DQAMCMB and DQAMCMQ (main magnet protection)</a:t>
            </a:r>
          </a:p>
          <a:p>
            <a:pPr lvl="1"/>
            <a:r>
              <a:rPr lang="en-GB" dirty="0" smtClean="0"/>
              <a:t>See TE-MPE-TM 14-04-2011 </a:t>
            </a:r>
            <a:r>
              <a:rPr lang="en-GB" sz="1400" dirty="0" smtClean="0">
                <a:hlinkClick r:id="rId2"/>
              </a:rPr>
              <a:t>http://indico.cern.ch/getFile.py/access?contribId=0&amp;resId=0&amp;materialId=slides&amp;confId=135289</a:t>
            </a:r>
            <a:endParaRPr lang="en-GB" sz="1400" dirty="0" smtClean="0"/>
          </a:p>
          <a:p>
            <a:pPr lvl="1"/>
            <a:r>
              <a:rPr lang="en-GB" dirty="0" smtClean="0"/>
              <a:t>Fault caused by a SEU in a digital isolator (capacitive isolation)</a:t>
            </a:r>
          </a:p>
          <a:p>
            <a:pPr lvl="2"/>
            <a:r>
              <a:rPr lang="en-GB" dirty="0" err="1" smtClean="0"/>
              <a:t>BiCMOS</a:t>
            </a:r>
            <a:r>
              <a:rPr lang="en-GB" dirty="0" smtClean="0"/>
              <a:t>, isolation strength 2.4 kV </a:t>
            </a:r>
            <a:r>
              <a:rPr lang="en-GB" dirty="0" err="1" smtClean="0"/>
              <a:t>rms</a:t>
            </a:r>
            <a:r>
              <a:rPr lang="en-GB" dirty="0" smtClean="0"/>
              <a:t> (partial discharge during 1s)</a:t>
            </a:r>
          </a:p>
          <a:p>
            <a:pPr lvl="1" algn="just"/>
            <a:endParaRPr lang="en-GB" dirty="0" smtClean="0"/>
          </a:p>
          <a:p>
            <a:pPr lvl="1" algn="just"/>
            <a:endParaRPr lang="en-GB" dirty="0" smtClean="0"/>
          </a:p>
          <a:p>
            <a:pPr lvl="1" algn="just">
              <a:buNone/>
            </a:pPr>
            <a:endParaRPr lang="en-GB" dirty="0" smtClean="0"/>
          </a:p>
          <a:p>
            <a:pPr lvl="1" algn="just"/>
            <a:endParaRPr lang="en-GB" dirty="0" smtClean="0"/>
          </a:p>
          <a:p>
            <a:pPr lvl="1" algn="just"/>
            <a:endParaRPr lang="en-GB" dirty="0" smtClean="0"/>
          </a:p>
          <a:p>
            <a:pPr lvl="1" algn="just"/>
            <a:endParaRPr lang="en-GB" dirty="0" smtClean="0"/>
          </a:p>
          <a:p>
            <a:pPr lvl="1" algn="just"/>
            <a:r>
              <a:rPr lang="en-GB" dirty="0" smtClean="0"/>
              <a:t>5V operation, critical charge estimated to Q</a:t>
            </a:r>
            <a:r>
              <a:rPr lang="en-GB" baseline="-25000" dirty="0" smtClean="0"/>
              <a:t>C</a:t>
            </a:r>
            <a:r>
              <a:rPr lang="en-GB" dirty="0" smtClean="0"/>
              <a:t> ≈ 2 </a:t>
            </a:r>
            <a:r>
              <a:rPr lang="en-GB" dirty="0" err="1" smtClean="0"/>
              <a:t>pC</a:t>
            </a:r>
            <a:r>
              <a:rPr lang="en-GB" dirty="0" smtClean="0"/>
              <a:t>, </a:t>
            </a:r>
          </a:p>
          <a:p>
            <a:pPr lvl="2" algn="just"/>
            <a:r>
              <a:rPr lang="en-GB" dirty="0" smtClean="0"/>
              <a:t>Significantly (at least a factor 10) higher as for SRAM </a:t>
            </a:r>
          </a:p>
          <a:p>
            <a:pPr lvl="2" algn="just"/>
            <a:r>
              <a:rPr lang="en-GB" dirty="0" smtClean="0"/>
              <a:t>RADMON uses SRAM for SEU counting</a:t>
            </a:r>
          </a:p>
          <a:p>
            <a:endParaRPr lang="en-US" dirty="0" smtClean="0"/>
          </a:p>
        </p:txBody>
      </p:sp>
      <p:pic>
        <p:nvPicPr>
          <p:cNvPr id="9218" name="Picture 2" descr="Dual, Isolated, Bi-Directional Digital Coupler - ISO1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276600"/>
            <a:ext cx="1971675" cy="1152526"/>
          </a:xfrm>
          <a:prstGeom prst="rect">
            <a:avLst/>
          </a:prstGeom>
          <a:noFill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2819400"/>
            <a:ext cx="3733800" cy="2353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ghtning Bolt 5"/>
          <p:cNvSpPr/>
          <p:nvPr/>
        </p:nvSpPr>
        <p:spPr bwMode="auto">
          <a:xfrm>
            <a:off x="5334000" y="3505200"/>
            <a:ext cx="914400" cy="914400"/>
          </a:xfrm>
          <a:prstGeom prst="lightningBol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35" tIns="45718" rIns="91435" bIns="4571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4495800"/>
            <a:ext cx="620683" cy="276999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0.4 pF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391400" cy="685800"/>
          </a:xfrm>
        </p:spPr>
        <p:txBody>
          <a:bodyPr/>
          <a:lstStyle/>
          <a:p>
            <a:r>
              <a:rPr lang="en-US" sz="1800" dirty="0" smtClean="0"/>
              <a:t>Fault analysis, mitigation and consolidation measures I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4983163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Firmware upgrade for DQAMCMB and DQAMCMQ as first mitigation measure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Development and testing concluded, deployment started</a:t>
            </a:r>
          </a:p>
          <a:p>
            <a:r>
              <a:rPr lang="en-US" dirty="0" smtClean="0">
                <a:sym typeface="Wingdings" pitchFamily="2" charset="2"/>
              </a:rPr>
              <a:t>Change from level to falling edge trigger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Prevents DAQ system from stalling and avoids access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Fault indicated by a status flag (ST_DQAMC_BUS) </a:t>
            </a:r>
            <a:r>
              <a:rPr lang="en-US" b="1" dirty="0" smtClean="0">
                <a:sym typeface="Wingdings" pitchFamily="2" charset="2"/>
              </a:rPr>
              <a:t>not</a:t>
            </a:r>
            <a:r>
              <a:rPr lang="en-US" dirty="0" smtClean="0">
                <a:sym typeface="Wingdings" pitchFamily="2" charset="2"/>
              </a:rPr>
              <a:t> part of the QPS_OK signal</a:t>
            </a:r>
          </a:p>
          <a:p>
            <a:r>
              <a:rPr lang="en-US" dirty="0" smtClean="0">
                <a:sym typeface="Wingdings" pitchFamily="2" charset="2"/>
              </a:rPr>
              <a:t>Add secondary software trigger to keep post mortem functionality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Trigger associated to U_HDS_1 signal (&lt; 800 V)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Additional benefit: records as well all quench heater discharges triggered only by nQPS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Solves a known nQPS problem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Additional upgrade: 3 out of 4 condition for MB quench heater power supply availability (no injection inhibit in case of loss of 1 power supply)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391400" cy="685800"/>
          </a:xfrm>
        </p:spPr>
        <p:txBody>
          <a:bodyPr/>
          <a:lstStyle/>
          <a:p>
            <a:r>
              <a:rPr lang="en-US" sz="1800" dirty="0" smtClean="0"/>
              <a:t>Fault analysis, mitigation and consolidation measures I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14401"/>
            <a:ext cx="3657600" cy="3810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Progress of deployment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22% of DQAMCMB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1% of DQAMCMQ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To be continued during upcoming technical stops and other downtimes; to be completed during winter technical stop 2011/2012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No remote firmware update possible</a:t>
            </a:r>
          </a:p>
          <a:p>
            <a:pPr lvl="1"/>
            <a:endParaRPr lang="en-US" dirty="0" smtClean="0">
              <a:sym typeface="Wingdings" pitchFamily="2" charset="2"/>
            </a:endParaRP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838200"/>
            <a:ext cx="5086350" cy="5543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-MEL_template">
  <a:themeElements>
    <a:clrScheme name="AT-MEL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T-MEL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35" tIns="45718" rIns="91435" bIns="45718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35" tIns="45718" rIns="91435" bIns="45718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T-MEL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-MEL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-MEL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-MEL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-MEL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-MEL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-MEL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-MEL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-MEL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-MEL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-MEL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-MEL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AT-MEL_template</Template>
  <TotalTime>86514</TotalTime>
  <Words>1121</Words>
  <Application>Microsoft Office PowerPoint</Application>
  <PresentationFormat>On-screen Show (4:3)</PresentationFormat>
  <Paragraphs>172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AT-MEL_template</vt:lpstr>
      <vt:lpstr>Radiation Induced Faults in QPS Systems during LHC run 2011</vt:lpstr>
      <vt:lpstr>Outline</vt:lpstr>
      <vt:lpstr>Introduction</vt:lpstr>
      <vt:lpstr>Radiation induced fault statistics 2011 – summary (25.06.2011)</vt:lpstr>
      <vt:lpstr>Radiation induced fault statistics 2011 – fault types</vt:lpstr>
      <vt:lpstr>The main problem: permanent trigger on DAQ systems type DQAMC</vt:lpstr>
      <vt:lpstr>Fault analysis, mitigation and consolidation measures I</vt:lpstr>
      <vt:lpstr>Fault analysis, mitigation and consolidation measures I</vt:lpstr>
      <vt:lpstr>Fault analysis, mitigation and consolidation measures I</vt:lpstr>
      <vt:lpstr>Fault analysis, mitigation and consolidation measures II</vt:lpstr>
      <vt:lpstr>Fault analysis, mitigation and consolidation measures III</vt:lpstr>
      <vt:lpstr>Summary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auchmann</dc:creator>
  <cp:lastModifiedBy>rdenz</cp:lastModifiedBy>
  <cp:revision>1952</cp:revision>
  <dcterms:created xsi:type="dcterms:W3CDTF">2003-10-02T10:03:25Z</dcterms:created>
  <dcterms:modified xsi:type="dcterms:W3CDTF">2011-06-28T11:47:12Z</dcterms:modified>
</cp:coreProperties>
</file>