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66" r:id="rId3"/>
    <p:sldId id="467" r:id="rId4"/>
    <p:sldId id="471" r:id="rId5"/>
    <p:sldId id="476" r:id="rId6"/>
    <p:sldId id="477" r:id="rId7"/>
    <p:sldId id="479" r:id="rId8"/>
    <p:sldId id="478" r:id="rId9"/>
    <p:sldId id="475" r:id="rId10"/>
    <p:sldId id="446" r:id="rId11"/>
  </p:sldIdLst>
  <p:sldSz cx="9144000" cy="6858000" type="screen4x3"/>
  <p:notesSz cx="6731000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9900"/>
    <a:srgbClr val="CCFF99"/>
    <a:srgbClr val="FFCC99"/>
    <a:srgbClr val="FF9999"/>
    <a:srgbClr val="FF99FF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4660"/>
  </p:normalViewPr>
  <p:slideViewPr>
    <p:cSldViewPr>
      <p:cViewPr varScale="1">
        <p:scale>
          <a:sx n="116" d="100"/>
          <a:sy n="116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62A73E1-8466-43A5-AEC8-ED85D437F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AAA6A8A-6B71-4BA5-9F86-991C41F37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4F634-86BA-4E15-AAAB-002EADD5C5C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CD1D8-DE80-4E52-B759-2134858A23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C8A0-E5B8-4D84-995F-D6F8CC6679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5A6E2-075F-46C0-BFAD-900753A75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962D-5F7E-4B70-8AD6-0E73DEFBD7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C3724-FB69-4EEA-AC5D-941B0C69DF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3027A-207A-4768-A485-960A4FAB5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0CEF-B7AC-4858-92CA-B465BB3B80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ECF9F-D67F-43B6-99F4-2A077E499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992F4-C5DD-4248-87C6-8DD0581B1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6C089-A6E3-47EE-946F-9749F4C756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F0C57-C35A-4911-94B9-A2F32437C4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5F70C-6B68-45F6-BC56-54167676BA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BA53D45-348E-443B-99E1-72EA589F15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logbook/eLogbook/eLogbook.jsp?lgbk=60&amp;date=20110826&amp;shift=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484460-68B0-4261-ADDB-6848DE5B6F9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0772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Analysis of MD on IR1 and IR5 aperture at 3.5 </a:t>
            </a:r>
            <a:r>
              <a:rPr 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TeV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b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progress report</a:t>
            </a:r>
            <a:endParaRPr lang="en-GB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28800"/>
            <a:ext cx="8763000" cy="4648200"/>
          </a:xfrm>
        </p:spPr>
        <p:txBody>
          <a:bodyPr/>
          <a:lstStyle/>
          <a:p>
            <a:pPr eaLnBrk="1" hangingPunct="1"/>
            <a:r>
              <a:rPr lang="en-GB" sz="3000" dirty="0" smtClean="0"/>
              <a:t>C. </a:t>
            </a:r>
            <a:r>
              <a:rPr lang="en-GB" sz="3000" dirty="0" err="1" smtClean="0"/>
              <a:t>Alabau</a:t>
            </a:r>
            <a:r>
              <a:rPr lang="en-GB" sz="3000" dirty="0" smtClean="0"/>
              <a:t> Pons, R. Assmann, </a:t>
            </a:r>
            <a:r>
              <a:rPr lang="en-GB" sz="3000" b="1" u="sng" dirty="0" smtClean="0"/>
              <a:t>R. Bruce</a:t>
            </a:r>
            <a:r>
              <a:rPr lang="en-GB" sz="3000" dirty="0" smtClean="0"/>
              <a:t>, </a:t>
            </a:r>
          </a:p>
          <a:p>
            <a:pPr eaLnBrk="1" hangingPunct="1"/>
            <a:r>
              <a:rPr lang="en-GB" sz="3000" dirty="0" smtClean="0"/>
              <a:t>M. Giovannozzi, G. </a:t>
            </a:r>
            <a:r>
              <a:rPr lang="en-GB" sz="3000" dirty="0" err="1" smtClean="0"/>
              <a:t>Müller</a:t>
            </a:r>
            <a:r>
              <a:rPr lang="en-GB" sz="3000" dirty="0" smtClean="0"/>
              <a:t>, S. Redaelli F. Schmidt, R. Tomas, J. </a:t>
            </a:r>
            <a:r>
              <a:rPr lang="en-GB" sz="3000" dirty="0" err="1" smtClean="0"/>
              <a:t>Wenninger</a:t>
            </a:r>
            <a:r>
              <a:rPr lang="en-GB" sz="3000" dirty="0" smtClean="0"/>
              <a:t>, D. </a:t>
            </a:r>
            <a:r>
              <a:rPr lang="en-GB" sz="3000" dirty="0" err="1" smtClean="0"/>
              <a:t>Wollmann</a:t>
            </a:r>
            <a:endParaRPr lang="en-GB" sz="3000" dirty="0" smtClean="0"/>
          </a:p>
          <a:p>
            <a:pPr indent="228600" algn="l" eaLnBrk="1" hangingPunct="1">
              <a:buFont typeface="Arial" pitchFamily="34" charset="0"/>
              <a:buChar char="•"/>
            </a:pPr>
            <a:endParaRPr lang="en-US" sz="1400" dirty="0" smtClean="0"/>
          </a:p>
          <a:p>
            <a:pPr indent="228600" algn="l" eaLnBrk="1" hangingPunct="1">
              <a:buFont typeface="Arial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indent="228600" algn="l" eaLnBrk="1" hangingPunct="1">
              <a:buFont typeface="Arial" pitchFamily="34" charset="0"/>
              <a:buChar char="•"/>
            </a:pPr>
            <a:r>
              <a:rPr lang="en-US" sz="2400" dirty="0" smtClean="0"/>
              <a:t>Method for 3.5TeV and summary of results</a:t>
            </a:r>
          </a:p>
          <a:p>
            <a:pPr indent="228600" algn="l" eaLnBrk="1" hangingPunct="1">
              <a:buFont typeface="Arial" pitchFamily="34" charset="0"/>
              <a:buChar char="•"/>
            </a:pPr>
            <a:r>
              <a:rPr lang="en-US" sz="2400" dirty="0" smtClean="0"/>
              <a:t>Checks of assumptions with MAD-X</a:t>
            </a:r>
          </a:p>
          <a:p>
            <a:pPr indent="228600" algn="l" eaLnBrk="1" hangingPunct="1">
              <a:buFont typeface="Arial" pitchFamily="34" charset="0"/>
              <a:buChar char="•"/>
            </a:pPr>
            <a:r>
              <a:rPr lang="en-US" sz="2400" dirty="0" smtClean="0"/>
              <a:t>Preliminary conclusions</a:t>
            </a:r>
          </a:p>
          <a:p>
            <a:pPr indent="228600" algn="l" eaLnBrk="1" hangingPunct="1">
              <a:buFont typeface="Arial" pitchFamily="34" charset="0"/>
              <a:buChar char="•"/>
            </a:pPr>
            <a:endParaRPr lang="en-US" sz="1400" dirty="0" smtClean="0"/>
          </a:p>
          <a:p>
            <a:pPr algn="just" eaLnBrk="1" hangingPunct="1"/>
            <a:r>
              <a:rPr lang="en-GB" sz="2800" dirty="0" smtClean="0"/>
              <a:t>Acknowledgements: S. </a:t>
            </a:r>
            <a:r>
              <a:rPr lang="en-GB" sz="2800" dirty="0" err="1" smtClean="0"/>
              <a:t>Fartoukh</a:t>
            </a:r>
            <a:r>
              <a:rPr lang="en-GB" sz="2800" dirty="0" smtClean="0"/>
              <a:t>, M. Lamont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000" smtClean="0"/>
              <a:t>Preliminary 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458200" cy="5943600"/>
          </a:xfrm>
        </p:spPr>
        <p:txBody>
          <a:bodyPr/>
          <a:lstStyle/>
          <a:p>
            <a:r>
              <a:rPr lang="en-US" sz="2400" dirty="0" smtClean="0"/>
              <a:t>We measured gently the aperture in the triplet region at 3.5 </a:t>
            </a:r>
            <a:r>
              <a:rPr lang="en-US" sz="2400" dirty="0" err="1" smtClean="0"/>
              <a:t>TeV</a:t>
            </a:r>
            <a:r>
              <a:rPr lang="en-US" sz="2400" dirty="0" smtClean="0"/>
              <a:t>.</a:t>
            </a:r>
            <a:endParaRPr lang="en-US" sz="2800" dirty="0" smtClean="0"/>
          </a:p>
          <a:p>
            <a:pPr lvl="1"/>
            <a:r>
              <a:rPr lang="en-US" sz="2000" dirty="0" smtClean="0"/>
              <a:t>Triplets in the shade of the TCT</a:t>
            </a:r>
          </a:p>
          <a:p>
            <a:r>
              <a:rPr lang="en-US" sz="2400" dirty="0" smtClean="0"/>
              <a:t>We introduce an uncertainty when inferring the triplet aperture from the TCT opening, except for the used bump shape and MCBX settings. </a:t>
            </a:r>
          </a:p>
          <a:p>
            <a:r>
              <a:rPr lang="en-US" sz="2400" dirty="0" smtClean="0"/>
              <a:t>Aperture better estimated from local data (orbit and beam envelope) in the triplet. Ongoing work (C. </a:t>
            </a:r>
            <a:r>
              <a:rPr lang="en-US" sz="2400" dirty="0" err="1" smtClean="0"/>
              <a:t>Abalau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Comparison with previous injection measurements show that figures in IR5 are consistent with a few millimeters. Other IRs under way.</a:t>
            </a:r>
          </a:p>
          <a:p>
            <a:r>
              <a:rPr lang="en-US" sz="2400" dirty="0" smtClean="0"/>
              <a:t>Triplet aperture compatible with a well-aligned machine, a well centered orbit and a ~ design mechanical aperture (small tolerance).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C3724-FB69-4EEA-AC5D-941B0C69DF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ln/>
        </p:spPr>
        <p:txBody>
          <a:bodyPr/>
          <a:lstStyle/>
          <a:p>
            <a:r>
              <a:rPr lang="en-US" sz="4000" dirty="0"/>
              <a:t>Proposal for 3.5 </a:t>
            </a:r>
            <a:r>
              <a:rPr lang="en-US" sz="4000" dirty="0" err="1"/>
              <a:t>TeV</a:t>
            </a:r>
            <a:r>
              <a:rPr lang="en-US" sz="4000" dirty="0"/>
              <a:t> measurements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0248" t="7396" r="9537" b="6456"/>
          <a:stretch>
            <a:fillRect/>
          </a:stretch>
        </p:blipFill>
        <p:spPr bwMode="auto">
          <a:xfrm>
            <a:off x="4777383" y="921990"/>
            <a:ext cx="4339828" cy="29936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/>
          </p:cNvSpPr>
          <p:nvPr/>
        </p:nvSpPr>
        <p:spPr bwMode="auto">
          <a:xfrm>
            <a:off x="228600" y="4335363"/>
            <a:ext cx="8763000" cy="22234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352"/>
              </a:spcBef>
              <a:tabLst>
                <a:tab pos="311412" algn="l"/>
                <a:tab pos="311412" algn="l"/>
                <a:tab pos="311412" algn="l"/>
                <a:tab pos="311412" algn="l"/>
                <a:tab pos="311412" algn="l"/>
              </a:tabLst>
            </a:pP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Unlike at injection, we cannot lose the full beam! </a:t>
            </a:r>
          </a:p>
          <a:p>
            <a:pPr>
              <a:spcBef>
                <a:spcPts val="352"/>
              </a:spcBef>
              <a:tabLst>
                <a:tab pos="311412" algn="l"/>
                <a:tab pos="311412" algn="l"/>
                <a:tab pos="311412" algn="l"/>
                <a:tab pos="311412" algn="l"/>
                <a:tab pos="311412" algn="l"/>
              </a:tabLst>
            </a:pP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We have to be very careful with </a:t>
            </a:r>
            <a:r>
              <a:rPr lang="en-US" b="1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damage</a:t>
            </a: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 and </a:t>
            </a:r>
            <a:r>
              <a:rPr lang="en-US" b="1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quenches</a:t>
            </a: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, even with pilot beam! </a:t>
            </a:r>
          </a:p>
          <a:p>
            <a:pPr>
              <a:spcBef>
                <a:spcPts val="352"/>
              </a:spcBef>
              <a:tabLst>
                <a:tab pos="311412" algn="l"/>
                <a:tab pos="311412" algn="l"/>
                <a:tab pos="311412" algn="l"/>
                <a:tab pos="311412" algn="l"/>
                <a:tab pos="311412" algn="l"/>
              </a:tabLst>
            </a:pPr>
            <a:r>
              <a:rPr lang="en-US" b="1" i="1" u="sng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Idea</a:t>
            </a: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: local bumps in the triplet with safe, blown-up pilot bunch and tertiary </a:t>
            </a:r>
            <a:b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</a:b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    collimators to protect the triplet</a:t>
            </a:r>
          </a:p>
          <a:p>
            <a:pPr>
              <a:spcBef>
                <a:spcPts val="352"/>
              </a:spcBef>
              <a:tabLst>
                <a:tab pos="311412" algn="l"/>
                <a:tab pos="311412" algn="l"/>
                <a:tab pos="311412" algn="l"/>
                <a:tab pos="311412" algn="l"/>
                <a:tab pos="311412" algn="l"/>
              </a:tabLst>
            </a:pPr>
            <a:r>
              <a:rPr lang="en-US" sz="1500" i="1" dirty="0">
                <a:solidFill>
                  <a:srgbClr val="0000FF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Even if we planned to work with safe beam, a detailed planning was submitted to </a:t>
            </a:r>
            <a:r>
              <a:rPr lang="en-US" sz="1500" i="1" dirty="0" err="1">
                <a:solidFill>
                  <a:srgbClr val="0000FF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rMPP</a:t>
            </a:r>
            <a:r>
              <a:rPr lang="en-US" sz="1500" i="1" dirty="0">
                <a:solidFill>
                  <a:srgbClr val="0000FF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 </a:t>
            </a:r>
            <a:r>
              <a:rPr lang="en-US" sz="1500" i="1" dirty="0" smtClean="0">
                <a:solidFill>
                  <a:srgbClr val="0000FF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for approval.</a:t>
            </a:r>
            <a:endParaRPr lang="en-US" i="1" dirty="0">
              <a:solidFill>
                <a:srgbClr val="0000FF"/>
              </a:solidFill>
              <a:latin typeface="Helvetica" pitchFamily="64" charset="0"/>
              <a:cs typeface="Helvetica" pitchFamily="64" charset="0"/>
              <a:sym typeface="Helvetica" pitchFamily="64" charset="0"/>
            </a:endParaRPr>
          </a:p>
          <a:p>
            <a:pPr>
              <a:spcBef>
                <a:spcPts val="562"/>
              </a:spcBef>
              <a:tabLst>
                <a:tab pos="311412" algn="l"/>
                <a:tab pos="311412" algn="l"/>
                <a:tab pos="311412" algn="l"/>
                <a:tab pos="311412" algn="l"/>
                <a:tab pos="311412" algn="l"/>
              </a:tabLst>
            </a:pPr>
            <a:r>
              <a:rPr lang="en-US" sz="1400" i="1" dirty="0">
                <a:solidFill>
                  <a:srgbClr val="0000FF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Selective </a:t>
            </a:r>
            <a:r>
              <a:rPr lang="en-US" sz="1400" i="1" dirty="0" err="1">
                <a:solidFill>
                  <a:srgbClr val="0000FF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emittance</a:t>
            </a:r>
            <a:r>
              <a:rPr lang="en-US" sz="1400" i="1" dirty="0">
                <a:solidFill>
                  <a:srgbClr val="0000FF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 blow-up tested in the MD with the ADT: looks very promising and opens the path for efficient measurements at top </a:t>
            </a:r>
            <a:r>
              <a:rPr lang="en-US" sz="1400" i="1" dirty="0" smtClean="0">
                <a:solidFill>
                  <a:srgbClr val="0000FF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energy.</a:t>
            </a:r>
            <a:endParaRPr lang="en-US" sz="1400" i="1" dirty="0">
              <a:solidFill>
                <a:srgbClr val="0000FF"/>
              </a:solidFill>
              <a:latin typeface="Helvetica" pitchFamily="64" charset="0"/>
              <a:cs typeface="Helvetica" pitchFamily="64" charset="0"/>
              <a:sym typeface="Helvetica" pitchFamily="6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l="629" t="11499" r="1509" b="3053"/>
          <a:stretch>
            <a:fillRect/>
          </a:stretch>
        </p:blipFill>
        <p:spPr bwMode="auto">
          <a:xfrm>
            <a:off x="0" y="774651"/>
            <a:ext cx="4741664" cy="3279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/>
          </p:cNvSpPr>
          <p:nvPr/>
        </p:nvSpPr>
        <p:spPr bwMode="auto">
          <a:xfrm>
            <a:off x="178594" y="1647438"/>
            <a:ext cx="106439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844"/>
              </a:spcBef>
              <a:tabLst>
                <a:tab pos="311412" algn="l"/>
              </a:tabLst>
            </a:pP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TCTH.4L1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2107406" y="2942243"/>
            <a:ext cx="34624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844"/>
              </a:spcBef>
              <a:tabLst>
                <a:tab pos="311412" algn="l"/>
              </a:tabLst>
            </a:pP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IP5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3116461" y="2598539"/>
            <a:ext cx="1062633" cy="607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844"/>
              </a:spcBef>
              <a:tabLst>
                <a:tab pos="311412" algn="l"/>
              </a:tabLst>
            </a:pPr>
            <a:r>
              <a:rPr lang="en-US" i="1" dirty="0">
                <a:solidFill>
                  <a:srgbClr val="B1B1F8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6 sigma envelope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5254005" y="6338322"/>
            <a:ext cx="3985899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562"/>
              </a:spcBef>
              <a:tabLst>
                <a:tab pos="311412" algn="l"/>
              </a:tabLst>
            </a:pPr>
            <a:r>
              <a:rPr lang="en-US" sz="1400" b="1" i="1" dirty="0">
                <a:solidFill>
                  <a:srgbClr val="FF0000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Thanks to </a:t>
            </a:r>
            <a:r>
              <a:rPr lang="en-US" sz="1400" b="1" i="1" dirty="0" smtClean="0">
                <a:solidFill>
                  <a:srgbClr val="FF0000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ATLAS</a:t>
            </a:r>
            <a:r>
              <a:rPr lang="en-US" sz="1400" b="1" i="1" dirty="0">
                <a:solidFill>
                  <a:srgbClr val="FF0000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, CMS: special BCM settings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381000" y="653796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/>
        </p:spPr>
        <p:txBody>
          <a:bodyPr/>
          <a:lstStyle/>
          <a:p>
            <a:r>
              <a:rPr lang="en-US" sz="4000" dirty="0"/>
              <a:t>Example of 3.5 </a:t>
            </a:r>
            <a:r>
              <a:rPr lang="en-US" sz="4000" dirty="0" err="1"/>
              <a:t>TeV</a:t>
            </a:r>
            <a:r>
              <a:rPr lang="en-US" sz="4000" dirty="0"/>
              <a:t> measurement</a:t>
            </a:r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214313" y="978783"/>
            <a:ext cx="6511591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700" b="1" dirty="0">
                <a:solidFill>
                  <a:srgbClr val="FF0000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Procedure for “gentle” measurements:</a:t>
            </a:r>
            <a:endParaRPr lang="en-US" sz="1700" dirty="0">
              <a:latin typeface="Helvetica" pitchFamily="64" charset="0"/>
              <a:cs typeface="Helvetica" pitchFamily="64" charset="0"/>
              <a:sym typeface="Helvetica" pitchFamily="64" charset="0"/>
            </a:endParaRPr>
          </a:p>
          <a:p>
            <a:pPr algn="l">
              <a:lnSpc>
                <a:spcPct val="120000"/>
              </a:lnSpc>
            </a:pPr>
            <a:r>
              <a:rPr lang="en-US" sz="1700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1. Open TCT by 0.5 sigma (250-320μm in H-V)</a:t>
            </a:r>
          </a:p>
          <a:p>
            <a:pPr algn="l">
              <a:lnSpc>
                <a:spcPct val="120000"/>
              </a:lnSpc>
            </a:pPr>
            <a:r>
              <a:rPr lang="en-US" sz="1700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2. Increase bump by 0.25 sigma</a:t>
            </a:r>
            <a:br>
              <a:rPr lang="en-US" sz="1700" dirty="0">
                <a:latin typeface="Helvetica" pitchFamily="64" charset="0"/>
                <a:cs typeface="Helvetica" pitchFamily="64" charset="0"/>
                <a:sym typeface="Helvetica" pitchFamily="64" charset="0"/>
              </a:rPr>
            </a:br>
            <a:r>
              <a:rPr lang="en-US" sz="1700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3. Check relative height of BLM spikes: TCT </a:t>
            </a:r>
            <a:r>
              <a:rPr lang="en-US" sz="1700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vs</a:t>
            </a:r>
            <a:r>
              <a:rPr lang="en-US" sz="1700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 MQX (Q2)</a:t>
            </a:r>
          </a:p>
          <a:p>
            <a:pPr algn="l">
              <a:lnSpc>
                <a:spcPct val="120000"/>
              </a:lnSpc>
            </a:pPr>
            <a:r>
              <a:rPr lang="en-US" sz="1700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Start from initial settings: TCTs at 11.8 </a:t>
            </a:r>
            <a:r>
              <a:rPr lang="en-US" sz="1700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sigmas</a:t>
            </a:r>
            <a:r>
              <a:rPr lang="en-US" sz="1700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.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6920508" y="924894"/>
            <a:ext cx="1740861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500" i="1" dirty="0">
                <a:solidFill>
                  <a:srgbClr val="FF0000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Orbit at TCT and Q2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 l="4443" t="22415" r="19496" b="19075"/>
          <a:stretch>
            <a:fillRect/>
          </a:stretch>
        </p:blipFill>
        <p:spPr bwMode="auto">
          <a:xfrm>
            <a:off x="71437" y="2759273"/>
            <a:ext cx="6947297" cy="3670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/>
          </p:cNvSpPr>
          <p:nvPr/>
        </p:nvSpPr>
        <p:spPr bwMode="auto">
          <a:xfrm>
            <a:off x="660797" y="2882966"/>
            <a:ext cx="2047035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700" b="1" dirty="0">
                <a:solidFill>
                  <a:srgbClr val="DF6E6E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TCT positions [mm]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4750594" y="2882966"/>
            <a:ext cx="63639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700" b="1" dirty="0">
                <a:solidFill>
                  <a:srgbClr val="DF6E6E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18.8 σ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2411016" y="3293731"/>
            <a:ext cx="63639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700" b="1" dirty="0">
                <a:solidFill>
                  <a:srgbClr val="DF6E6E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18.3 σ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955477" y="3633059"/>
            <a:ext cx="63639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700" b="1" dirty="0">
                <a:solidFill>
                  <a:srgbClr val="DF6E6E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17.8 σ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1196579" y="5124317"/>
            <a:ext cx="184505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700" b="1" dirty="0">
                <a:solidFill>
                  <a:srgbClr val="94D780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TCT losses [</a:t>
            </a:r>
            <a:r>
              <a:rPr lang="en-US" sz="1700" b="1" dirty="0" err="1">
                <a:solidFill>
                  <a:srgbClr val="94D780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Gy</a:t>
            </a:r>
            <a:r>
              <a:rPr lang="en-US" sz="1700" b="1" dirty="0">
                <a:solidFill>
                  <a:srgbClr val="94D780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/s]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4482703" y="4275997"/>
            <a:ext cx="1713611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700" b="1" dirty="0">
                <a:solidFill>
                  <a:srgbClr val="E6D5B3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Q2 losses [</a:t>
            </a:r>
            <a:r>
              <a:rPr lang="en-US" sz="1700" b="1" dirty="0" err="1">
                <a:solidFill>
                  <a:srgbClr val="E6D5B3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Gy</a:t>
            </a:r>
            <a:r>
              <a:rPr lang="en-US" sz="1700" b="1" dirty="0">
                <a:solidFill>
                  <a:srgbClr val="E6D5B3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/s]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7197328" y="4960442"/>
            <a:ext cx="1875234" cy="9644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1500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Loss spikes while the orbit is increased, touching TCT or MQX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509618" y="4884539"/>
            <a:ext cx="1783705" cy="3583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16899" y="1231181"/>
            <a:ext cx="2366367" cy="3010421"/>
            <a:chOff x="0" y="0"/>
            <a:chExt cx="2120" cy="2696"/>
          </a:xfrm>
        </p:grpSpPr>
        <p:pic>
          <p:nvPicPr>
            <p:cNvPr id="25614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l="2592" t="45311" r="71277" b="32552"/>
            <a:stretch>
              <a:fillRect/>
            </a:stretch>
          </p:blipFill>
          <p:spPr bwMode="auto">
            <a:xfrm>
              <a:off x="9" y="1381"/>
              <a:ext cx="2105" cy="1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5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 l="58212" t="45442" r="15465" b="31770"/>
            <a:stretch>
              <a:fillRect/>
            </a:stretch>
          </p:blipFill>
          <p:spPr bwMode="auto">
            <a:xfrm>
              <a:off x="0" y="0"/>
              <a:ext cx="2120" cy="13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B5BB9-5D5E-4323-A9C5-3271050800B4}" type="slidenum">
              <a:rPr lang="en-US"/>
              <a:pPr/>
              <a:t>4</a:t>
            </a:fld>
            <a:endParaRPr lang="en-US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8991600" cy="1143000"/>
          </a:xfrm>
          <a:ln/>
        </p:spPr>
        <p:txBody>
          <a:bodyPr/>
          <a:lstStyle/>
          <a:p>
            <a:r>
              <a:rPr lang="en-US" sz="4000" dirty="0"/>
              <a:t>Summary of IR1/5 scans </a:t>
            </a:r>
            <a:r>
              <a:rPr lang="en-US" sz="4000" b="0" i="1" dirty="0"/>
              <a:t>(preliminary)</a:t>
            </a:r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276820" y="668721"/>
            <a:ext cx="4967707" cy="25391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700" dirty="0">
                <a:latin typeface="+mn-lt"/>
                <a:cs typeface="Helvetica" pitchFamily="64" charset="0"/>
                <a:sym typeface="Helvetica" pitchFamily="64" charset="0"/>
              </a:rPr>
              <a:t>Figures quoted in the </a:t>
            </a:r>
            <a:r>
              <a:rPr lang="en-US" sz="1700" dirty="0" err="1">
                <a:latin typeface="+mn-lt"/>
                <a:cs typeface="Helvetica" pitchFamily="64" charset="0"/>
                <a:sym typeface="Helvetica" pitchFamily="64" charset="0"/>
              </a:rPr>
              <a:t>eLog</a:t>
            </a:r>
            <a:r>
              <a:rPr lang="en-US" sz="1700" dirty="0">
                <a:latin typeface="+mn-lt"/>
                <a:cs typeface="Helvetica" pitchFamily="64" charset="0"/>
                <a:sym typeface="Helvetica" pitchFamily="64" charset="0"/>
              </a:rPr>
              <a:t>, from online estimate:</a:t>
            </a:r>
            <a:br>
              <a:rPr lang="en-US" sz="1700" dirty="0">
                <a:latin typeface="+mn-lt"/>
                <a:cs typeface="Helvetica" pitchFamily="64" charset="0"/>
                <a:sym typeface="Helvetica" pitchFamily="64" charset="0"/>
              </a:rPr>
            </a:br>
            <a:r>
              <a:rPr lang="en-US" sz="1100" b="1" u="sng" dirty="0">
                <a:solidFill>
                  <a:srgbClr val="0000FF"/>
                </a:solidFill>
                <a:latin typeface="+mn-lt"/>
                <a:ea typeface="Courier" pitchFamily="64" charset="0"/>
                <a:cs typeface="Courier" pitchFamily="64" charset="0"/>
                <a:sym typeface="Courier" pitchFamily="64" charset="0"/>
                <a:hlinkClick r:id="rId3"/>
              </a:rPr>
              <a:t>http://elogbook/eLogbook/eLogbook.jsp?lgbk=60&amp;date=20110826&amp;shift=1</a:t>
            </a:r>
            <a:endParaRPr lang="en-US" sz="1000" dirty="0">
              <a:latin typeface="+mn-lt"/>
              <a:ea typeface="Courier" pitchFamily="64" charset="0"/>
              <a:cs typeface="Courier" pitchFamily="64" charset="0"/>
              <a:sym typeface="Courier" pitchFamily="64" charset="0"/>
            </a:endParaRPr>
          </a:p>
          <a:p>
            <a:pPr algn="l"/>
            <a:endParaRPr lang="en-US" sz="900" dirty="0">
              <a:latin typeface="+mn-lt"/>
              <a:ea typeface="Courier" pitchFamily="64" charset="0"/>
              <a:cs typeface="Courier" pitchFamily="64" charset="0"/>
              <a:sym typeface="Courier" pitchFamily="64" charset="0"/>
            </a:endParaRPr>
          </a:p>
          <a:p>
            <a:pPr algn="l"/>
            <a:endParaRPr lang="en-US" sz="900" dirty="0">
              <a:latin typeface="+mn-lt"/>
              <a:ea typeface="Courier" pitchFamily="64" charset="0"/>
              <a:cs typeface="Courier" pitchFamily="64" charset="0"/>
              <a:sym typeface="Courier" pitchFamily="64" charset="0"/>
            </a:endParaRPr>
          </a:p>
          <a:p>
            <a:pPr algn="l"/>
            <a:endParaRPr lang="en-US" sz="900" dirty="0">
              <a:latin typeface="+mn-lt"/>
              <a:ea typeface="Courier" pitchFamily="64" charset="0"/>
              <a:cs typeface="Courier" pitchFamily="64" charset="0"/>
              <a:sym typeface="Courier" pitchFamily="64" charset="0"/>
            </a:endParaRPr>
          </a:p>
          <a:p>
            <a:pPr algn="l"/>
            <a:r>
              <a:rPr lang="en-US" b="1" dirty="0">
                <a:latin typeface="+mn-lt"/>
                <a:ea typeface="Courier" pitchFamily="64" charset="0"/>
                <a:cs typeface="Courier" pitchFamily="64" charset="0"/>
                <a:sym typeface="Courier" pitchFamily="64" charset="0"/>
              </a:rPr>
              <a:t>IR1 - H (Sep)  -&gt; 19.8 - 20.3 </a:t>
            </a:r>
            <a:r>
              <a:rPr lang="en-US" b="1" dirty="0" err="1">
                <a:latin typeface="+mn-lt"/>
                <a:ea typeface="Courier" pitchFamily="64" charset="0"/>
                <a:cs typeface="Courier" pitchFamily="64" charset="0"/>
                <a:sym typeface="Courier" pitchFamily="64" charset="0"/>
              </a:rPr>
              <a:t>sigmas</a:t>
            </a:r>
            <a:r>
              <a:rPr lang="en-US" b="1" dirty="0">
                <a:latin typeface="+mn-lt"/>
                <a:ea typeface="Courier" pitchFamily="64" charset="0"/>
                <a:cs typeface="Courier" pitchFamily="64" charset="0"/>
                <a:sym typeface="Courier" pitchFamily="64" charset="0"/>
              </a:rPr>
              <a:t> </a:t>
            </a:r>
          </a:p>
          <a:p>
            <a:pPr algn="l"/>
            <a:r>
              <a:rPr lang="en-US" b="1" dirty="0">
                <a:latin typeface="+mn-lt"/>
                <a:ea typeface="Courier" pitchFamily="64" charset="0"/>
                <a:cs typeface="Courier" pitchFamily="64" charset="0"/>
                <a:sym typeface="Courier" pitchFamily="64" charset="0"/>
              </a:rPr>
              <a:t>IR1 - V (Xing) -&gt; 18.3 - 18.8 </a:t>
            </a:r>
            <a:r>
              <a:rPr lang="en-US" b="1" dirty="0" err="1">
                <a:latin typeface="+mn-lt"/>
                <a:ea typeface="Courier" pitchFamily="64" charset="0"/>
                <a:cs typeface="Courier" pitchFamily="64" charset="0"/>
                <a:sym typeface="Courier" pitchFamily="64" charset="0"/>
              </a:rPr>
              <a:t>sigmas</a:t>
            </a:r>
            <a:r>
              <a:rPr lang="en-US" b="1" dirty="0">
                <a:latin typeface="+mn-lt"/>
                <a:ea typeface="Courier" pitchFamily="64" charset="0"/>
                <a:cs typeface="Courier" pitchFamily="64" charset="0"/>
                <a:sym typeface="Courier" pitchFamily="64" charset="0"/>
              </a:rPr>
              <a:t> </a:t>
            </a:r>
          </a:p>
          <a:p>
            <a:pPr algn="l"/>
            <a:r>
              <a:rPr lang="en-US" b="1" dirty="0">
                <a:latin typeface="+mn-lt"/>
                <a:ea typeface="Courier" pitchFamily="64" charset="0"/>
                <a:cs typeface="Courier" pitchFamily="64" charset="0"/>
                <a:sym typeface="Courier" pitchFamily="64" charset="0"/>
              </a:rPr>
              <a:t>IR5 - H (Xing) -&gt; 19.8 - 20.3 </a:t>
            </a:r>
            <a:r>
              <a:rPr lang="en-US" b="1" dirty="0" err="1">
                <a:latin typeface="+mn-lt"/>
                <a:ea typeface="Courier" pitchFamily="64" charset="0"/>
                <a:cs typeface="Courier" pitchFamily="64" charset="0"/>
                <a:sym typeface="Courier" pitchFamily="64" charset="0"/>
              </a:rPr>
              <a:t>sigmas</a:t>
            </a:r>
            <a:r>
              <a:rPr lang="en-US" b="1" dirty="0">
                <a:latin typeface="+mn-lt"/>
                <a:ea typeface="Courier" pitchFamily="64" charset="0"/>
                <a:cs typeface="Courier" pitchFamily="64" charset="0"/>
                <a:sym typeface="Courier" pitchFamily="64" charset="0"/>
              </a:rPr>
              <a:t> </a:t>
            </a:r>
          </a:p>
          <a:p>
            <a:pPr algn="l"/>
            <a:r>
              <a:rPr lang="en-US" b="1" dirty="0">
                <a:latin typeface="+mn-lt"/>
                <a:ea typeface="Courier" pitchFamily="64" charset="0"/>
                <a:cs typeface="Courier" pitchFamily="64" charset="0"/>
                <a:sym typeface="Courier" pitchFamily="64" charset="0"/>
              </a:rPr>
              <a:t>IR5 - V (Sep)  -&gt;  &gt; 20.3 </a:t>
            </a:r>
            <a:r>
              <a:rPr lang="en-US" b="1" dirty="0" err="1">
                <a:latin typeface="+mn-lt"/>
                <a:ea typeface="Courier" pitchFamily="64" charset="0"/>
                <a:cs typeface="Courier" pitchFamily="64" charset="0"/>
                <a:sym typeface="Courier" pitchFamily="64" charset="0"/>
              </a:rPr>
              <a:t>sigmas</a:t>
            </a:r>
            <a:r>
              <a:rPr lang="en-US" b="1" dirty="0">
                <a:latin typeface="+mn-lt"/>
                <a:ea typeface="Courier" pitchFamily="64" charset="0"/>
                <a:cs typeface="Courier" pitchFamily="64" charset="0"/>
                <a:sym typeface="Courier" pitchFamily="64" charset="0"/>
              </a:rPr>
              <a:t> </a:t>
            </a:r>
          </a:p>
          <a:p>
            <a:pPr algn="l"/>
            <a:endParaRPr lang="en-US" sz="3800" b="1" dirty="0">
              <a:latin typeface="+mn-lt"/>
              <a:ea typeface="Gill Sans" pitchFamily="64" charset="0"/>
              <a:cs typeface="Gill Sans" pitchFamily="64" charset="0"/>
            </a:endParaRP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5105400" y="1600200"/>
            <a:ext cx="346729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500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Resolution:</a:t>
            </a:r>
            <a:br>
              <a:rPr lang="en-US" sz="1500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</a:br>
            <a:r>
              <a:rPr lang="en-US" sz="1500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0.5 </a:t>
            </a:r>
            <a:r>
              <a:rPr lang="en-US" sz="1500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sigmas</a:t>
            </a:r>
            <a:r>
              <a:rPr lang="en-US" sz="1500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 from TCT step </a:t>
            </a:r>
            <a:r>
              <a:rPr lang="en-US" sz="1500" i="1" dirty="0" smtClean="0">
                <a:latin typeface="Helvetica" pitchFamily="64" charset="0"/>
                <a:cs typeface="Helvetica" pitchFamily="64" charset="0"/>
                <a:sym typeface="Helvetica" pitchFamily="64" charset="0"/>
              </a:rPr>
              <a:t>size</a:t>
            </a:r>
          </a:p>
          <a:p>
            <a:pPr algn="l"/>
            <a:endParaRPr lang="en-US" sz="1500" i="1" dirty="0" smtClean="0">
              <a:latin typeface="Helvetica" pitchFamily="64" charset="0"/>
              <a:cs typeface="Helvetica" pitchFamily="64" charset="0"/>
              <a:sym typeface="Helvetica" pitchFamily="64" charset="0"/>
            </a:endParaRPr>
          </a:p>
          <a:p>
            <a:pPr algn="l"/>
            <a:r>
              <a:rPr lang="en-US" sz="1500" i="1" dirty="0" smtClean="0">
                <a:solidFill>
                  <a:srgbClr val="0000FF"/>
                </a:solidFill>
                <a:latin typeface="Helvetica" pitchFamily="64" charset="0"/>
                <a:cs typeface="Helvetica" pitchFamily="64" charset="0"/>
                <a:sym typeface="Helvetica" pitchFamily="64" charset="0"/>
              </a:rPr>
              <a:t>The quoted results are the TCT opening!</a:t>
            </a:r>
            <a:endParaRPr lang="en-US" sz="1500" i="1" dirty="0">
              <a:solidFill>
                <a:srgbClr val="0000FF"/>
              </a:solidFill>
              <a:latin typeface="Helvetica" pitchFamily="64" charset="0"/>
              <a:cs typeface="Helvetica" pitchFamily="64" charset="0"/>
              <a:sym typeface="Helvetica" pitchFamily="64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241101" y="2743200"/>
            <a:ext cx="8867180" cy="848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This means that we had to </a:t>
            </a:r>
            <a:r>
              <a:rPr lang="en-US" sz="1700" b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open the TCT by 6.0-7.5 </a:t>
            </a:r>
            <a:r>
              <a:rPr lang="en-US" sz="1700" b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sigmas</a:t>
            </a:r>
            <a:r>
              <a:rPr lang="en-US" sz="1700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 to “see” the triplet aperture. Present assumptions: 2 sigma retraction</a:t>
            </a:r>
            <a:r>
              <a:rPr lang="en-US" sz="1700" dirty="0" smtClean="0">
                <a:latin typeface="Helvetica" pitchFamily="64" charset="0"/>
                <a:cs typeface="Helvetica" pitchFamily="64" charset="0"/>
                <a:sym typeface="Helvetica" pitchFamily="64" charset="0"/>
              </a:rPr>
              <a:t>.</a:t>
            </a:r>
            <a:endParaRPr lang="en-US" sz="1700" dirty="0">
              <a:latin typeface="Helvetica" pitchFamily="64" charset="0"/>
              <a:cs typeface="Helvetica" pitchFamily="64" charset="0"/>
              <a:sym typeface="Helvetica" pitchFamily="64" charset="0"/>
            </a:endParaRP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205383" y="1447800"/>
            <a:ext cx="3909417" cy="12322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6218" y="3581400"/>
            <a:ext cx="76985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Results in logbook relying on assumption:</a:t>
            </a:r>
          </a:p>
          <a:p>
            <a:endParaRPr lang="en-GB" dirty="0" smtClean="0"/>
          </a:p>
          <a:p>
            <a:r>
              <a:rPr lang="en-GB" dirty="0" smtClean="0"/>
              <a:t>(“TCT opening in </a:t>
            </a:r>
            <a:r>
              <a:rPr lang="en-GB" dirty="0" smtClean="0">
                <a:sym typeface="Mathematica1"/>
              </a:rPr>
              <a:t> </a:t>
            </a:r>
            <a:r>
              <a:rPr lang="en-GB" dirty="0" smtClean="0"/>
              <a:t>when triplet is touched corresponds to triplet aperture </a:t>
            </a:r>
          </a:p>
          <a:p>
            <a:r>
              <a:rPr lang="en-GB" dirty="0" smtClean="0"/>
              <a:t>around reference orbit in </a:t>
            </a:r>
            <a:r>
              <a:rPr lang="en-GB" dirty="0" smtClean="0">
                <a:sym typeface="Mathematica1"/>
              </a:rPr>
              <a:t>”)</a:t>
            </a:r>
            <a:endParaRPr lang="en-GB" dirty="0" smtClean="0"/>
          </a:p>
          <a:p>
            <a:endParaRPr lang="en-GB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8200" y="3276600"/>
          <a:ext cx="1871133" cy="990600"/>
        </p:xfrm>
        <a:graphic>
          <a:graphicData uri="http://schemas.openxmlformats.org/presentationml/2006/ole">
            <p:oleObj spid="_x0000_s1026" name="Equation" r:id="rId4" imgW="863280" imgH="4572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2400" y="4840069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Seems reasonable, since </a:t>
            </a:r>
          </a:p>
          <a:p>
            <a:endParaRPr lang="en-GB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165021" y="4724400"/>
          <a:ext cx="4531179" cy="685800"/>
        </p:xfrm>
        <a:graphic>
          <a:graphicData uri="http://schemas.openxmlformats.org/presentationml/2006/ole">
            <p:oleObj spid="_x0000_s1028" name="Equation" r:id="rId5" imgW="2349360" imgH="35532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2400" y="5373469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and </a:t>
            </a:r>
          </a:p>
          <a:p>
            <a:endParaRPr lang="en-GB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38200" y="5334000"/>
          <a:ext cx="1517650" cy="465137"/>
        </p:xfrm>
        <a:graphic>
          <a:graphicData uri="http://schemas.openxmlformats.org/presentationml/2006/ole">
            <p:oleObj spid="_x0000_s1029" name="Equation" r:id="rId6" imgW="787320" imgH="2412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66893" y="5373469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(phase advance small).</a:t>
            </a:r>
          </a:p>
          <a:p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355532" y="5791200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But the phase advance is not exactly zero. 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Check with MAD-X how well this assumption holds!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dirty="0" smtClean="0"/>
              <a:t>Checks with MAD-X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r>
              <a:rPr lang="en-GB" sz="2400" dirty="0" smtClean="0"/>
              <a:t>Example: closed orbit in IR1 V from crossing angle only (blue), random kicks in IR6 (red), both (green)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Orbit in </a:t>
            </a:r>
            <a:r>
              <a:rPr lang="en-GB" sz="2400" dirty="0" smtClean="0">
                <a:sym typeface="Mathematica1"/>
              </a:rPr>
              <a:t> roughly constant as assumed when kicks are far away, but not for crossing bump</a:t>
            </a:r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C3724-FB69-4EEA-AC5D-941B0C69DF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77860"/>
            <a:ext cx="8991600" cy="369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71800" y="28956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IP1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Closed orbits from random kicks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GB" sz="2400" dirty="0" smtClean="0"/>
              <a:t>Several cases simulated with kicks distributed around ring (no crossing angle)</a:t>
            </a:r>
          </a:p>
          <a:p>
            <a:r>
              <a:rPr lang="en-GB" sz="2400" dirty="0" smtClean="0"/>
              <a:t>Orbit approximation very good in most cases, but not all</a:t>
            </a:r>
          </a:p>
          <a:p>
            <a:r>
              <a:rPr lang="en-GB" sz="2400" dirty="0" smtClean="0"/>
              <a:t>Explanation: if              is also small (modulo pi) it can give quite different contributions at TCT and triplet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C3724-FB69-4EEA-AC5D-941B0C69DF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48106"/>
            <a:ext cx="8763000" cy="360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819400" y="2185356"/>
          <a:ext cx="1125538" cy="441325"/>
        </p:xfrm>
        <a:graphic>
          <a:graphicData uri="http://schemas.openxmlformats.org/presentationml/2006/ole">
            <p:oleObj spid="_x0000_s3075" name="Equation" r:id="rId4" imgW="58392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MCBX contribution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C3724-FB69-4EEA-AC5D-941B0C69DF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 descr="TIMESERIES_CHART_IMAGE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5892"/>
            <a:ext cx="9144000" cy="425210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/>
          <a:lstStyle/>
          <a:p>
            <a:r>
              <a:rPr lang="en-GB" sz="2400" dirty="0" smtClean="0"/>
              <a:t>In addition, kicks between TCT and triplet can change the retraction</a:t>
            </a:r>
          </a:p>
          <a:p>
            <a:r>
              <a:rPr lang="en-GB" sz="2400" dirty="0" smtClean="0"/>
              <a:t>MCBX correctors powered (but constant) during measurements</a:t>
            </a:r>
            <a:endParaRPr lang="en-GB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Intermediate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GB" sz="2400" dirty="0" smtClean="0"/>
              <a:t>The </a:t>
            </a:r>
            <a:r>
              <a:rPr lang="en-GB" sz="2400" dirty="0" smtClean="0">
                <a:solidFill>
                  <a:srgbClr val="0000FF"/>
                </a:solidFill>
              </a:rPr>
              <a:t>assumption that the triplet aperture equals the TCT opening when triplet is touched </a:t>
            </a:r>
            <a:r>
              <a:rPr lang="en-GB" sz="2400" dirty="0" smtClean="0"/>
              <a:t>is only true when phase advance to kicks is large</a:t>
            </a:r>
          </a:p>
          <a:p>
            <a:r>
              <a:rPr lang="en-GB" sz="2400" dirty="0" smtClean="0"/>
              <a:t>In particular, this is introduces an </a:t>
            </a:r>
            <a:r>
              <a:rPr lang="en-GB" sz="2400" dirty="0" smtClean="0">
                <a:solidFill>
                  <a:srgbClr val="0000FF"/>
                </a:solidFill>
              </a:rPr>
              <a:t>uncertainty when applied to the crossing bump</a:t>
            </a:r>
          </a:p>
          <a:p>
            <a:r>
              <a:rPr lang="en-GB" sz="2400" dirty="0" smtClean="0"/>
              <a:t>Furthermore, it assumes no kicks between TCT and triplet. This is not true – </a:t>
            </a:r>
            <a:r>
              <a:rPr lang="en-GB" sz="2400" dirty="0" smtClean="0">
                <a:solidFill>
                  <a:srgbClr val="0000FF"/>
                </a:solidFill>
              </a:rPr>
              <a:t>MCBXs used for global correction</a:t>
            </a:r>
            <a:r>
              <a:rPr lang="en-GB" sz="2400" dirty="0" smtClean="0"/>
              <a:t> (although constant during measurement)</a:t>
            </a:r>
          </a:p>
          <a:p>
            <a:r>
              <a:rPr lang="en-GB" sz="2400" dirty="0" smtClean="0"/>
              <a:t>Therefore, </a:t>
            </a:r>
            <a:r>
              <a:rPr lang="en-GB" sz="2400" dirty="0" smtClean="0">
                <a:solidFill>
                  <a:srgbClr val="FF0000"/>
                </a:solidFill>
              </a:rPr>
              <a:t>the TCT opening when triplet is touched could be slightly different with a different bump shape and/or MCBX settings</a:t>
            </a:r>
            <a:r>
              <a:rPr lang="en-GB" sz="2400" dirty="0" smtClean="0"/>
              <a:t>. </a:t>
            </a:r>
          </a:p>
          <a:p>
            <a:r>
              <a:rPr lang="en-GB" sz="2400" dirty="0" smtClean="0"/>
              <a:t>Safer to calculate the triplet aperture locally, using the orbit in the triplet and not the TCT</a:t>
            </a:r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C3724-FB69-4EEA-AC5D-941B0C69DF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/>
          <a:lstStyle/>
          <a:p>
            <a:r>
              <a:rPr lang="en-US" sz="4000" dirty="0"/>
              <a:t>Comparison: a few numbers in mm</a:t>
            </a:r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107156" y="1643062"/>
            <a:ext cx="8697516" cy="1518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844"/>
              </a:spcBef>
              <a:tabLst>
                <a:tab pos="311412" algn="l"/>
                <a:tab pos="1218859" algn="l"/>
                <a:tab pos="3413252" algn="l"/>
                <a:tab pos="4510448" algn="l"/>
                <a:tab pos="4785027" algn="l"/>
                <a:tab pos="6065275" algn="l"/>
                <a:tab pos="311412" algn="l"/>
                <a:tab pos="1218859" algn="l"/>
                <a:tab pos="3413252" algn="l"/>
                <a:tab pos="4510448" algn="l"/>
                <a:tab pos="4785027" algn="l"/>
                <a:tab pos="6065275" algn="l"/>
              </a:tabLst>
            </a:pP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			</a:t>
            </a:r>
            <a:r>
              <a:rPr lang="en-US" b="1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Model</a:t>
            </a: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</a:t>
            </a:r>
            <a:r>
              <a:rPr lang="en-US" b="1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BPM (</a:t>
            </a:r>
            <a:r>
              <a:rPr lang="en-US" b="1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CO</a:t>
            </a:r>
            <a:r>
              <a:rPr lang="en-US" b="1" i="1" baseline="-6000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Xing</a:t>
            </a:r>
            <a:r>
              <a:rPr lang="en-US" b="1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+ </a:t>
            </a:r>
            <a:r>
              <a:rPr lang="en-US" b="1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ΔCO</a:t>
            </a:r>
            <a:r>
              <a:rPr lang="en-US" b="1" i="1" baseline="-6000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bump</a:t>
            </a:r>
            <a:r>
              <a:rPr lang="en-US" b="1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)</a:t>
            </a:r>
          </a:p>
          <a:p>
            <a:pPr>
              <a:spcBef>
                <a:spcPts val="844"/>
              </a:spcBef>
              <a:tabLst>
                <a:tab pos="311412" algn="l"/>
                <a:tab pos="1218859" algn="l"/>
                <a:tab pos="3413252" algn="l"/>
                <a:tab pos="4510448" algn="l"/>
                <a:tab pos="4785027" algn="l"/>
                <a:tab pos="6065275" algn="l"/>
                <a:tab pos="311412" algn="l"/>
                <a:tab pos="1218859" algn="l"/>
                <a:tab pos="3413252" algn="l"/>
                <a:tab pos="4510448" algn="l"/>
                <a:tab pos="4785027" algn="l"/>
                <a:tab pos="6065275" algn="l"/>
              </a:tabLst>
            </a:pP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450 </a:t>
            </a:r>
            <a:r>
              <a:rPr lang="en-US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GeV</a:t>
            </a: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IP5-H (crossing)	</a:t>
            </a:r>
            <a:r>
              <a:rPr lang="en-US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CO</a:t>
            </a:r>
            <a:r>
              <a:rPr lang="en-US" i="1" baseline="-6000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Xing</a:t>
            </a: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=	8.0 mm	</a:t>
            </a:r>
            <a:b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</a:b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	(170 </a:t>
            </a:r>
            <a:r>
              <a:rPr lang="en-US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μrad</a:t>
            </a: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)	</a:t>
            </a:r>
            <a:r>
              <a:rPr lang="en-US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ΔCO</a:t>
            </a:r>
            <a:r>
              <a:rPr lang="en-US" i="1" baseline="-6000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bump</a:t>
            </a: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=	8.3 mm		14. mm</a:t>
            </a:r>
            <a:b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</a:b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		</a:t>
            </a:r>
            <a:r>
              <a:rPr lang="en-US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n</a:t>
            </a:r>
            <a:r>
              <a:rPr lang="en-US" i="1" baseline="-6000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σ</a:t>
            </a:r>
            <a:r>
              <a:rPr lang="en-US" i="1" baseline="-6000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 </a:t>
            </a: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x σ	=	16.0 mm		16. mm</a:t>
            </a:r>
            <a:b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</a:b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		</a:t>
            </a:r>
            <a:r>
              <a:rPr lang="en-US" b="1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A</a:t>
            </a:r>
            <a:r>
              <a:rPr lang="en-US" b="1" i="1" baseline="-6000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mm</a:t>
            </a:r>
            <a:r>
              <a:rPr lang="en-US" b="1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=  32.3 mm 		30 mm</a:t>
            </a:r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107156" y="3277195"/>
            <a:ext cx="8920758" cy="1518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844"/>
              </a:spcBef>
              <a:tabLst>
                <a:tab pos="311412" algn="l"/>
                <a:tab pos="1218859" algn="l"/>
                <a:tab pos="3413252" algn="l"/>
                <a:tab pos="4510448" algn="l"/>
                <a:tab pos="4785027" algn="l"/>
                <a:tab pos="6065275" algn="l"/>
                <a:tab pos="311412" algn="l"/>
                <a:tab pos="1218859" algn="l"/>
                <a:tab pos="3413252" algn="l"/>
                <a:tab pos="4510448" algn="l"/>
                <a:tab pos="4785027" algn="l"/>
                <a:tab pos="6065275" algn="l"/>
              </a:tabLst>
            </a:pP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			</a:t>
            </a:r>
            <a:r>
              <a:rPr lang="en-US" b="1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Model</a:t>
            </a: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</a:t>
            </a:r>
            <a:r>
              <a:rPr lang="en-US" b="1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BPM (</a:t>
            </a:r>
            <a:r>
              <a:rPr lang="en-US" b="1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CO</a:t>
            </a:r>
            <a:r>
              <a:rPr lang="en-US" b="1" i="1" baseline="-6000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Xing</a:t>
            </a:r>
            <a:r>
              <a:rPr lang="en-US" b="1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+ </a:t>
            </a:r>
            <a:r>
              <a:rPr lang="en-US" b="1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ΔCO</a:t>
            </a:r>
            <a:r>
              <a:rPr lang="en-US" b="1" i="1" baseline="-6000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bump</a:t>
            </a:r>
            <a:r>
              <a:rPr lang="en-US" b="1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)</a:t>
            </a:r>
          </a:p>
          <a:p>
            <a:pPr>
              <a:spcBef>
                <a:spcPts val="844"/>
              </a:spcBef>
              <a:tabLst>
                <a:tab pos="311412" algn="l"/>
                <a:tab pos="1218859" algn="l"/>
                <a:tab pos="3413252" algn="l"/>
                <a:tab pos="4510448" algn="l"/>
                <a:tab pos="4785027" algn="l"/>
                <a:tab pos="6065275" algn="l"/>
                <a:tab pos="311412" algn="l"/>
                <a:tab pos="1218859" algn="l"/>
                <a:tab pos="3413252" algn="l"/>
                <a:tab pos="4510448" algn="l"/>
                <a:tab pos="4785027" algn="l"/>
                <a:tab pos="6065275" algn="l"/>
              </a:tabLst>
            </a:pP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3.5 </a:t>
            </a:r>
            <a:r>
              <a:rPr lang="en-US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TeV</a:t>
            </a: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IP5-H (crossing)	</a:t>
            </a:r>
            <a:r>
              <a:rPr lang="en-US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CO</a:t>
            </a:r>
            <a:r>
              <a:rPr lang="en-US" i="1" baseline="-6000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Xing</a:t>
            </a: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=	5.8 mm	</a:t>
            </a:r>
            <a:b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</a:b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	(120 </a:t>
            </a:r>
            <a:r>
              <a:rPr lang="en-US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μrad</a:t>
            </a: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)	</a:t>
            </a:r>
            <a:r>
              <a:rPr lang="en-US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ΔCO</a:t>
            </a:r>
            <a:r>
              <a:rPr lang="en-US" i="1" baseline="-6000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bump</a:t>
            </a: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=	17.7 mm		24.4 mm</a:t>
            </a:r>
            <a:b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</a:b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		</a:t>
            </a:r>
            <a:r>
              <a:rPr lang="en-US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n</a:t>
            </a:r>
            <a:r>
              <a:rPr lang="en-US" i="1" baseline="-6000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σ</a:t>
            </a:r>
            <a:r>
              <a:rPr lang="en-US" i="1" baseline="-6000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 </a:t>
            </a: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x σ	=	4.8 mm		4.8 mm</a:t>
            </a:r>
            <a:b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</a:br>
            <a:r>
              <a:rPr lang="en-US" sz="1300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(</a:t>
            </a:r>
            <a:r>
              <a:rPr lang="en-US" sz="1300" i="1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n</a:t>
            </a:r>
            <a:r>
              <a:rPr lang="en-US" sz="1300" i="1" baseline="-6000" dirty="0" err="1">
                <a:latin typeface="Helvetica" pitchFamily="64" charset="0"/>
                <a:cs typeface="Helvetica" pitchFamily="64" charset="0"/>
                <a:sym typeface="Helvetica" pitchFamily="64" charset="0"/>
              </a:rPr>
              <a:t>σ</a:t>
            </a:r>
            <a:r>
              <a:rPr lang="en-US" sz="1300" i="1" baseline="-6000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 </a:t>
            </a:r>
            <a:r>
              <a:rPr lang="en-US" sz="1300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= </a:t>
            </a:r>
            <a:r>
              <a:rPr lang="en-US" sz="1300" i="1" dirty="0" smtClean="0">
                <a:latin typeface="Helvetica" pitchFamily="64" charset="0"/>
                <a:cs typeface="Helvetica" pitchFamily="64" charset="0"/>
                <a:sym typeface="Helvetica" pitchFamily="64" charset="0"/>
              </a:rPr>
              <a:t>4)</a:t>
            </a:r>
            <a:r>
              <a:rPr lang="en-US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</a:t>
            </a:r>
            <a:r>
              <a:rPr lang="en-US" i="1" dirty="0" smtClean="0">
                <a:latin typeface="Helvetica" pitchFamily="64" charset="0"/>
                <a:cs typeface="Helvetica" pitchFamily="64" charset="0"/>
                <a:sym typeface="Helvetica" pitchFamily="64" charset="0"/>
              </a:rPr>
              <a:t>	</a:t>
            </a:r>
            <a:r>
              <a:rPr lang="en-US" b="1" i="1" dirty="0" err="1" smtClean="0">
                <a:latin typeface="Helvetica" pitchFamily="64" charset="0"/>
                <a:cs typeface="Helvetica" pitchFamily="64" charset="0"/>
                <a:sym typeface="Helvetica" pitchFamily="64" charset="0"/>
              </a:rPr>
              <a:t>A</a:t>
            </a:r>
            <a:r>
              <a:rPr lang="en-US" b="1" i="1" baseline="-6000" dirty="0" err="1" smtClean="0">
                <a:latin typeface="Helvetica" pitchFamily="64" charset="0"/>
                <a:cs typeface="Helvetica" pitchFamily="64" charset="0"/>
                <a:sym typeface="Helvetica" pitchFamily="64" charset="0"/>
              </a:rPr>
              <a:t>mm</a:t>
            </a:r>
            <a:r>
              <a:rPr lang="en-US" b="1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	=  28.3 mm		29.2 mm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152400" y="5562600"/>
            <a:ext cx="8376047" cy="7500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844"/>
              </a:spcBef>
              <a:tabLst>
                <a:tab pos="311412" algn="l"/>
                <a:tab pos="1218859" algn="l"/>
                <a:tab pos="3413252" algn="l"/>
                <a:tab pos="4510448" algn="l"/>
                <a:tab pos="4785027" algn="l"/>
                <a:tab pos="6065275" algn="l"/>
                <a:tab pos="311412" algn="l"/>
                <a:tab pos="1218859" algn="l"/>
                <a:tab pos="3413252" algn="l"/>
                <a:tab pos="4510448" algn="l"/>
                <a:tab pos="4785027" algn="l"/>
                <a:tab pos="6065275" algn="l"/>
              </a:tabLst>
            </a:pPr>
            <a:r>
              <a:rPr lang="en-US" sz="1900" b="1" i="1" dirty="0" smtClean="0">
                <a:latin typeface="Helvetica" pitchFamily="64" charset="0"/>
                <a:cs typeface="Helvetica" pitchFamily="64" charset="0"/>
                <a:sym typeface="Helvetica" pitchFamily="64" charset="0"/>
              </a:rPr>
              <a:t>The aperture around the reference orbit is ~18.5 </a:t>
            </a:r>
            <a:r>
              <a:rPr lang="en-US" sz="1900" b="1" i="1" dirty="0" smtClean="0">
                <a:latin typeface="Helvetica" pitchFamily="64" charset="0"/>
                <a:cs typeface="Helvetica" pitchFamily="64" charset="0"/>
                <a:sym typeface="Mathematica1"/>
              </a:rPr>
              <a:t>. In this case we lose ~1 compared to estimate from TCT opening.</a:t>
            </a:r>
          </a:p>
          <a:p>
            <a:pPr>
              <a:spcBef>
                <a:spcPts val="844"/>
              </a:spcBef>
              <a:tabLst>
                <a:tab pos="311412" algn="l"/>
                <a:tab pos="1218859" algn="l"/>
                <a:tab pos="3413252" algn="l"/>
                <a:tab pos="4510448" algn="l"/>
                <a:tab pos="4785027" algn="l"/>
                <a:tab pos="6065275" algn="l"/>
                <a:tab pos="311412" algn="l"/>
                <a:tab pos="1218859" algn="l"/>
                <a:tab pos="3413252" algn="l"/>
                <a:tab pos="4510448" algn="l"/>
                <a:tab pos="4785027" algn="l"/>
                <a:tab pos="6065275" algn="l"/>
              </a:tabLst>
            </a:pPr>
            <a:r>
              <a:rPr lang="en-US" sz="1900" b="1" i="1" dirty="0" smtClean="0">
                <a:solidFill>
                  <a:srgbClr val="0000FF"/>
                </a:solidFill>
                <a:latin typeface="Helvetica" pitchFamily="64" charset="0"/>
                <a:cs typeface="Helvetica" pitchFamily="64" charset="0"/>
                <a:sym typeface="Mathematica1"/>
              </a:rPr>
              <a:t>Ongoing work: detailed data analysis from C. </a:t>
            </a:r>
            <a:r>
              <a:rPr lang="en-US" sz="1900" b="1" i="1" dirty="0" err="1" smtClean="0">
                <a:solidFill>
                  <a:srgbClr val="0000FF"/>
                </a:solidFill>
                <a:latin typeface="Helvetica" pitchFamily="64" charset="0"/>
                <a:cs typeface="Helvetica" pitchFamily="64" charset="0"/>
                <a:sym typeface="Mathematica1"/>
              </a:rPr>
              <a:t>Abalau</a:t>
            </a:r>
            <a:endParaRPr lang="en-US" sz="1900" b="1" i="1" dirty="0">
              <a:solidFill>
                <a:srgbClr val="0000FF"/>
              </a:solidFill>
              <a:latin typeface="Helvetica" pitchFamily="64" charset="0"/>
              <a:cs typeface="Helvetica" pitchFamily="64" charset="0"/>
              <a:sym typeface="Helvetica" pitchFamily="6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76090" y="793627"/>
            <a:ext cx="5750719" cy="661913"/>
            <a:chOff x="0" y="0"/>
            <a:chExt cx="5152" cy="592"/>
          </a:xfrm>
        </p:grpSpPr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" y="142"/>
              <a:ext cx="4979" cy="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2775" name="Rectangle 7"/>
            <p:cNvSpPr>
              <a:spLocks/>
            </p:cNvSpPr>
            <p:nvPr/>
          </p:nvSpPr>
          <p:spPr bwMode="auto">
            <a:xfrm>
              <a:off x="0" y="0"/>
              <a:ext cx="5152" cy="5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2776" name="Rectangle 8"/>
          <p:cNvSpPr>
            <a:spLocks/>
          </p:cNvSpPr>
          <p:nvPr/>
        </p:nvSpPr>
        <p:spPr bwMode="auto">
          <a:xfrm>
            <a:off x="169664" y="5105400"/>
            <a:ext cx="5259586" cy="3036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844"/>
              </a:spcBef>
              <a:tabLst>
                <a:tab pos="311412" algn="l"/>
                <a:tab pos="1218859" algn="l"/>
                <a:tab pos="3413252" algn="l"/>
                <a:tab pos="4510448" algn="l"/>
                <a:tab pos="4785027" algn="l"/>
                <a:tab pos="6065275" algn="l"/>
              </a:tabLst>
            </a:pPr>
            <a:r>
              <a:rPr lang="en-US" sz="1500" b="1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Mechanical aperture: 28.9 mm </a:t>
            </a:r>
            <a:r>
              <a:rPr lang="en-US" sz="1500" i="1" dirty="0">
                <a:latin typeface="Helvetica" pitchFamily="64" charset="0"/>
                <a:cs typeface="Helvetica" pitchFamily="64" charset="0"/>
                <a:sym typeface="Helvetica" pitchFamily="64" charset="0"/>
              </a:rPr>
              <a:t>(30 mm without tolerance)</a:t>
            </a:r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6400800" y="2259211"/>
            <a:ext cx="892969" cy="8929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6400800" y="3929062"/>
            <a:ext cx="1044773" cy="8929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R. Bruce - LBOC meeting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11/10/2011</a:t>
            </a:r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9549</TotalTime>
  <Words>757</Words>
  <Application>Microsoft Office PowerPoint</Application>
  <PresentationFormat>On-screen Show (4:3)</PresentationFormat>
  <Paragraphs>115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Equation</vt:lpstr>
      <vt:lpstr>Analysis of MD on IR1 and IR5 aperture at 3.5 TeV –  progress report</vt:lpstr>
      <vt:lpstr>Proposal for 3.5 TeV measurements</vt:lpstr>
      <vt:lpstr>Example of 3.5 TeV measurement</vt:lpstr>
      <vt:lpstr>Summary of IR1/5 scans (preliminary)</vt:lpstr>
      <vt:lpstr>Checks with MAD-X </vt:lpstr>
      <vt:lpstr>Closed orbits from random kicks</vt:lpstr>
      <vt:lpstr>MCBX contribution</vt:lpstr>
      <vt:lpstr>Intermediate conclusions</vt:lpstr>
      <vt:lpstr>Comparison: a few numbers in mm</vt:lpstr>
      <vt:lpstr>Preliminary 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Slot allocation of SSS620</dc:title>
  <dc:creator>giovanno</dc:creator>
  <cp:lastModifiedBy>cbracco</cp:lastModifiedBy>
  <cp:revision>1371</cp:revision>
  <dcterms:created xsi:type="dcterms:W3CDTF">2005-10-26T09:47:38Z</dcterms:created>
  <dcterms:modified xsi:type="dcterms:W3CDTF">2011-10-11T16:19:33Z</dcterms:modified>
</cp:coreProperties>
</file>