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Default Extension="png" ContentType="image/png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66" r:id="rId2"/>
  </p:sldMasterIdLst>
  <p:notesMasterIdLst>
    <p:notesMasterId r:id="rId6"/>
  </p:notesMasterIdLst>
  <p:handoutMasterIdLst>
    <p:handoutMasterId r:id="rId7"/>
  </p:handoutMasterIdLst>
  <p:sldIdLst>
    <p:sldId id="257" r:id="rId3"/>
    <p:sldId id="258" r:id="rId4"/>
    <p:sldId id="259" r:id="rId5"/>
  </p:sldIdLst>
  <p:sldSz cx="9144000" cy="6858000" type="screen4x3"/>
  <p:notesSz cx="6731000" cy="98567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EEA"/>
    <a:srgbClr val="996633"/>
    <a:srgbClr val="FFFF66"/>
    <a:srgbClr val="0066FF"/>
    <a:srgbClr val="FF9933"/>
    <a:srgbClr val="008000"/>
    <a:srgbClr val="78D6B9"/>
    <a:srgbClr val="0EBE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5152" autoAdjust="0"/>
  </p:normalViewPr>
  <p:slideViewPr>
    <p:cSldViewPr>
      <p:cViewPr>
        <p:scale>
          <a:sx n="90" d="100"/>
          <a:sy n="90" d="100"/>
        </p:scale>
        <p:origin x="-19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7825" cy="493713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1588" y="0"/>
            <a:ext cx="2917825" cy="493713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89424B1-C27F-46C1-91D0-E06DE5EEE4E2}" type="datetimeFigureOut">
              <a:rPr lang="en-US"/>
              <a:pPr>
                <a:defRPr/>
              </a:pPr>
              <a:t>2/27/2012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61488"/>
            <a:ext cx="2917825" cy="493712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1588" y="9361488"/>
            <a:ext cx="2917825" cy="493712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CB21C4A-7B62-4240-B8ED-4558024363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6238" cy="49212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3175" y="0"/>
            <a:ext cx="2916238" cy="49212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476A311-A580-4B3A-8E9C-8B179EAE48A6}" type="datetimeFigureOut">
              <a:rPr lang="en-US"/>
              <a:pPr>
                <a:defRPr/>
              </a:pPr>
              <a:t>2/27/2012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1538"/>
            <a:ext cx="5384800" cy="4435475"/>
          </a:xfrm>
          <a:prstGeom prst="rect">
            <a:avLst/>
          </a:prstGeom>
        </p:spPr>
        <p:txBody>
          <a:bodyPr vert="horz" lIns="91434" tIns="45717" rIns="91434" bIns="45717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1488"/>
            <a:ext cx="2916238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3175" y="9361488"/>
            <a:ext cx="2916238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2A0528C-CDE6-4C76-A1BC-F8C90CF079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/>
          </p:cNvSpPr>
          <p:nvPr userDrawn="1"/>
        </p:nvSpPr>
        <p:spPr bwMode="auto">
          <a:xfrm>
            <a:off x="179512" y="6525344"/>
            <a:ext cx="8784976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Feb. 28, 2012                                                                         LBOC                                                                              Marc Tavlet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1C8D8-996A-40AC-8A6F-3D4E7CE29521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dirty="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2010-06-29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err="1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dirty="0" smtClean="0"/>
              <a:t>LB</a:t>
            </a:r>
            <a:endParaRPr lang="en-GB" dirty="0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3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6305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2" descr="https://espace.cern.ch/be-dep/images/BE-BeamsDep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17588"/>
            <a:ext cx="19526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+mn-ea"/>
          <a:cs typeface="ＭＳ Ｐゴシック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ＭＳ Ｐゴシック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+mn-ea"/>
          <a:cs typeface="ＭＳ Ｐゴシック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F5A4911-65A5-4E9D-A07A-5A533DDCAE07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  <p:pic>
        <p:nvPicPr>
          <p:cNvPr id="307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6305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2" descr="https://espace.cern.ch/be-dep/images/BE-BeamsDep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263" y="1000125"/>
            <a:ext cx="1982787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+mn-ea"/>
          <a:cs typeface="ＭＳ Ｐゴシック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ＭＳ Ｐゴシック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+mn-ea"/>
          <a:cs typeface="ＭＳ Ｐゴシック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20272" y="6237312"/>
            <a:ext cx="1872208" cy="468288"/>
          </a:xfrm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DA40149-0445-45C0-873B-C699C37D63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mtClean="0"/>
          </a:p>
        </p:txBody>
      </p:sp>
      <p:sp>
        <p:nvSpPr>
          <p:cNvPr id="7170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755576" y="1700808"/>
            <a:ext cx="7628384" cy="158417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4000" b="1" dirty="0" smtClean="0">
                <a:solidFill>
                  <a:schemeClr val="accent2"/>
                </a:solidFill>
              </a:rPr>
              <a:t>LHC DSO tests</a:t>
            </a:r>
            <a:br>
              <a:rPr lang="en-US" sz="4000" b="1" dirty="0" smtClean="0">
                <a:solidFill>
                  <a:schemeClr val="accent2"/>
                </a:solidFill>
              </a:rPr>
            </a:br>
            <a:r>
              <a:rPr lang="en-US" sz="2000" b="1" dirty="0" smtClean="0">
                <a:solidFill>
                  <a:schemeClr val="accent2"/>
                </a:solidFill>
              </a:rPr>
              <a:t>-</a:t>
            </a:r>
            <a:r>
              <a:rPr lang="en-US" sz="2800" b="1" dirty="0" smtClean="0">
                <a:solidFill>
                  <a:schemeClr val="accent2"/>
                </a:solidFill>
              </a:rPr>
              <a:t/>
            </a:r>
            <a:br>
              <a:rPr lang="en-US" sz="2800" b="1" dirty="0" smtClean="0">
                <a:solidFill>
                  <a:schemeClr val="accent2"/>
                </a:solidFill>
              </a:rPr>
            </a:br>
            <a:r>
              <a:rPr lang="en-US" sz="2800" b="1" dirty="0" smtClean="0">
                <a:solidFill>
                  <a:schemeClr val="accent2"/>
                </a:solidFill>
              </a:rPr>
              <a:t>2012 programme</a:t>
            </a:r>
            <a:endParaRPr lang="en-US" sz="4000" b="1" dirty="0" smtClean="0">
              <a:solidFill>
                <a:schemeClr val="accent2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135063" y="3429000"/>
            <a:ext cx="6873875" cy="36004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Marc Tavlet,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BE-DSO + BE-Safety_Unit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BE-OP, GS-ASE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4149080"/>
            <a:ext cx="72497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sz="2000" dirty="0" smtClean="0"/>
              <a:t>Preparation before Thursday:</a:t>
            </a:r>
          </a:p>
          <a:p>
            <a:pPr>
              <a:lnSpc>
                <a:spcPts val="1200"/>
              </a:lnSpc>
              <a:buFont typeface="Arial" pitchFamily="34" charset="0"/>
              <a:buChar char="•"/>
            </a:pPr>
            <a:endParaRPr lang="en-US" sz="1600" dirty="0" smtClean="0"/>
          </a:p>
          <a:p>
            <a:pPr>
              <a:lnSpc>
                <a:spcPts val="2400"/>
              </a:lnSpc>
              <a:buFont typeface="Arial" pitchFamily="34" charset="0"/>
              <a:buChar char="•"/>
            </a:pPr>
            <a:r>
              <a:rPr lang="en-US" dirty="0" smtClean="0"/>
              <a:t> Patrol everywhere, tunnel &amp; caverns (BE-OP + EN-MEF + GS-ASE)</a:t>
            </a:r>
          </a:p>
          <a:p>
            <a:pPr>
              <a:lnSpc>
                <a:spcPts val="2400"/>
              </a:lnSpc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All EIS-f  back in chain (DSO + GS-ASE)</a:t>
            </a:r>
          </a:p>
          <a:p>
            <a:pPr>
              <a:lnSpc>
                <a:spcPts val="2400"/>
              </a:lnSpc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Info displayed on SIP (BE-OP)</a:t>
            </a:r>
          </a:p>
          <a:p>
            <a:pPr>
              <a:lnSpc>
                <a:spcPts val="2400"/>
              </a:lnSpc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IMPACT completed (DSO + BE-OP + EN-MEF + GS-ASE)</a:t>
            </a:r>
          </a:p>
          <a:p>
            <a:pPr>
              <a:lnSpc>
                <a:spcPts val="2400"/>
              </a:lnSpc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Clean LASS alarm logs (GS-ASE)</a:t>
            </a:r>
          </a:p>
          <a:p>
            <a:pPr>
              <a:lnSpc>
                <a:spcPts val="24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20272" y="6237312"/>
            <a:ext cx="1872208" cy="468288"/>
          </a:xfrm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DA40149-0445-45C0-873B-C699C37D63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mtClean="0"/>
          </a:p>
        </p:txBody>
      </p:sp>
      <p:sp>
        <p:nvSpPr>
          <p:cNvPr id="7170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611560" y="1556792"/>
            <a:ext cx="8136904" cy="489654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>
              <a:lnSpc>
                <a:spcPts val="3600"/>
              </a:lnSpc>
              <a:spcAft>
                <a:spcPts val="2400"/>
              </a:spcAft>
            </a:pPr>
            <a:r>
              <a:rPr lang="en-US" sz="2800" b="1" dirty="0" smtClean="0">
                <a:solidFill>
                  <a:schemeClr val="accent2"/>
                </a:solidFill>
              </a:rPr>
              <a:t>		   Thursday 1 March </a:t>
            </a:r>
            <a:r>
              <a:rPr lang="en-US" sz="2000" dirty="0" smtClean="0">
                <a:solidFill>
                  <a:schemeClr val="accent2"/>
                </a:solidFill>
              </a:rPr>
              <a:t>(from 8 to 11:45 am)</a:t>
            </a:r>
            <a:r>
              <a:rPr lang="en-US" sz="2800" b="1" dirty="0" smtClean="0">
                <a:solidFill>
                  <a:schemeClr val="accent2"/>
                </a:solidFill>
              </a:rPr>
              <a:t/>
            </a:r>
            <a:br>
              <a:rPr lang="en-US" sz="2800" b="1" dirty="0" smtClean="0">
                <a:solidFill>
                  <a:schemeClr val="accent2"/>
                </a:solidFill>
              </a:rPr>
            </a:br>
            <a:r>
              <a:rPr lang="en-US" sz="2000" dirty="0" smtClean="0">
                <a:solidFill>
                  <a:schemeClr val="accent2"/>
                </a:solidFill>
              </a:rPr>
              <a:t>Start with TI2, TI8 tests (intrusion </a:t>
            </a:r>
            <a: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  <a:t> need to trip ch.3 &amp; ch.5 /SPS</a:t>
            </a:r>
            <a:b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</a:br>
            <a: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  <a:t>Either keep ch.3 &amp; ch.5 /SPS tripped or trip </a:t>
            </a:r>
            <a:b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</a:br>
            <a: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  <a:t>Test “voie cablée” (hard-wired loop) </a:t>
            </a:r>
            <a:b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</a:br>
            <a: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  <a:t>	 Evac will ring</a:t>
            </a:r>
            <a:b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</a:br>
            <a: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  <a:t>	 Trip of ch.1 &amp; ch.8 /LHC</a:t>
            </a:r>
            <a:b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</a:br>
            <a: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  <a:t>Test in Access mode + 2 EIS-f unsafe </a:t>
            </a:r>
            <a:b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</a:br>
            <a: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  <a:t>	 Evac will ring</a:t>
            </a:r>
            <a:b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</a:br>
            <a: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  <a:t>	 Trip of ch.1 &amp; ch.8 /LHC </a:t>
            </a:r>
            <a:b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</a:br>
            <a: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  <a:t>Consignation of TEDs from ch.1 &amp; ch.8 /LHC, in beam</a:t>
            </a:r>
            <a:r>
              <a:rPr lang="en-US" sz="2000" dirty="0" smtClean="0">
                <a:solidFill>
                  <a:schemeClr val="accent2"/>
                </a:solidFill>
              </a:rPr>
              <a:t/>
            </a:r>
            <a:br>
              <a:rPr lang="en-US" sz="2000" dirty="0" smtClean="0">
                <a:solidFill>
                  <a:schemeClr val="accent2"/>
                </a:solidFill>
              </a:rPr>
            </a:br>
            <a:r>
              <a:rPr lang="en-US" sz="2000" dirty="0" smtClean="0">
                <a:solidFill>
                  <a:schemeClr val="accent2"/>
                </a:solidFill>
              </a:rPr>
              <a:t> </a:t>
            </a:r>
            <a:br>
              <a:rPr lang="en-US" sz="2000" dirty="0" smtClean="0">
                <a:solidFill>
                  <a:schemeClr val="accent2"/>
                </a:solidFill>
              </a:rPr>
            </a:br>
            <a:endParaRPr lang="en-US" dirty="0" smtClean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6136" y="3573016"/>
            <a:ext cx="3738855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Staff needed =</a:t>
            </a:r>
          </a:p>
          <a:p>
            <a:endParaRPr lang="en-US" sz="1000" dirty="0" smtClean="0"/>
          </a:p>
          <a:p>
            <a:pPr>
              <a:buFontTx/>
              <a:buChar char="-"/>
            </a:pPr>
            <a:r>
              <a:rPr lang="en-US" dirty="0" smtClean="0"/>
              <a:t> DSO in CCC</a:t>
            </a:r>
          </a:p>
          <a:p>
            <a:pPr>
              <a:buFontTx/>
              <a:buChar char="-"/>
            </a:pPr>
            <a:r>
              <a:rPr lang="en-US" dirty="0" smtClean="0"/>
              <a:t> GS-ASE in CCC and CCR</a:t>
            </a:r>
          </a:p>
          <a:p>
            <a:pPr>
              <a:buFontTx/>
              <a:buChar char="-"/>
            </a:pPr>
            <a:r>
              <a:rPr lang="en-US" dirty="0" smtClean="0"/>
              <a:t> TE-EPC for consignation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20272" y="6237312"/>
            <a:ext cx="1872208" cy="468288"/>
          </a:xfrm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DA40149-0445-45C0-873B-C699C37D63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mtClean="0"/>
          </a:p>
        </p:txBody>
      </p:sp>
      <p:sp>
        <p:nvSpPr>
          <p:cNvPr id="7170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611560" y="1556792"/>
            <a:ext cx="7992888" cy="489654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>
              <a:lnSpc>
                <a:spcPts val="3600"/>
              </a:lnSpc>
              <a:spcAft>
                <a:spcPts val="2400"/>
              </a:spcAft>
            </a:pPr>
            <a:r>
              <a:rPr lang="en-US" sz="2800" b="1" dirty="0" smtClean="0">
                <a:solidFill>
                  <a:schemeClr val="accent2"/>
                </a:solidFill>
              </a:rPr>
              <a:t>		    Friday 2 March </a:t>
            </a:r>
            <a:r>
              <a:rPr lang="en-US" sz="2000" dirty="0" smtClean="0">
                <a:solidFill>
                  <a:schemeClr val="accent2"/>
                </a:solidFill>
              </a:rPr>
              <a:t>(from 8 am to 5 pm)</a:t>
            </a:r>
            <a:r>
              <a:rPr lang="en-US" sz="2800" b="1" dirty="0" smtClean="0">
                <a:solidFill>
                  <a:schemeClr val="accent2"/>
                </a:solidFill>
              </a:rPr>
              <a:t/>
            </a:r>
            <a:br>
              <a:rPr lang="en-US" sz="2800" b="1" dirty="0" smtClean="0">
                <a:solidFill>
                  <a:schemeClr val="accent2"/>
                </a:solidFill>
              </a:rPr>
            </a:br>
            <a:r>
              <a:rPr lang="en-US" sz="2800" b="1" dirty="0" smtClean="0">
                <a:solidFill>
                  <a:schemeClr val="accent2"/>
                </a:solidFill>
              </a:rPr>
              <a:t/>
            </a:r>
            <a:br>
              <a:rPr lang="en-US" sz="2800" b="1" dirty="0" smtClean="0">
                <a:solidFill>
                  <a:schemeClr val="accent2"/>
                </a:solidFill>
              </a:rPr>
            </a:br>
            <a:r>
              <a:rPr lang="en-US" sz="2000" dirty="0" smtClean="0">
                <a:solidFill>
                  <a:schemeClr val="accent2"/>
                </a:solidFill>
              </a:rPr>
              <a:t>Intrusion tests ; at least 1 at each Point</a:t>
            </a:r>
            <a: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  <a:t/>
            </a:r>
            <a:b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</a:br>
            <a: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  <a:t>	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(Interuption around 10:30~11:00 for a VIP visit with the DG)</a:t>
            </a:r>
            <a:b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</a:br>
            <a:r>
              <a:rPr lang="en-US" sz="2000" smtClean="0">
                <a:solidFill>
                  <a:schemeClr val="accent2"/>
                </a:solidFill>
                <a:sym typeface="Wingdings" pitchFamily="2" charset="2"/>
              </a:rPr>
              <a:t/>
            </a:r>
            <a:br>
              <a:rPr lang="en-US" sz="2000" smtClean="0">
                <a:solidFill>
                  <a:schemeClr val="accent2"/>
                </a:solidFill>
                <a:sym typeface="Wingdings" pitchFamily="2" charset="2"/>
              </a:rPr>
            </a:br>
            <a:r>
              <a:rPr lang="en-US" sz="2000" smtClean="0">
                <a:solidFill>
                  <a:schemeClr val="accent2"/>
                </a:solidFill>
                <a:sym typeface="Wingdings" pitchFamily="2" charset="2"/>
              </a:rPr>
              <a:t>Patrol completed</a:t>
            </a:r>
            <a:br>
              <a:rPr lang="en-US" sz="2000" smtClean="0">
                <a:solidFill>
                  <a:schemeClr val="accent2"/>
                </a:solidFill>
                <a:sym typeface="Wingdings" pitchFamily="2" charset="2"/>
              </a:rPr>
            </a:br>
            <a:r>
              <a:rPr lang="en-US" sz="2000" smtClean="0">
                <a:solidFill>
                  <a:schemeClr val="accent2"/>
                </a:solidFill>
                <a:sym typeface="Wingdings" pitchFamily="2" charset="2"/>
              </a:rPr>
              <a:t>Put </a:t>
            </a:r>
            <a: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  <a:t>TEDs back into ch.1 &amp; ch.8 /</a:t>
            </a:r>
            <a: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  <a:t>LHC</a:t>
            </a:r>
            <a:b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</a:br>
            <a:r>
              <a:rPr lang="en-US" sz="2000" dirty="0" smtClean="0">
                <a:solidFill>
                  <a:schemeClr val="accent2"/>
                </a:solidFill>
              </a:rPr>
              <a:t/>
            </a:r>
            <a:br>
              <a:rPr lang="en-US" sz="2000" dirty="0" smtClean="0">
                <a:solidFill>
                  <a:schemeClr val="accent2"/>
                </a:solidFill>
              </a:rPr>
            </a:br>
            <a:r>
              <a:rPr lang="en-US" sz="2000" dirty="0" smtClean="0">
                <a:solidFill>
                  <a:schemeClr val="accent2"/>
                </a:solidFill>
              </a:rPr>
              <a:t> </a:t>
            </a:r>
            <a:br>
              <a:rPr lang="en-US" sz="2000" dirty="0" smtClean="0">
                <a:solidFill>
                  <a:schemeClr val="accent2"/>
                </a:solidFill>
              </a:rPr>
            </a:br>
            <a:endParaRPr lang="en-US" dirty="0" smtClean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96136" y="3805297"/>
            <a:ext cx="373885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Staff needed =</a:t>
            </a:r>
          </a:p>
          <a:p>
            <a:endParaRPr lang="en-US" sz="1000" dirty="0" smtClean="0"/>
          </a:p>
          <a:p>
            <a:pPr>
              <a:buFontTx/>
              <a:buChar char="-"/>
            </a:pPr>
            <a:r>
              <a:rPr lang="en-US" dirty="0" smtClean="0"/>
              <a:t> DSO in CCC</a:t>
            </a:r>
          </a:p>
          <a:p>
            <a:pPr>
              <a:buFontTx/>
              <a:buChar char="-"/>
            </a:pPr>
            <a:r>
              <a:rPr lang="en-US" dirty="0" smtClean="0"/>
              <a:t> BE-OP in CCC and tunnel</a:t>
            </a:r>
          </a:p>
          <a:p>
            <a:pPr>
              <a:buFontTx/>
              <a:buChar char="-"/>
            </a:pPr>
            <a:r>
              <a:rPr lang="en-US" dirty="0" smtClean="0"/>
              <a:t> GS-ASE in CCC and tunnel</a:t>
            </a:r>
          </a:p>
          <a:p>
            <a:pPr>
              <a:buFontTx/>
              <a:buChar char="-"/>
            </a:pPr>
            <a:r>
              <a:rPr lang="en-US" dirty="0" smtClean="0"/>
              <a:t> EN-MEF in tunnel</a:t>
            </a:r>
          </a:p>
          <a:p>
            <a:pPr>
              <a:buFontTx/>
              <a:buChar char="-"/>
            </a:pPr>
            <a:r>
              <a:rPr lang="en-US" dirty="0" smtClean="0"/>
              <a:t> GLIMOS in caverns</a:t>
            </a:r>
          </a:p>
          <a:p>
            <a:pPr>
              <a:buFontTx/>
              <a:buChar char="-"/>
            </a:pPr>
            <a:r>
              <a:rPr lang="en-US" dirty="0" smtClean="0"/>
              <a:t> TE-EPC for consignation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Powerpoint_presentation">
  <a:themeElements>
    <a:clrScheme name="Template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6">
      <a:majorFont>
        <a:latin typeface="Arial"/>
        <a:ea typeface="ＭＳ Ｐゴシック"/>
        <a:cs typeface="ＭＳ Ｐゴシック"/>
      </a:majorFont>
      <a:minorFont>
        <a:latin typeface="Optima Medium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Template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owerpoint_presentation">
  <a:themeElements>
    <a:clrScheme name="Template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6">
      <a:majorFont>
        <a:latin typeface="Arial"/>
        <a:ea typeface="ＭＳ Ｐゴシック"/>
        <a:cs typeface="ＭＳ Ｐゴシック"/>
      </a:majorFont>
      <a:minorFont>
        <a:latin typeface="Optima Medium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Template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Powerpoint_presentation</Template>
  <TotalTime>1141</TotalTime>
  <Words>121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Powerpoint_presentation</vt:lpstr>
      <vt:lpstr>1_Powerpoint_presentation</vt:lpstr>
      <vt:lpstr>LHC DSO tests - 2012 programme</vt:lpstr>
      <vt:lpstr>     Thursday 1 March (from 8 to 11:45 am) Start with TI2, TI8 tests (intrusion  need to trip ch.3 &amp; ch.5 /SPS Either keep ch.3 &amp; ch.5 /SPS tripped or trip  Test “voie cablée” (hard-wired loop)    Evac will ring   Trip of ch.1 &amp; ch.8 /LHC Test in Access mode + 2 EIS-f unsafe    Evac will ring   Trip of ch.1 &amp; ch.8 /LHC  Consignation of TEDs from ch.1 &amp; ch.8 /LHC, in beam   </vt:lpstr>
      <vt:lpstr>      Friday 2 March (from 8 am to 5 pm)  Intrusion tests ; at least 1 at each Point  (Interuption around 10:30~11:00 for a VIP visit with the DG)  Patrol completed Put TEDs back into ch.1 &amp; ch.8 /LHC    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 Author  Date</dc:title>
  <dc:creator>adiluca</dc:creator>
  <cp:lastModifiedBy>tavlet</cp:lastModifiedBy>
  <cp:revision>76</cp:revision>
  <dcterms:created xsi:type="dcterms:W3CDTF">2010-06-29T07:05:24Z</dcterms:created>
  <dcterms:modified xsi:type="dcterms:W3CDTF">2012-02-27T18:05:03Z</dcterms:modified>
</cp:coreProperties>
</file>