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9187" autoAdjust="0"/>
  </p:normalViewPr>
  <p:slideViewPr>
    <p:cSldViewPr snapToGrid="0" snapToObjects="1">
      <p:cViewPr>
        <p:scale>
          <a:sx n="99" d="100"/>
          <a:sy n="99" d="100"/>
        </p:scale>
        <p:origin x="-192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1A43A-FDC2-D142-8441-9322CDF47778}" type="datetimeFigureOut">
              <a:rPr lang="en-US" smtClean="0"/>
              <a:t>3/6/12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DF856-A724-164B-87E1-97F13EFB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507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7BB2E-CC62-AA46-9EEA-5D357175EAE8}" type="datetimeFigureOut">
              <a:rPr lang="en-US" smtClean="0"/>
              <a:t>3/6/12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FFA9E-9086-504D-A276-76F43E5BC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504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B998-B8A6-664D-ADF9-FA1E9316535A}" type="datetime1">
              <a:rPr lang="en-US" smtClean="0"/>
              <a:t>3/6/12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Alemany LBOC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ED62-5607-C844-8007-BF4FC8D6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F357-3AF5-A245-9D1B-B7A1BBC56E48}" type="datetime1">
              <a:rPr lang="en-US" smtClean="0"/>
              <a:t>3/6/12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Alemany LBOC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ED62-5607-C844-8007-BF4FC8D6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5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BCA9-5D4B-9643-839B-E6EB327ADBFF}" type="datetime1">
              <a:rPr lang="en-US" smtClean="0"/>
              <a:t>3/6/12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Alemany LBOC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ED62-5607-C844-8007-BF4FC8D6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8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2CA0-354A-F046-82A1-2E689AC18E9B}" type="datetime1">
              <a:rPr lang="en-US" smtClean="0"/>
              <a:t>3/6/12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Alemany LBOC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ED62-5607-C844-8007-BF4FC8D6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9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44B4-6BB8-CA48-A9E7-14726D7D9B9C}" type="datetime1">
              <a:rPr lang="en-US" smtClean="0"/>
              <a:t>3/6/12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Alemany LBOC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ED62-5607-C844-8007-BF4FC8D6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1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A988-3B87-9B46-AC45-79260CC78FD1}" type="datetime1">
              <a:rPr lang="en-US" smtClean="0"/>
              <a:t>3/6/12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Alemany LBOC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ED62-5607-C844-8007-BF4FC8D6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8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362E-17CF-224B-94D7-13314F7F03EF}" type="datetime1">
              <a:rPr lang="en-US" smtClean="0"/>
              <a:t>3/6/12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Alemany LBOC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ED62-5607-C844-8007-BF4FC8D6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6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5BD1-0030-C248-897A-C4BF628B52D3}" type="datetime1">
              <a:rPr lang="en-US" smtClean="0"/>
              <a:t>3/6/12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Alemany LBOC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ED62-5607-C844-8007-BF4FC8D6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9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FB3C-1CC1-6943-82D8-A6AD6A0B1254}" type="datetime1">
              <a:rPr lang="en-US" smtClean="0"/>
              <a:t>3/6/12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Alemany LBOC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ED62-5607-C844-8007-BF4FC8D6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1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056-41F4-7A4E-9C07-525A85B549B7}" type="datetime1">
              <a:rPr lang="en-US" smtClean="0"/>
              <a:t>3/6/12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Alemany LBOC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ED62-5607-C844-8007-BF4FC8D6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59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945D-3383-404B-AA9D-0E717458E052}" type="datetime1">
              <a:rPr lang="en-US" smtClean="0"/>
              <a:t>3/6/12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Alemany LBOC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ED62-5607-C844-8007-BF4FC8D6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3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DA538-5586-E940-95AA-4DF0BE3073A4}" type="datetime1">
              <a:rPr lang="en-US" smtClean="0"/>
              <a:t>3/6/12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R. Alemany LBOC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8ED62-5607-C844-8007-BF4FC8D6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9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.png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4.png"/><Relationship Id="rId7" Type="http://schemas.openxmlformats.org/officeDocument/2006/relationships/package" Target="../embeddings/Microsoft_Word_Document3.docx"/><Relationship Id="rId8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LHCb</a:t>
            </a:r>
            <a:r>
              <a:rPr lang="en-US" dirty="0"/>
              <a:t> External </a:t>
            </a:r>
            <a:r>
              <a:rPr lang="en-US" b="1" dirty="0" smtClean="0">
                <a:solidFill>
                  <a:srgbClr val="0000FF"/>
                </a:solidFill>
              </a:rPr>
              <a:t>V</a:t>
            </a:r>
            <a:r>
              <a:rPr lang="en-US" dirty="0" smtClean="0"/>
              <a:t> Crossing </a:t>
            </a:r>
            <a:r>
              <a:rPr lang="en-US" dirty="0"/>
              <a:t>Angle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J. </a:t>
            </a:r>
            <a:r>
              <a:rPr lang="en-US" dirty="0" err="1" smtClean="0"/>
              <a:t>Wenninger</a:t>
            </a:r>
            <a:r>
              <a:rPr lang="en-US" dirty="0" smtClean="0"/>
              <a:t>, D. </a:t>
            </a:r>
            <a:r>
              <a:rPr lang="en-US" dirty="0" err="1" smtClean="0"/>
              <a:t>Jacquet</a:t>
            </a:r>
            <a:r>
              <a:rPr lang="en-US" dirty="0" smtClean="0"/>
              <a:t>, R. Alemany</a:t>
            </a:r>
          </a:p>
          <a:p>
            <a:r>
              <a:rPr lang="en-US" dirty="0" smtClean="0"/>
              <a:t>B. </a:t>
            </a:r>
            <a:r>
              <a:rPr lang="en-US" dirty="0" err="1" smtClean="0"/>
              <a:t>Holzer</a:t>
            </a:r>
            <a:r>
              <a:rPr lang="en-US" dirty="0" smtClean="0"/>
              <a:t>, W. Herr</a:t>
            </a:r>
          </a:p>
          <a:p>
            <a:r>
              <a:rPr lang="en-US" dirty="0" smtClean="0"/>
              <a:t>R. Bruce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40BC-6EC8-8A4E-8681-79AF6A839C39}" type="datetime1">
              <a:rPr lang="en-US" smtClean="0"/>
              <a:t>3/6/12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Alemany LBOC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68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464" y="215158"/>
            <a:ext cx="3185160" cy="2244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118" y="215158"/>
            <a:ext cx="3177540" cy="2228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121" y="2463101"/>
            <a:ext cx="3185160" cy="2225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8730" y="4650897"/>
            <a:ext cx="3177540" cy="22440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0500"/>
            <a:ext cx="3166110" cy="2240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8780" y="2463101"/>
            <a:ext cx="3173730" cy="2236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463101"/>
            <a:ext cx="3181350" cy="223647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592845" y="-110030"/>
            <a:ext cx="2117725" cy="527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rgbClr val="0000FF"/>
                </a:solidFill>
              </a:rPr>
              <a:t>METHOD 2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6" name="Left-Right Arrow 15"/>
          <p:cNvSpPr/>
          <p:nvPr/>
        </p:nvSpPr>
        <p:spPr>
          <a:xfrm rot="5400000">
            <a:off x="7925891" y="1202713"/>
            <a:ext cx="284787" cy="15766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124026" y="1063638"/>
            <a:ext cx="539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±4σ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927B-F33C-754C-8128-280BF10885ED}" type="datetime1">
              <a:rPr lang="en-US" smtClean="0"/>
              <a:t>3/6/12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Alemany LBOC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4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The procedure works if: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We accept a max of 8σ beam separation at the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25 ns encounters.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Collimators accept an asymmetry of &lt; 1σ in the TCT settings </a:t>
            </a:r>
            <a:r>
              <a:rPr lang="en-US" sz="2000" dirty="0" err="1" smtClean="0"/>
              <a:t>w.r.t</a:t>
            </a:r>
            <a:r>
              <a:rPr lang="en-US" sz="2000" dirty="0" smtClean="0"/>
              <a:t>. beam position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Time estimate is 3 to 4 minutes </a:t>
            </a:r>
            <a:r>
              <a:rPr lang="en-US" sz="2000" dirty="0" smtClean="0">
                <a:sym typeface="Wingdings"/>
              </a:rPr>
              <a:t> fits in the 393 s from IP8 β*=3 m to end of collision BP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ym typeface="Wingdings"/>
              </a:rPr>
              <a:t>However, the functions will have to adapt to the stopping points during the squeeze of IP1/5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ym typeface="Wingdings"/>
              </a:rPr>
              <a:t>Vertical Crossing angle created in </a:t>
            </a:r>
            <a:r>
              <a:rPr lang="en-US" sz="2000" dirty="0" err="1" smtClean="0">
                <a:sym typeface="Wingdings"/>
              </a:rPr>
              <a:t>madx</a:t>
            </a:r>
            <a:endParaRPr lang="en-US" sz="2000" dirty="0" smtClean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ym typeface="Wingdings"/>
              </a:rPr>
              <a:t>KNOBS under 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>
                <a:sym typeface="Wingdings"/>
              </a:rPr>
              <a:t>Lumi</a:t>
            </a:r>
            <a:r>
              <a:rPr lang="en-US" sz="2000" dirty="0" smtClean="0">
                <a:sym typeface="Wingdings"/>
              </a:rPr>
              <a:t>-scan application being adapted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ym typeface="Wingdings"/>
              </a:rPr>
              <a:t>The best solution (to our knowledge) is if aperture available at injection  do this at injection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54FA-1634-0643-A7C1-C01C6B571FEB}" type="datetime1">
              <a:rPr lang="en-US" smtClean="0"/>
              <a:t>3/6/12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Alemany LBOC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20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LHCb</a:t>
            </a:r>
            <a:r>
              <a:rPr lang="en-US" dirty="0"/>
              <a:t> External </a:t>
            </a:r>
            <a:r>
              <a:rPr lang="en-US" dirty="0" smtClean="0"/>
              <a:t>V Crossing </a:t>
            </a:r>
            <a:r>
              <a:rPr lang="en-US" dirty="0"/>
              <a:t>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Reminder: </a:t>
            </a:r>
          </a:p>
          <a:p>
            <a:pPr lvl="1"/>
            <a:r>
              <a:rPr lang="en-US" dirty="0" smtClean="0"/>
              <a:t>HOR: Ext H Crossing Angle + </a:t>
            </a:r>
            <a:r>
              <a:rPr lang="en-US" dirty="0" err="1" smtClean="0"/>
              <a:t>LHCb</a:t>
            </a:r>
            <a:r>
              <a:rPr lang="en-US" dirty="0" smtClean="0"/>
              <a:t> dipole</a:t>
            </a:r>
          </a:p>
          <a:p>
            <a:pPr lvl="1"/>
            <a:r>
              <a:rPr lang="en-US" dirty="0" smtClean="0"/>
              <a:t>VER: Separation plane</a:t>
            </a:r>
          </a:p>
          <a:p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For </a:t>
            </a:r>
            <a:r>
              <a:rPr lang="en-US" dirty="0" err="1" smtClean="0"/>
              <a:t>LHCb</a:t>
            </a:r>
            <a:r>
              <a:rPr lang="en-US" dirty="0" smtClean="0"/>
              <a:t> dipole negative polarity, the beams at the 1st 25 ns parasitic encounters are not separated enough and therefore when running at 25 ns this polarity is forbidden.</a:t>
            </a:r>
          </a:p>
          <a:p>
            <a:pPr lvl="1"/>
            <a:r>
              <a:rPr lang="en-US" dirty="0" smtClean="0"/>
              <a:t>Different total crossing angles = f( </a:t>
            </a:r>
            <a:r>
              <a:rPr lang="en-US" dirty="0" err="1" smtClean="0"/>
              <a:t>LHCb</a:t>
            </a:r>
            <a:r>
              <a:rPr lang="en-US" dirty="0" smtClean="0"/>
              <a:t> polarity)</a:t>
            </a:r>
          </a:p>
          <a:p>
            <a:pPr lvl="2"/>
            <a:r>
              <a:rPr lang="en-US" dirty="0" smtClean="0"/>
              <a:t>Different machine settings</a:t>
            </a:r>
          </a:p>
          <a:p>
            <a:pPr lvl="2"/>
            <a:r>
              <a:rPr lang="en-US" dirty="0" smtClean="0"/>
              <a:t>Systematic uncertainty in the vertex determination</a:t>
            </a:r>
          </a:p>
          <a:p>
            <a:r>
              <a:rPr lang="en-US" dirty="0" smtClean="0">
                <a:latin typeface="Calibri" pitchFamily="34" charset="0"/>
              </a:rPr>
              <a:t>First proposal for a solution </a:t>
            </a:r>
            <a:r>
              <a:rPr lang="en-US" dirty="0" smtClean="0">
                <a:latin typeface="Calibri" pitchFamily="34" charset="0"/>
                <a:sym typeface="Wingdings"/>
              </a:rPr>
              <a:t></a:t>
            </a:r>
            <a:r>
              <a:rPr lang="en-US" dirty="0" smtClean="0">
                <a:latin typeface="Calibri" pitchFamily="34" charset="0"/>
              </a:rPr>
              <a:t> W. Herr and Y. </a:t>
            </a:r>
            <a:r>
              <a:rPr lang="en-US" dirty="0" err="1" smtClean="0">
                <a:latin typeface="Calibri" pitchFamily="34" charset="0"/>
              </a:rPr>
              <a:t>Papaphilippou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LHC Project Report 1009 (Jan 2007) </a:t>
            </a:r>
            <a:r>
              <a:rPr lang="en-US" dirty="0" smtClean="0">
                <a:latin typeface="Calibri" pitchFamily="34" charset="0"/>
              </a:rPr>
              <a:t>&amp;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Also MD4 2011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254A-BEC4-9140-BE96-946B3CCAAE72}" type="datetime1">
              <a:rPr lang="en-US" smtClean="0"/>
              <a:t>3/6/12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Alemany LBOC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20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34954" y="1955626"/>
            <a:ext cx="7554846" cy="3905177"/>
            <a:chOff x="673100" y="2235837"/>
            <a:chExt cx="6593646" cy="299470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1641"/>
            <a:stretch/>
          </p:blipFill>
          <p:spPr>
            <a:xfrm>
              <a:off x="673100" y="2288757"/>
              <a:ext cx="3631775" cy="289732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5821" y="2235837"/>
              <a:ext cx="3080925" cy="299470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34954" y="370432"/>
            <a:ext cx="531427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Proposed Solution: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Eliminate the External H crossing angle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Introduce an  External V crossing angle</a:t>
            </a:r>
            <a:endParaRPr lang="en-US" sz="2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59BE-1974-004E-A128-22D2401FAC80}" type="datetime1">
              <a:rPr lang="en-US" smtClean="0"/>
              <a:t>3/6/12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Alemany LBOC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51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681" y="533700"/>
            <a:ext cx="79231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rgbClr val="0000FF"/>
                </a:solidFill>
              </a:rPr>
              <a:t>GOALS: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D</a:t>
            </a:r>
            <a:r>
              <a:rPr lang="en-US" sz="2400" dirty="0" smtClean="0"/>
              <a:t>etermine </a:t>
            </a:r>
            <a:r>
              <a:rPr lang="en-US" sz="2400" dirty="0"/>
              <a:t>if </a:t>
            </a:r>
            <a:r>
              <a:rPr lang="en-US" sz="2400" dirty="0">
                <a:solidFill>
                  <a:srgbClr val="FF0000"/>
                </a:solidFill>
              </a:rPr>
              <a:t>different tertiary collimators </a:t>
            </a:r>
            <a:r>
              <a:rPr lang="en-US" sz="2400" dirty="0"/>
              <a:t>(TCT) </a:t>
            </a:r>
            <a:r>
              <a:rPr lang="en-US" sz="2400" dirty="0">
                <a:solidFill>
                  <a:srgbClr val="FF0000"/>
                </a:solidFill>
              </a:rPr>
              <a:t>settings</a:t>
            </a:r>
            <a:r>
              <a:rPr lang="en-US" sz="2400" dirty="0"/>
              <a:t> are needed as a function of the </a:t>
            </a:r>
            <a:r>
              <a:rPr lang="en-US" sz="2400" dirty="0" err="1"/>
              <a:t>LHCb</a:t>
            </a:r>
            <a:r>
              <a:rPr lang="en-US" sz="2400" dirty="0"/>
              <a:t> polarity; </a:t>
            </a:r>
            <a:endParaRPr lang="en-US" sz="2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I</a:t>
            </a:r>
            <a:r>
              <a:rPr lang="en-US" sz="2400" dirty="0" smtClean="0"/>
              <a:t>dentify </a:t>
            </a:r>
            <a:r>
              <a:rPr lang="en-US" sz="2400" dirty="0"/>
              <a:t>a method that satisfies the </a:t>
            </a:r>
            <a:r>
              <a:rPr lang="en-US" sz="2400" dirty="0" smtClean="0"/>
              <a:t>following </a:t>
            </a:r>
            <a:r>
              <a:rPr lang="en-US" sz="2400" dirty="0"/>
              <a:t>requirements: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No head</a:t>
            </a:r>
            <a:r>
              <a:rPr lang="en-US" sz="2400" dirty="0">
                <a:solidFill>
                  <a:srgbClr val="FF0000"/>
                </a:solidFill>
              </a:rPr>
              <a:t>-on collisions </a:t>
            </a:r>
            <a:r>
              <a:rPr lang="en-US" sz="2400" dirty="0"/>
              <a:t>are built up during the process</a:t>
            </a:r>
            <a:r>
              <a:rPr lang="en-US" sz="2400" dirty="0" smtClean="0"/>
              <a:t>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>
                <a:solidFill>
                  <a:srgbClr val="FF0000"/>
                </a:solidFill>
              </a:rPr>
              <a:t>beam separation at the 50 ns encounters is ≥12σ </a:t>
            </a:r>
            <a:r>
              <a:rPr lang="en-US" sz="2400" dirty="0"/>
              <a:t>in at least one of the planes or in the tilted </a:t>
            </a:r>
            <a:r>
              <a:rPr lang="en-US" sz="2400" dirty="0" smtClean="0"/>
              <a:t>plane.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Be </a:t>
            </a:r>
            <a:r>
              <a:rPr lang="en-US" sz="2400" dirty="0"/>
              <a:t>to be able to keep the ≥12σ separation at the first 25 ns parasitic encounter.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B4C5-EF23-AF40-86B2-9E0000EC3E6F}" type="datetime1">
              <a:rPr lang="en-US" smtClean="0"/>
              <a:t>3/6/12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Alemany LBOC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8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7217" y="576324"/>
            <a:ext cx="8705389" cy="5570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Operational </a:t>
            </a:r>
            <a:r>
              <a:rPr lang="en-US" sz="2000" b="1" dirty="0">
                <a:solidFill>
                  <a:srgbClr val="0000FF"/>
                </a:solidFill>
              </a:rPr>
              <a:t>scenarios analyzed</a:t>
            </a:r>
          </a:p>
          <a:p>
            <a:r>
              <a:rPr lang="en-US" sz="1600" dirty="0"/>
              <a:t>The following three methods have been investigated</a:t>
            </a:r>
            <a:r>
              <a:rPr lang="en-US" sz="1600" dirty="0" smtClean="0"/>
              <a:t>: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0000FF"/>
                </a:solidFill>
              </a:rPr>
              <a:t>METHOD 1:</a:t>
            </a:r>
            <a:endParaRPr lang="en-US" sz="1600" dirty="0">
              <a:solidFill>
                <a:srgbClr val="0000FF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Reduce the vertical separation in IP8 to 2x100 </a:t>
            </a:r>
            <a:r>
              <a:rPr lang="en-US" sz="1600" dirty="0" err="1"/>
              <a:t>μm</a:t>
            </a:r>
            <a:r>
              <a:rPr lang="en-US" sz="1600" dirty="0"/>
              <a:t> between both </a:t>
            </a:r>
            <a:r>
              <a:rPr lang="en-US" sz="1600" dirty="0" smtClean="0"/>
              <a:t>beams.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/>
              <a:t>Separate </a:t>
            </a:r>
            <a:r>
              <a:rPr lang="en-US" sz="1600" dirty="0"/>
              <a:t>the beams horizontally to 2x42 </a:t>
            </a:r>
            <a:r>
              <a:rPr lang="en-US" sz="1600" dirty="0" err="1"/>
              <a:t>μm</a:t>
            </a:r>
            <a:r>
              <a:rPr lang="en-US" sz="1600" dirty="0"/>
              <a:t>. In this way the beams lie already along the leveling </a:t>
            </a:r>
            <a:r>
              <a:rPr lang="en-US" sz="1600" dirty="0" smtClean="0"/>
              <a:t>direction.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/>
              <a:t>Build </a:t>
            </a:r>
            <a:r>
              <a:rPr lang="en-US" sz="1600" dirty="0"/>
              <a:t>up the vertical crossing angle as fast as possible (</a:t>
            </a:r>
            <a:r>
              <a:rPr lang="en-US" sz="1600" dirty="0" err="1"/>
              <a:t>dI</a:t>
            </a:r>
            <a:r>
              <a:rPr lang="en-US" sz="1600" dirty="0"/>
              <a:t>/</a:t>
            </a:r>
            <a:r>
              <a:rPr lang="en-US" sz="1600" dirty="0" err="1"/>
              <a:t>dt</a:t>
            </a:r>
            <a:r>
              <a:rPr lang="en-US" sz="1600" dirty="0"/>
              <a:t>=0.667 A/s d</a:t>
            </a:r>
            <a:r>
              <a:rPr lang="en-US" sz="1600" baseline="30000" dirty="0"/>
              <a:t>2</a:t>
            </a:r>
            <a:r>
              <a:rPr lang="en-US" sz="1600" dirty="0"/>
              <a:t>I/dt</a:t>
            </a:r>
            <a:r>
              <a:rPr lang="en-US" sz="1600" baseline="30000" dirty="0"/>
              <a:t>2</a:t>
            </a:r>
            <a:r>
              <a:rPr lang="en-US" sz="1600" dirty="0"/>
              <a:t>= 0.25 A/s</a:t>
            </a:r>
            <a:r>
              <a:rPr lang="en-US" sz="1600" baseline="30000" dirty="0"/>
              <a:t>2</a:t>
            </a:r>
            <a:r>
              <a:rPr lang="en-US" sz="1600" dirty="0"/>
              <a:t> </a:t>
            </a:r>
            <a:r>
              <a:rPr lang="en-US" sz="1600" dirty="0">
                <a:sym typeface="Wingdings"/>
              </a:rPr>
              <a:t></a:t>
            </a:r>
            <a:r>
              <a:rPr lang="en-US" sz="1600" dirty="0"/>
              <a:t> commissioned parameters). If only the orbit correctors for </a:t>
            </a:r>
            <a:r>
              <a:rPr lang="en-US" sz="1600" dirty="0" err="1"/>
              <a:t>lumi</a:t>
            </a:r>
            <a:r>
              <a:rPr lang="en-US" sz="1600" dirty="0"/>
              <a:t>-scans are used, the minimum time is 50 to 60 s (if the parabolic part is taken into account</a:t>
            </a:r>
            <a:r>
              <a:rPr lang="en-US" sz="1600" dirty="0" smtClean="0"/>
              <a:t>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/>
              <a:t>“</a:t>
            </a:r>
            <a:r>
              <a:rPr lang="en-US" sz="1600" dirty="0"/>
              <a:t>At the same time” reduce the external horizontal crossing angle from 250 </a:t>
            </a:r>
            <a:r>
              <a:rPr lang="en-US" sz="1600" dirty="0" err="1"/>
              <a:t>μrad</a:t>
            </a:r>
            <a:r>
              <a:rPr lang="en-US" sz="1600" dirty="0"/>
              <a:t> to 0 </a:t>
            </a:r>
            <a:r>
              <a:rPr lang="en-US" sz="1600" dirty="0" err="1"/>
              <a:t>μrad</a:t>
            </a:r>
            <a:r>
              <a:rPr lang="en-US" sz="1600" dirty="0"/>
              <a:t>.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METHOD 2:</a:t>
            </a:r>
            <a:endParaRPr lang="en-US" sz="1600" dirty="0">
              <a:solidFill>
                <a:srgbClr val="0000FF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Reduce the vertical separation in IP8 to 2x100 </a:t>
            </a:r>
            <a:r>
              <a:rPr lang="en-US" sz="1600" dirty="0" err="1"/>
              <a:t>μm</a:t>
            </a:r>
            <a:r>
              <a:rPr lang="en-US" sz="1600" dirty="0"/>
              <a:t> between both </a:t>
            </a:r>
            <a:r>
              <a:rPr lang="en-US" sz="1600" dirty="0" smtClean="0"/>
              <a:t>beams.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/>
              <a:t>Build </a:t>
            </a:r>
            <a:r>
              <a:rPr lang="en-US" sz="1600" dirty="0"/>
              <a:t>up the vertical crossing angle as fast as </a:t>
            </a:r>
            <a:r>
              <a:rPr lang="en-US" sz="1600" dirty="0" smtClean="0"/>
              <a:t>possible.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/>
              <a:t>Separate </a:t>
            </a:r>
            <a:r>
              <a:rPr lang="en-US" sz="1600" dirty="0"/>
              <a:t>the beams horizontally to 2x42 </a:t>
            </a:r>
            <a:r>
              <a:rPr lang="en-US" sz="1600" dirty="0" err="1"/>
              <a:t>μm</a:t>
            </a:r>
            <a:r>
              <a:rPr lang="en-US" sz="1600" dirty="0"/>
              <a:t>. In this way the beams lie already along the leveling </a:t>
            </a:r>
            <a:r>
              <a:rPr lang="en-US" sz="1600" dirty="0" smtClean="0"/>
              <a:t>direction.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/>
              <a:t>Reduce </a:t>
            </a:r>
            <a:r>
              <a:rPr lang="en-US" sz="1600" dirty="0"/>
              <a:t>the external horizontal crossing angle to 0 </a:t>
            </a:r>
            <a:r>
              <a:rPr lang="en-US" sz="1600" dirty="0" err="1"/>
              <a:t>μm</a:t>
            </a:r>
            <a:r>
              <a:rPr lang="en-US" sz="1600" dirty="0"/>
              <a:t>.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METHOD 3:</a:t>
            </a:r>
            <a:endParaRPr lang="en-US" sz="1600" dirty="0">
              <a:solidFill>
                <a:srgbClr val="0000FF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Build up the vertical crossing angle as fast as </a:t>
            </a:r>
            <a:r>
              <a:rPr lang="en-US" sz="1600" dirty="0" smtClean="0"/>
              <a:t>possible.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/>
              <a:t>Reduce </a:t>
            </a:r>
            <a:r>
              <a:rPr lang="en-US" sz="1600" dirty="0"/>
              <a:t>the external horizontal crossing angle to 0 </a:t>
            </a:r>
            <a:r>
              <a:rPr lang="en-US" sz="1600" dirty="0" err="1" smtClean="0"/>
              <a:t>μm</a:t>
            </a:r>
            <a:r>
              <a:rPr lang="en-US" sz="16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/>
              <a:t>Bring </a:t>
            </a:r>
            <a:r>
              <a:rPr lang="en-US" sz="1600" dirty="0"/>
              <a:t>both beams to the leveling direction for a vertical separation of 2x350 </a:t>
            </a:r>
            <a:r>
              <a:rPr lang="en-US" sz="1600" dirty="0" err="1"/>
              <a:t>μm</a:t>
            </a:r>
            <a:r>
              <a:rPr lang="en-US" sz="1600" dirty="0"/>
              <a:t> and a horizontal separation of 2x148 </a:t>
            </a:r>
            <a:r>
              <a:rPr lang="en-US" sz="1600" dirty="0" err="1"/>
              <a:t>μm</a:t>
            </a:r>
            <a:r>
              <a:rPr lang="en-US" sz="1600" dirty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43AB-7CEC-E941-864B-34CD959F3F39}" type="datetime1">
              <a:rPr lang="en-US" smtClean="0"/>
              <a:t>3/6/12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Alemany LBOC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1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7345" y="474345"/>
            <a:ext cx="8671970" cy="4893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Conclusions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No dependence on the TCT settings </a:t>
            </a:r>
            <a:r>
              <a:rPr lang="en-US" dirty="0"/>
              <a:t>as a function of the </a:t>
            </a:r>
            <a:r>
              <a:rPr lang="en-US" dirty="0" err="1"/>
              <a:t>LHCb</a:t>
            </a:r>
            <a:r>
              <a:rPr lang="en-US" dirty="0"/>
              <a:t> dipole polarity is </a:t>
            </a:r>
            <a:r>
              <a:rPr lang="en-US" dirty="0" smtClean="0"/>
              <a:t>observed.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During </a:t>
            </a:r>
            <a:r>
              <a:rPr lang="en-US" dirty="0">
                <a:solidFill>
                  <a:srgbClr val="FF0000"/>
                </a:solidFill>
              </a:rPr>
              <a:t>the collapsing of the external horizontal crossing angle and the building up of the vertical crossing angle, the TCTs will have to follow </a:t>
            </a:r>
            <a:r>
              <a:rPr lang="en-US" dirty="0"/>
              <a:t>the beams </a:t>
            </a:r>
            <a:r>
              <a:rPr lang="en-US" dirty="0" smtClean="0"/>
              <a:t>accordingly.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At the end of the process due to the effect of the </a:t>
            </a:r>
            <a:r>
              <a:rPr lang="en-US" dirty="0" err="1" smtClean="0"/>
              <a:t>LHCb</a:t>
            </a:r>
            <a:r>
              <a:rPr lang="en-US" dirty="0" smtClean="0"/>
              <a:t> dipole polarity, there is a &lt; 1σ beam position difference for each polarity which would have to be absorbed within the same collimators settings.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he </a:t>
            </a:r>
            <a:r>
              <a:rPr lang="en-US" dirty="0">
                <a:solidFill>
                  <a:srgbClr val="FF0000"/>
                </a:solidFill>
              </a:rPr>
              <a:t>methods analyzed satisfy </a:t>
            </a:r>
            <a:r>
              <a:rPr lang="en-US" dirty="0"/>
              <a:t>the requirement of </a:t>
            </a:r>
            <a:r>
              <a:rPr lang="en-US" dirty="0">
                <a:solidFill>
                  <a:srgbClr val="FF0000"/>
                </a:solidFill>
              </a:rPr>
              <a:t>not having </a:t>
            </a:r>
            <a:r>
              <a:rPr lang="en-US" dirty="0" smtClean="0">
                <a:solidFill>
                  <a:srgbClr val="FF0000"/>
                </a:solidFill>
              </a:rPr>
              <a:t>head</a:t>
            </a:r>
            <a:r>
              <a:rPr lang="en-US" dirty="0">
                <a:solidFill>
                  <a:srgbClr val="FF0000"/>
                </a:solidFill>
              </a:rPr>
              <a:t>-on </a:t>
            </a:r>
            <a:r>
              <a:rPr lang="en-US" dirty="0" smtClean="0">
                <a:solidFill>
                  <a:srgbClr val="FF0000"/>
                </a:solidFill>
              </a:rPr>
              <a:t>collisions </a:t>
            </a:r>
            <a:r>
              <a:rPr lang="en-US" dirty="0" smtClean="0"/>
              <a:t>.provided the polarity of the vertical crossing angle is properly chosen (in this study B1: 100 </a:t>
            </a:r>
            <a:r>
              <a:rPr lang="en-US" dirty="0" err="1" smtClean="0"/>
              <a:t>μrad</a:t>
            </a:r>
            <a:r>
              <a:rPr lang="en-US" dirty="0" smtClean="0"/>
              <a:t> &amp; B2: -100 </a:t>
            </a:r>
            <a:r>
              <a:rPr lang="en-US" dirty="0" err="1" smtClean="0"/>
              <a:t>μrad</a:t>
            </a:r>
            <a:r>
              <a:rPr lang="en-US" dirty="0" smtClean="0"/>
              <a:t>) </a:t>
            </a:r>
            <a:r>
              <a:rPr lang="en-US" dirty="0"/>
              <a:t>There is always a moment during the procedure when the beams collide at some point along the s coordinate during some </a:t>
            </a:r>
            <a:r>
              <a:rPr lang="en-US" dirty="0" smtClean="0"/>
              <a:t>seconds.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For </a:t>
            </a:r>
            <a:r>
              <a:rPr lang="en-US" dirty="0">
                <a:solidFill>
                  <a:srgbClr val="FF0000"/>
                </a:solidFill>
              </a:rPr>
              <a:t>small vertical separation of the beams, it can be guaranteed that the smallest beam separation at the first 50 ns encounter is never lower than 10 </a:t>
            </a:r>
            <a:r>
              <a:rPr lang="en-US" dirty="0" err="1" smtClean="0">
                <a:solidFill>
                  <a:srgbClr val="FF0000"/>
                </a:solidFill>
              </a:rPr>
              <a:t>σ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Only </a:t>
            </a:r>
            <a:r>
              <a:rPr lang="en-US" dirty="0"/>
              <a:t>method 2 guarantees a separation ≥ 8σ during the whole </a:t>
            </a:r>
            <a:r>
              <a:rPr lang="en-US" dirty="0" smtClean="0"/>
              <a:t>process EVEN FOR 25 ns.</a:t>
            </a:r>
            <a:endParaRPr lang="en-US" dirty="0"/>
          </a:p>
          <a:p>
            <a:r>
              <a:rPr lang="en-US" dirty="0"/>
              <a:t> 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7A0-8E1C-7A49-BC33-7560D584E504}" type="datetime1">
              <a:rPr lang="en-US" smtClean="0"/>
              <a:t>3/6/12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Alemany LBOC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06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4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 TCT settings dependence with </a:t>
            </a:r>
            <a:r>
              <a:rPr lang="en-US" dirty="0" err="1" smtClean="0"/>
              <a:t>LHCb</a:t>
            </a:r>
            <a:r>
              <a:rPr lang="en-US" dirty="0" smtClean="0"/>
              <a:t> polarity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366404"/>
              </p:ext>
            </p:extLst>
          </p:nvPr>
        </p:nvGraphicFramePr>
        <p:xfrm>
          <a:off x="0" y="1209230"/>
          <a:ext cx="4710987" cy="5648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3" imgW="7327900" imgH="8788400" progId="Word.Document.12">
                  <p:embed/>
                </p:oleObj>
              </mc:Choice>
              <mc:Fallback>
                <p:oleObj name="Document" r:id="rId3" imgW="7327900" imgH="8788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209230"/>
                        <a:ext cx="4710987" cy="5648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201440"/>
              </p:ext>
            </p:extLst>
          </p:nvPr>
        </p:nvGraphicFramePr>
        <p:xfrm>
          <a:off x="4330976" y="3568879"/>
          <a:ext cx="4813024" cy="2503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5" imgW="7251700" imgH="3771900" progId="Word.Document.12">
                  <p:embed/>
                </p:oleObj>
              </mc:Choice>
              <mc:Fallback>
                <p:oleObj name="Document" r:id="rId5" imgW="7251700" imgH="3771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30976" y="3568879"/>
                        <a:ext cx="4813024" cy="2503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674523"/>
              </p:ext>
            </p:extLst>
          </p:nvPr>
        </p:nvGraphicFramePr>
        <p:xfrm>
          <a:off x="4542923" y="6327386"/>
          <a:ext cx="4970227" cy="368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" r:id="rId7" imgW="6858000" imgH="508000" progId="Word.Document.12">
                  <p:embed/>
                </p:oleObj>
              </mc:Choice>
              <mc:Fallback>
                <p:oleObj name="Document" r:id="rId7" imgW="6858000" imgH="50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42923" y="6327386"/>
                        <a:ext cx="4970227" cy="368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Arrow 7"/>
          <p:cNvSpPr/>
          <p:nvPr/>
        </p:nvSpPr>
        <p:spPr>
          <a:xfrm>
            <a:off x="4330976" y="6587601"/>
            <a:ext cx="482600" cy="2159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788B-26AE-924A-9954-DE3E22EED235}" type="datetime1">
              <a:rPr lang="en-US" smtClean="0"/>
              <a:t>3/6/12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Alemany LBOC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8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&lt; 1σ beam position difference for each polarity which would have to be absorbed within the same collimators settings.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382295"/>
              </p:ext>
            </p:extLst>
          </p:nvPr>
        </p:nvGraphicFramePr>
        <p:xfrm>
          <a:off x="90329" y="1714501"/>
          <a:ext cx="9053671" cy="4709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3" imgW="7251700" imgH="3771900" progId="Word.Document.12">
                  <p:embed/>
                </p:oleObj>
              </mc:Choice>
              <mc:Fallback>
                <p:oleObj name="Document" r:id="rId3" imgW="7251700" imgH="3771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329" y="1714501"/>
                        <a:ext cx="9053671" cy="4709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AB7F-816B-284F-A908-A0EC67F601C4}" type="datetime1">
              <a:rPr lang="en-US" smtClean="0"/>
              <a:t>3/6/12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Alemany LBOC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6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680" y="2453510"/>
            <a:ext cx="3162300" cy="22174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836" y="4629150"/>
            <a:ext cx="3169920" cy="2228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026" y="2438270"/>
            <a:ext cx="3173730" cy="2232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9275" y="254000"/>
            <a:ext cx="3181350" cy="2240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5736" y="254000"/>
            <a:ext cx="3208020" cy="2225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54000"/>
            <a:ext cx="3204210" cy="2225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50" y="2413938"/>
            <a:ext cx="3185160" cy="22402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67640" y="1286789"/>
            <a:ext cx="8656250" cy="0"/>
          </a:xfrm>
          <a:prstGeom prst="line">
            <a:avLst/>
          </a:prstGeom>
          <a:ln w="9525" cmpd="sng">
            <a:solidFill>
              <a:schemeClr val="accent6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7640" y="3477999"/>
            <a:ext cx="8656250" cy="0"/>
          </a:xfrm>
          <a:prstGeom prst="line">
            <a:avLst/>
          </a:prstGeom>
          <a:ln w="9525" cmpd="sng">
            <a:solidFill>
              <a:schemeClr val="accent6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3592845" y="-110030"/>
            <a:ext cx="2117725" cy="527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rgbClr val="0000FF"/>
                </a:solidFill>
              </a:rPr>
              <a:t>METHOD 1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5" name="Left-Right Arrow 14"/>
          <p:cNvSpPr/>
          <p:nvPr/>
        </p:nvSpPr>
        <p:spPr>
          <a:xfrm rot="5400000">
            <a:off x="250655" y="1169815"/>
            <a:ext cx="484633" cy="250664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7506" y="1102123"/>
            <a:ext cx="539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±6σ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348417" y="5670001"/>
            <a:ext cx="2728263" cy="0"/>
          </a:xfrm>
          <a:prstGeom prst="line">
            <a:avLst/>
          </a:prstGeom>
          <a:ln w="9525" cmpd="sng">
            <a:solidFill>
              <a:schemeClr val="accent6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4468-A737-3846-8FB2-9499C238749D}" type="datetime1">
              <a:rPr lang="en-US" smtClean="0"/>
              <a:t>3/6/12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Alemany LBOC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8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855</Words>
  <Application>Microsoft Macintosh PowerPoint</Application>
  <PresentationFormat>On-screen Show (4:3)</PresentationFormat>
  <Paragraphs>87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Microsoft Word Document</vt:lpstr>
      <vt:lpstr>LHCb External V Crossing Angle</vt:lpstr>
      <vt:lpstr>LHCb External V Crossing Angle</vt:lpstr>
      <vt:lpstr>PowerPoint Presentation</vt:lpstr>
      <vt:lpstr>PowerPoint Presentation</vt:lpstr>
      <vt:lpstr>PowerPoint Presentation</vt:lpstr>
      <vt:lpstr>PowerPoint Presentation</vt:lpstr>
      <vt:lpstr>No TCT settings dependence with LHCb polarity</vt:lpstr>
      <vt:lpstr>&lt; 1σ beam position difference for each polarity which would have to be absorbed within the same collimators settings.</vt:lpstr>
      <vt:lpstr>PowerPoint Presentation</vt:lpstr>
      <vt:lpstr>PowerPoint Presentation</vt:lpstr>
      <vt:lpstr>Current status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LHCb External V Crossing Angle</dc:title>
  <dc:creator>Reyes Alemany Fernandez</dc:creator>
  <cp:lastModifiedBy>Reyes Alemany Fernandez</cp:lastModifiedBy>
  <cp:revision>9</cp:revision>
  <dcterms:created xsi:type="dcterms:W3CDTF">2012-03-06T13:03:57Z</dcterms:created>
  <dcterms:modified xsi:type="dcterms:W3CDTF">2012-03-06T14:27:36Z</dcterms:modified>
</cp:coreProperties>
</file>