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</p:sldMasterIdLst>
  <p:notesMasterIdLst>
    <p:notesMasterId r:id="rId17"/>
  </p:notesMasterIdLst>
  <p:handoutMasterIdLst>
    <p:handoutMasterId r:id="rId18"/>
  </p:handoutMasterIdLst>
  <p:sldIdLst>
    <p:sldId id="841" r:id="rId2"/>
    <p:sldId id="834" r:id="rId3"/>
    <p:sldId id="835" r:id="rId4"/>
    <p:sldId id="836" r:id="rId5"/>
    <p:sldId id="828" r:id="rId6"/>
    <p:sldId id="837" r:id="rId7"/>
    <p:sldId id="838" r:id="rId8"/>
    <p:sldId id="839" r:id="rId9"/>
    <p:sldId id="840" r:id="rId10"/>
    <p:sldId id="831" r:id="rId11"/>
    <p:sldId id="833" r:id="rId12"/>
    <p:sldId id="822" r:id="rId13"/>
    <p:sldId id="820" r:id="rId14"/>
    <p:sldId id="821" r:id="rId15"/>
    <p:sldId id="843" r:id="rId16"/>
  </p:sldIdLst>
  <p:sldSz cx="9144000" cy="6858000" type="screen4x3"/>
  <p:notesSz cx="6718300" cy="985520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2000" kern="1200">
        <a:solidFill>
          <a:schemeClr val="bg2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000" kern="1200">
        <a:solidFill>
          <a:schemeClr val="bg2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000" kern="1200">
        <a:solidFill>
          <a:schemeClr val="bg2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000" kern="1200">
        <a:solidFill>
          <a:schemeClr val="bg2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000" kern="1200">
        <a:solidFill>
          <a:schemeClr val="bg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000"/>
    <a:srgbClr val="FF0000"/>
    <a:srgbClr val="99FFCC"/>
    <a:srgbClr val="9FCAFF"/>
    <a:srgbClr val="DDDDDD"/>
    <a:srgbClr val="3399FF"/>
    <a:srgbClr val="FFCC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98" autoAdjust="0"/>
    <p:restoredTop sz="95238" autoAdjust="0"/>
  </p:normalViewPr>
  <p:slideViewPr>
    <p:cSldViewPr>
      <p:cViewPr varScale="1">
        <p:scale>
          <a:sx n="113" d="100"/>
          <a:sy n="113" d="100"/>
        </p:scale>
        <p:origin x="-1136" y="-112"/>
      </p:cViewPr>
      <p:guideLst>
        <p:guide orient="horz" pos="2160"/>
        <p:guide pos="51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3272" y="-120"/>
      </p:cViewPr>
      <p:guideLst>
        <p:guide orient="horz" pos="3104"/>
        <p:guide pos="2116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Relationship Id="rId2" Type="http://schemas.openxmlformats.org/officeDocument/2006/relationships/image" Target="../media/image16.emf"/><Relationship Id="rId3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0DC6C-BFF8-144A-B30B-BD4EDED5E972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238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C2787-C011-484C-9C9F-47366145B8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49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238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81538"/>
            <a:ext cx="5375275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238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CFAA86E-7117-48E8-AB4F-2D91C9F729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1940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2147" y="4680863"/>
            <a:ext cx="5374006" cy="44349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62038" y="862013"/>
            <a:ext cx="4598987" cy="34496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7253" y="4680863"/>
            <a:ext cx="4923794" cy="415248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  <a:defRPr/>
              </a:pPr>
              <a:endParaRPr lang="en-US" sz="24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spcBef>
                  <a:spcPct val="0"/>
                </a:spcBef>
                <a:defRPr/>
              </a:pPr>
              <a:endParaRPr lang="en-US" sz="24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defRPr/>
                </a:pPr>
                <a:endParaRPr lang="en-US" sz="2400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defRPr/>
                </a:pPr>
                <a:endParaRPr lang="en-US" sz="2400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defRPr/>
                </a:pPr>
                <a:endParaRPr lang="en-US" sz="2400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defRPr/>
                </a:pPr>
                <a:endParaRPr lang="en-US" sz="2400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defRPr/>
                </a:pPr>
                <a:endParaRPr lang="en-US" sz="2400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defRPr/>
                </a:pPr>
                <a:endParaRPr lang="en-US" sz="2400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defRPr/>
                </a:pPr>
                <a:endParaRPr lang="en-US" sz="2400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defRPr/>
                </a:pPr>
                <a:endParaRPr lang="en-US" sz="2400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defRPr/>
                </a:pPr>
                <a:endParaRPr lang="en-US" sz="2400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defRPr/>
                </a:pPr>
                <a:endParaRPr lang="en-US" sz="2400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561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2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26E3E824-1D33-4083-932F-B12D7D09EB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07FC7-9701-4F56-BA21-47F785F44A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5400"/>
            <a:ext cx="2112963" cy="6283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400"/>
            <a:ext cx="6191250" cy="6283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6FE21-7D5A-4944-9B4F-14EE2A8435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5400"/>
            <a:ext cx="8229600" cy="523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96975"/>
            <a:ext cx="8229600" cy="511175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43100-3704-4E7F-9742-368FE9AA16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5400"/>
            <a:ext cx="8229600" cy="523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96975"/>
            <a:ext cx="4038600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F8F70-BBF6-4832-98A0-56CA85B1B7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5400"/>
            <a:ext cx="8229600" cy="523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96975"/>
            <a:ext cx="4038600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96975"/>
            <a:ext cx="4038600" cy="2479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29050"/>
            <a:ext cx="4038600" cy="2479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A8A3B-17E3-4A11-B239-2716609288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111750"/>
          </a:xfrm>
        </p:spPr>
        <p:txBody>
          <a:bodyPr/>
          <a:lstStyle>
            <a:lvl3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9CF8F24-2345-4359-A23A-40838D5E6D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C38A6-77F0-4FCF-B06D-A581D0D4EF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31215-DB5D-475E-B8AB-8117DA16C7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503C1-DF11-4A20-A24B-2DE152F8D0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A8FA0-5CB1-47CC-8E14-97CA62F16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AADED-51EB-4F42-B5F1-2ACE1DF1E1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4457D-55E5-4A3A-B391-7D7C2479BC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2502F-1A98-441D-8A55-88868DC7B2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32575"/>
            <a:ext cx="28956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dirty="0"/>
            </a:lvl1pPr>
          </a:lstStyle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2450" y="6632575"/>
            <a:ext cx="21336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000"/>
            </a:lvl1pPr>
          </a:lstStyle>
          <a:p>
            <a:pPr>
              <a:defRPr/>
            </a:pPr>
            <a:fld id="{69CF8F24-2345-4359-A23A-40838D5E6D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22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25400"/>
            <a:ext cx="822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9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" y="661670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dirty="0"/>
            </a:lvl1pPr>
          </a:lstStyle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sp>
        <p:nvSpPr>
          <p:cNvPr id="24593" name="Line 17"/>
          <p:cNvSpPr>
            <a:spLocks noChangeShapeType="1"/>
          </p:cNvSpPr>
          <p:nvPr userDrawn="1"/>
        </p:nvSpPr>
        <p:spPr bwMode="auto">
          <a:xfrm>
            <a:off x="684213" y="620713"/>
            <a:ext cx="8280400" cy="0"/>
          </a:xfrm>
          <a:prstGeom prst="line">
            <a:avLst/>
          </a:prstGeom>
          <a:noFill/>
          <a:ln w="25400" cap="sq">
            <a:solidFill>
              <a:schemeClr val="bg2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9224" name="Picture 18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654050" cy="623888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 type="none" w="lg" len="lg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rgbClr val="0000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>
          <a:solidFill>
            <a:schemeClr val="accent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15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16.emf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17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Ramping faster?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Mike Lamont</a:t>
            </a:r>
          </a:p>
          <a:p>
            <a:r>
              <a:rPr lang="en-US" dirty="0" smtClean="0"/>
              <a:t>Ralph </a:t>
            </a:r>
            <a:r>
              <a:rPr lang="en-US" dirty="0" err="1" smtClean="0"/>
              <a:t>Steinhagen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243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Snapback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Faster ramp?</a:t>
            </a: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6-3-12</a:t>
            </a:r>
            <a:endParaRPr lang="en-US"/>
          </a:p>
        </p:txBody>
      </p:sp>
      <p:pic>
        <p:nvPicPr>
          <p:cNvPr id="5949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470" y="764630"/>
            <a:ext cx="5241925" cy="5745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94949" name="Text Box 5"/>
          <p:cNvSpPr txBox="1">
            <a:spLocks noChangeArrowheads="1"/>
          </p:cNvSpPr>
          <p:nvPr/>
        </p:nvSpPr>
        <p:spPr bwMode="auto">
          <a:xfrm>
            <a:off x="6019800" y="6248400"/>
            <a:ext cx="2971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Bottura &amp; Sammut – Cham XIV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6-3-12</a:t>
            </a:r>
            <a:endParaRPr lang="en-US"/>
          </a:p>
        </p:txBody>
      </p:sp>
      <p:sp>
        <p:nvSpPr>
          <p:cNvPr id="1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Faster ramp?</a:t>
            </a:r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Snapback – Q’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1800"/>
              <a:t>Fit snapback:</a:t>
            </a:r>
          </a:p>
          <a:p>
            <a:endParaRPr lang="en-GB" sz="1800"/>
          </a:p>
          <a:p>
            <a:endParaRPr lang="en-GB" sz="1800"/>
          </a:p>
          <a:p>
            <a:endParaRPr lang="en-GB" sz="1800"/>
          </a:p>
          <a:p>
            <a:endParaRPr lang="en-GB" sz="1800"/>
          </a:p>
          <a:p>
            <a:endParaRPr lang="en-GB" sz="1800"/>
          </a:p>
          <a:p>
            <a:r>
              <a:rPr lang="en-GB" sz="1800"/>
              <a:t>I(t) – MB current at time t</a:t>
            </a:r>
          </a:p>
          <a:p>
            <a:r>
              <a:rPr lang="en-GB" sz="1800"/>
              <a:t>I</a:t>
            </a:r>
            <a:r>
              <a:rPr lang="en-GB" sz="1800" baseline="-25000"/>
              <a:t>injection</a:t>
            </a:r>
            <a:r>
              <a:rPr lang="en-GB" sz="1800"/>
              <a:t> – injection value of current</a:t>
            </a:r>
          </a:p>
          <a:p>
            <a:r>
              <a:rPr lang="en-GB" sz="1800">
                <a:sym typeface="Symbol" pitchFamily="-60" charset="2"/>
              </a:rPr>
              <a:t>b</a:t>
            </a:r>
            <a:r>
              <a:rPr lang="en-GB" sz="1800" baseline="-25000">
                <a:sym typeface="Symbol" pitchFamily="-60" charset="2"/>
              </a:rPr>
              <a:t>3 </a:t>
            </a:r>
            <a:r>
              <a:rPr lang="en-GB" sz="1800">
                <a:sym typeface="Symbol" pitchFamily="-60" charset="2"/>
              </a:rPr>
              <a:t>and I</a:t>
            </a:r>
            <a:r>
              <a:rPr lang="en-GB" sz="1800" baseline="-25000">
                <a:sym typeface="Symbol" pitchFamily="-60" charset="2"/>
              </a:rPr>
              <a:t> </a:t>
            </a:r>
            <a:r>
              <a:rPr lang="en-GB" sz="1800">
                <a:sym typeface="Symbol" pitchFamily="-60" charset="2"/>
              </a:rPr>
              <a:t>are fitting constants</a:t>
            </a:r>
          </a:p>
          <a:p>
            <a:endParaRPr lang="en-GB" sz="1800">
              <a:sym typeface="Symbol" pitchFamily="-60" charset="2"/>
            </a:endParaRPr>
          </a:p>
          <a:p>
            <a:r>
              <a:rPr lang="en-GB" sz="1800" baseline="-25000">
                <a:sym typeface="Symbol" pitchFamily="-60" charset="2"/>
              </a:rPr>
              <a:t> </a:t>
            </a:r>
            <a:r>
              <a:rPr lang="en-GB" sz="1800">
                <a:sym typeface="Symbol" pitchFamily="-60" charset="2"/>
              </a:rPr>
              <a:t>b</a:t>
            </a:r>
            <a:r>
              <a:rPr lang="en-GB" sz="1800" baseline="-25000">
                <a:sym typeface="Symbol" pitchFamily="-60" charset="2"/>
              </a:rPr>
              <a:t>3 </a:t>
            </a:r>
            <a:r>
              <a:rPr lang="en-GB" sz="1800">
                <a:sym typeface="Symbol" pitchFamily="-60" charset="2"/>
              </a:rPr>
              <a:t>and I</a:t>
            </a:r>
            <a:r>
              <a:rPr lang="en-GB" sz="1800" baseline="-25000">
                <a:sym typeface="Symbol" pitchFamily="-60" charset="2"/>
              </a:rPr>
              <a:t> </a:t>
            </a:r>
            <a:r>
              <a:rPr lang="en-GB" sz="1800">
                <a:sym typeface="Symbol" pitchFamily="-60" charset="2"/>
              </a:rPr>
              <a:t>are correlated</a:t>
            </a:r>
          </a:p>
          <a:p>
            <a:endParaRPr lang="en-GB" sz="1800" baseline="-25000">
              <a:sym typeface="Symbol" pitchFamily="-60" charset="2"/>
            </a:endParaRPr>
          </a:p>
        </p:txBody>
      </p:sp>
      <p:graphicFrame>
        <p:nvGraphicFramePr>
          <p:cNvPr id="580618" name="Object 1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676900" y="2032000"/>
          <a:ext cx="1600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8" name="Equation" r:id="rId4" imgW="1600200" imgH="355320" progId="Equation.3">
                  <p:embed/>
                </p:oleObj>
              </mc:Choice>
              <mc:Fallback>
                <p:oleObj name="Equation" r:id="rId4" imgW="1600200" imgH="355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6900" y="2032000"/>
                        <a:ext cx="1600200" cy="3556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06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137556"/>
              </p:ext>
            </p:extLst>
          </p:nvPr>
        </p:nvGraphicFramePr>
        <p:xfrm>
          <a:off x="960438" y="1736725"/>
          <a:ext cx="353377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9" name="Equation" r:id="rId6" imgW="1384300" imgH="368300" progId="Equation.3">
                  <p:embed/>
                </p:oleObj>
              </mc:Choice>
              <mc:Fallback>
                <p:oleObj name="Equation" r:id="rId6" imgW="1384300" imgH="368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438" y="1736725"/>
                        <a:ext cx="3533775" cy="9413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80614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48400" y="3733800"/>
            <a:ext cx="2674938" cy="273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152400" y="6508750"/>
            <a:ext cx="8534400" cy="349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6838" tIns="47625" rIns="96838" bIns="47625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/>
              <a:t>Sextupole compensation during snap-back in collaboration with FNAL – Luca Bottura</a:t>
            </a:r>
          </a:p>
        </p:txBody>
      </p:sp>
      <p:pic>
        <p:nvPicPr>
          <p:cNvPr id="580616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81600" y="990600"/>
            <a:ext cx="3763963" cy="268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0617" name="Line 9"/>
          <p:cNvSpPr>
            <a:spLocks noChangeShapeType="1"/>
          </p:cNvSpPr>
          <p:nvPr/>
        </p:nvSpPr>
        <p:spPr bwMode="auto">
          <a:xfrm>
            <a:off x="3810000" y="47244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6838" tIns="47625" rIns="96838" bIns="47625" anchor="ctr">
            <a:spAutoFit/>
          </a:bodyPr>
          <a:lstStyle/>
          <a:p>
            <a:endParaRPr lang="en-GB"/>
          </a:p>
        </p:txBody>
      </p:sp>
      <p:graphicFrame>
        <p:nvGraphicFramePr>
          <p:cNvPr id="580620" name="Object 1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838200" y="5478463"/>
          <a:ext cx="3810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Equation" r:id="rId10" imgW="1904760" imgH="355320" progId="Equation.3">
                  <p:embed/>
                </p:oleObj>
              </mc:Choice>
              <mc:Fallback>
                <p:oleObj name="Equation" r:id="rId10" imgW="1904760" imgH="3553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478463"/>
                        <a:ext cx="3810000" cy="711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1545 – no corrections(t)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430" y="836640"/>
            <a:ext cx="8285871" cy="5037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691600" y="6093370"/>
            <a:ext cx="4752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Tune modulation up ramp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460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1580: QPH correction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0610"/>
            <a:ext cx="9144000" cy="5912905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 bwMode="auto">
          <a:xfrm>
            <a:off x="4468297" y="1165144"/>
            <a:ext cx="3951947" cy="783193"/>
          </a:xfrm>
          <a:prstGeom prst="roundRect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Faster ramp, faster snapback -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less well compensated by model</a:t>
            </a:r>
          </a:p>
        </p:txBody>
      </p:sp>
    </p:spTree>
    <p:extLst>
      <p:ext uri="{BB962C8B-B14F-4D97-AF65-F5344CB8AC3E}">
        <p14:creationId xmlns:p14="http://schemas.microsoft.com/office/powerpoint/2010/main" val="1754266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Naked versus correction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0610"/>
            <a:ext cx="9144000" cy="5929215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263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save a couple of minutes by aggressive parabolic start</a:t>
            </a:r>
          </a:p>
          <a:p>
            <a:r>
              <a:rPr lang="en-US" dirty="0" smtClean="0"/>
              <a:t>Might w</a:t>
            </a:r>
            <a:r>
              <a:rPr lang="en-US" dirty="0" smtClean="0"/>
              <a:t>orry </a:t>
            </a:r>
            <a:r>
              <a:rPr lang="en-US" dirty="0" smtClean="0"/>
              <a:t>about:</a:t>
            </a:r>
          </a:p>
          <a:p>
            <a:pPr lvl="1"/>
            <a:r>
              <a:rPr lang="en-US" dirty="0" smtClean="0"/>
              <a:t>b3(t) – effective correction</a:t>
            </a:r>
          </a:p>
          <a:p>
            <a:pPr lvl="2"/>
            <a:r>
              <a:rPr lang="en-US" dirty="0" smtClean="0"/>
              <a:t>Could measure and adjust model</a:t>
            </a:r>
          </a:p>
          <a:p>
            <a:pPr lvl="1"/>
            <a:r>
              <a:rPr lang="en-US" dirty="0" smtClean="0"/>
              <a:t>Ability to accurately measure Q’ </a:t>
            </a:r>
          </a:p>
          <a:p>
            <a:pPr lvl="1"/>
            <a:r>
              <a:rPr lang="en-US" dirty="0" smtClean="0"/>
              <a:t>Bandwidth of tune </a:t>
            </a:r>
            <a:r>
              <a:rPr lang="en-US" dirty="0" smtClean="0"/>
              <a:t>feedback</a:t>
            </a:r>
          </a:p>
          <a:p>
            <a:pPr lvl="1"/>
            <a:r>
              <a:rPr lang="en-US" smtClean="0"/>
              <a:t>Other systems – RF…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94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2212862"/>
          </a:xfrm>
        </p:spPr>
        <p:txBody>
          <a:bodyPr/>
          <a:lstStyle/>
          <a:p>
            <a:r>
              <a:rPr lang="en-US" dirty="0" smtClean="0"/>
              <a:t>I’(t) = 0 to avoid a voltage discontinuity</a:t>
            </a:r>
          </a:p>
          <a:p>
            <a:r>
              <a:rPr lang="en-US" i="1" dirty="0" smtClean="0"/>
              <a:t>“it </a:t>
            </a:r>
            <a:r>
              <a:rPr lang="en-US" i="1" dirty="0"/>
              <a:t>has been shown </a:t>
            </a:r>
            <a:r>
              <a:rPr lang="en-US" i="1" dirty="0" smtClean="0"/>
              <a:t>that </a:t>
            </a:r>
            <a:r>
              <a:rPr lang="en-US" i="1" dirty="0"/>
              <a:t>if I’(t) is kept low at the end of the snapback</a:t>
            </a:r>
            <a:r>
              <a:rPr lang="en-US" i="1" dirty="0" smtClean="0"/>
              <a:t>, the </a:t>
            </a:r>
            <a:r>
              <a:rPr lang="en-US" i="1" dirty="0"/>
              <a:t>bandwidth of the control system required to dynamically correct this error can </a:t>
            </a:r>
            <a:r>
              <a:rPr lang="en-US" i="1" dirty="0" smtClean="0"/>
              <a:t>be substantially </a:t>
            </a:r>
            <a:r>
              <a:rPr lang="en-US" i="1" dirty="0"/>
              <a:t>reduced</a:t>
            </a:r>
            <a:r>
              <a:rPr lang="en-US" i="1" dirty="0" smtClean="0"/>
              <a:t>.”</a:t>
            </a: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Parabolic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116499"/>
              </p:ext>
            </p:extLst>
          </p:nvPr>
        </p:nvGraphicFramePr>
        <p:xfrm>
          <a:off x="2915770" y="3068950"/>
          <a:ext cx="2913063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3" imgW="1155700" imgH="254000" progId="Equation.3">
                  <p:embed/>
                </p:oleObj>
              </mc:Choice>
              <mc:Fallback>
                <p:oleObj name="Equation" r:id="rId3" imgW="11557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5770" y="3068950"/>
                        <a:ext cx="2913063" cy="776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380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magnetic field </a:t>
            </a:r>
            <a:r>
              <a:rPr lang="en-US" dirty="0" smtClean="0"/>
              <a:t>error produced </a:t>
            </a:r>
            <a:r>
              <a:rPr lang="en-US" dirty="0"/>
              <a:t>by </a:t>
            </a:r>
            <a:r>
              <a:rPr lang="en-US" dirty="0" smtClean="0"/>
              <a:t>inter-strand </a:t>
            </a:r>
            <a:r>
              <a:rPr lang="en-US" dirty="0"/>
              <a:t>coupling current (and by other types of eddy currents) is proportional </a:t>
            </a:r>
            <a:r>
              <a:rPr lang="en-US" dirty="0" smtClean="0"/>
              <a:t>to the </a:t>
            </a:r>
            <a:r>
              <a:rPr lang="en-US" dirty="0"/>
              <a:t>ramp rate B’ (t). Therefore, at a constant ramp rate the relative field error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cpl</a:t>
            </a:r>
            <a:r>
              <a:rPr lang="en-US" dirty="0"/>
              <a:t> b  is highest </a:t>
            </a:r>
            <a:r>
              <a:rPr lang="en-US" dirty="0" smtClean="0"/>
              <a:t>at low </a:t>
            </a:r>
            <a:r>
              <a:rPr lang="en-US" dirty="0"/>
              <a:t>fields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The magnitude of this error can be </a:t>
            </a:r>
            <a:r>
              <a:rPr lang="en-US" dirty="0" smtClean="0"/>
              <a:t>optimized </a:t>
            </a:r>
            <a:r>
              <a:rPr lang="en-US" dirty="0"/>
              <a:t>to be constant if the magnetic field </a:t>
            </a:r>
            <a:r>
              <a:rPr lang="en-US" dirty="0" smtClean="0"/>
              <a:t>ramp function </a:t>
            </a:r>
            <a:r>
              <a:rPr lang="en-US" dirty="0"/>
              <a:t>B(t) is an exponential while ramping in such a way that with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(from PN172)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20" y="2636890"/>
            <a:ext cx="2717800" cy="1219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80" y="5085230"/>
            <a:ext cx="2387600" cy="889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30" y="5229250"/>
            <a:ext cx="2984500" cy="736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2200" y="5229250"/>
            <a:ext cx="2527300" cy="723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24160" y="5996417"/>
            <a:ext cx="3162300" cy="8763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1400" y="6093370"/>
            <a:ext cx="4968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In fact: .. negligible for all harmonics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60601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– dictated by MB maximum ramp rate of 10 A/s</a:t>
            </a:r>
          </a:p>
          <a:p>
            <a:endParaRPr lang="en-US" dirty="0"/>
          </a:p>
          <a:p>
            <a:r>
              <a:rPr lang="en-US" dirty="0" smtClean="0"/>
              <a:t>Plus parabolic round off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&amp; parabolic round-off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00" y="2996940"/>
            <a:ext cx="28575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281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Ramp parameterization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510" y="908650"/>
            <a:ext cx="7056980" cy="5563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 bwMode="auto">
          <a:xfrm>
            <a:off x="1115520" y="4941210"/>
            <a:ext cx="6624920" cy="340519"/>
          </a:xfrm>
          <a:prstGeom prst="roundRect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115520" y="5301260"/>
            <a:ext cx="6624920" cy="340519"/>
          </a:xfrm>
          <a:prstGeom prst="roundRect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115520" y="6021360"/>
            <a:ext cx="6624920" cy="340519"/>
          </a:xfrm>
          <a:prstGeom prst="roundRect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Snuggly fit the bits together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80" y="836640"/>
            <a:ext cx="8939617" cy="28592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 descr="2011-ram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756" y="3861060"/>
            <a:ext cx="6457928" cy="259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145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Faster?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829898"/>
              </p:ext>
            </p:extLst>
          </p:nvPr>
        </p:nvGraphicFramePr>
        <p:xfrm>
          <a:off x="395420" y="1412720"/>
          <a:ext cx="756105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200"/>
                <a:gridCol w="1080150"/>
                <a:gridCol w="1260175"/>
                <a:gridCol w="1260175"/>
                <a:gridCol w="1260175"/>
                <a:gridCol w="126017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ΔI</a:t>
                      </a:r>
                      <a:r>
                        <a:rPr lang="en-US" baseline="-25000" dirty="0" err="1" smtClean="0"/>
                        <a:t>sb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didt</a:t>
                      </a:r>
                      <a:r>
                        <a:rPr lang="en-US" dirty="0" smtClean="0"/>
                        <a:t> end</a:t>
                      </a:r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snapback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B@end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exp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alpha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Length</a:t>
                      </a:r>
                    </a:p>
                    <a:p>
                      <a:pPr algn="ctr"/>
                      <a:r>
                        <a:rPr lang="en-US" dirty="0" smtClean="0"/>
                        <a:t>Ramp [s]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5.9e-6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1095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2011/2012a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7.9e-5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458097"/>
              </p:ext>
            </p:extLst>
          </p:nvPr>
        </p:nvGraphicFramePr>
        <p:xfrm>
          <a:off x="611450" y="3933070"/>
          <a:ext cx="698496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0672"/>
                <a:gridCol w="1603748"/>
                <a:gridCol w="1728240"/>
                <a:gridCol w="223230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alpha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I@20s [A]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didt@20s [A/s]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5.9e-6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2011/2011a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7.9e-5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85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pic>
        <p:nvPicPr>
          <p:cNvPr id="5" name="Picture 4" descr="cwe-513-vmw160 - Remote Desktop Connection_2012-03-06_12-39-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" y="1628750"/>
            <a:ext cx="9144000" cy="3650263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 bwMode="auto">
          <a:xfrm>
            <a:off x="7524410" y="2996940"/>
            <a:ext cx="144020" cy="288040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7" name="Up Arrow 6"/>
          <p:cNvSpPr/>
          <p:nvPr/>
        </p:nvSpPr>
        <p:spPr bwMode="auto">
          <a:xfrm>
            <a:off x="7524410" y="4005080"/>
            <a:ext cx="144020" cy="288040"/>
          </a:xfrm>
          <a:prstGeom prst="upArrow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395420" y="3789050"/>
            <a:ext cx="7849090" cy="7201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7884460" y="4005080"/>
            <a:ext cx="864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6.7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399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2012b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Faster ramp?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6-3-12</a:t>
            </a:r>
            <a:endParaRPr lang="en-US" dirty="0"/>
          </a:p>
        </p:txBody>
      </p:sp>
      <p:pic>
        <p:nvPicPr>
          <p:cNvPr id="5" name="Picture 4" descr="2012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9144000" cy="3648364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 bwMode="auto">
          <a:xfrm>
            <a:off x="7596420" y="2204830"/>
            <a:ext cx="144020" cy="288040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7" name="Up Arrow 6"/>
          <p:cNvSpPr/>
          <p:nvPr/>
        </p:nvSpPr>
        <p:spPr bwMode="auto">
          <a:xfrm>
            <a:off x="7596420" y="4005080"/>
            <a:ext cx="144020" cy="288040"/>
          </a:xfrm>
          <a:prstGeom prst="upArrow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395420" y="3789050"/>
            <a:ext cx="7849090" cy="7201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308380" y="3068950"/>
            <a:ext cx="1008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23.9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844992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49946</TotalTime>
  <Words>522</Words>
  <Application>Microsoft Macintosh PowerPoint</Application>
  <PresentationFormat>On-screen Show (4:3)</PresentationFormat>
  <Paragraphs>130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Pixel</vt:lpstr>
      <vt:lpstr>Equation</vt:lpstr>
      <vt:lpstr>Ramping faster?</vt:lpstr>
      <vt:lpstr>Parabolic</vt:lpstr>
      <vt:lpstr>Exponential (from PN172)</vt:lpstr>
      <vt:lpstr>Linear &amp; parabolic round-off </vt:lpstr>
      <vt:lpstr>Ramp parameterization</vt:lpstr>
      <vt:lpstr>Snuggly fit the bits together</vt:lpstr>
      <vt:lpstr>Faster?</vt:lpstr>
      <vt:lpstr>2011</vt:lpstr>
      <vt:lpstr>2012b</vt:lpstr>
      <vt:lpstr>Snapback</vt:lpstr>
      <vt:lpstr>Snapback – Q’</vt:lpstr>
      <vt:lpstr>1545 – no corrections(t)</vt:lpstr>
      <vt:lpstr>1580: QPH correction</vt:lpstr>
      <vt:lpstr>Naked versus correction</vt:lpstr>
      <vt:lpstr>Conclusions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FGC Software Design Review</dc:title>
  <dc:creator>Quentin King</dc:creator>
  <cp:lastModifiedBy>Mike Lamont</cp:lastModifiedBy>
  <cp:revision>1701</cp:revision>
  <dcterms:created xsi:type="dcterms:W3CDTF">2010-10-13T07:44:28Z</dcterms:created>
  <dcterms:modified xsi:type="dcterms:W3CDTF">2012-03-06T14:37:01Z</dcterms:modified>
</cp:coreProperties>
</file>